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418" r:id="rId3"/>
    <p:sldId id="420" r:id="rId4"/>
    <p:sldId id="421" r:id="rId5"/>
    <p:sldId id="419" r:id="rId6"/>
    <p:sldId id="422" r:id="rId7"/>
    <p:sldId id="423" r:id="rId8"/>
    <p:sldId id="426" r:id="rId9"/>
    <p:sldId id="432" r:id="rId10"/>
    <p:sldId id="427" r:id="rId11"/>
    <p:sldId id="424" r:id="rId12"/>
    <p:sldId id="428" r:id="rId13"/>
    <p:sldId id="433" r:id="rId14"/>
    <p:sldId id="429" r:id="rId15"/>
    <p:sldId id="434" r:id="rId16"/>
    <p:sldId id="425" r:id="rId17"/>
    <p:sldId id="430" r:id="rId18"/>
    <p:sldId id="431" r:id="rId19"/>
    <p:sldId id="413" r:id="rId20"/>
    <p:sldId id="409" r:id="rId21"/>
    <p:sldId id="412" r:id="rId22"/>
    <p:sldId id="410" r:id="rId23"/>
    <p:sldId id="411" r:id="rId24"/>
    <p:sldId id="417" r:id="rId25"/>
    <p:sldId id="379" r:id="rId26"/>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111" autoAdjust="0"/>
    <p:restoredTop sz="99496" autoAdjust="0"/>
  </p:normalViewPr>
  <p:slideViewPr>
    <p:cSldViewPr>
      <p:cViewPr>
        <p:scale>
          <a:sx n="75" d="100"/>
          <a:sy n="75" d="100"/>
        </p:scale>
        <p:origin x="-282" y="-42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41BFED2-3A8E-44F8-95E3-4302E3A6658B}" type="datetimeFigureOut">
              <a:rPr lang="es-PE"/>
              <a:pPr>
                <a:defRPr/>
              </a:pPr>
              <a:t>17/01/2013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9F64565-63ED-48FE-8615-82C8D6F859DD}"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07C6E9A9-5391-4A89-8F2D-7FE9808281FE}" type="datetimeFigureOut">
              <a:rPr lang="es-PE"/>
              <a:pPr>
                <a:defRPr/>
              </a:pPr>
              <a:t>17/01/2013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856BD01F-70CF-44F2-9069-4D5DC7DDF807}"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10085A01-A30B-4D1A-A488-654821E0B5EC}" type="datetimeFigureOut">
              <a:rPr lang="es-PE"/>
              <a:pPr>
                <a:defRPr/>
              </a:pPr>
              <a:t>17/01/2013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F1F731A4-FC55-48C4-99B4-2C7B7EAC2A25}"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5689A8E0-F15D-4B9E-BADC-F10740FF0016}" type="datetimeFigureOut">
              <a:rPr lang="es-PE"/>
              <a:pPr>
                <a:defRPr/>
              </a:pPr>
              <a:t>17/01/2013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CF05CE9F-AD93-497C-9EB4-DEA4C2EBA89B}"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9E108B-B3CC-445D-8723-BF502D1164BC}" type="datetimeFigureOut">
              <a:rPr lang="es-PE"/>
              <a:pPr>
                <a:defRPr/>
              </a:pPr>
              <a:t>17/01/2013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D775238C-E33E-430D-8448-A3445963EC1B}"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D4DF66EC-0AA0-4146-A852-9CEA9C1E61DC}" type="datetimeFigureOut">
              <a:rPr lang="es-PE"/>
              <a:pPr>
                <a:defRPr/>
              </a:pPr>
              <a:t>17/01/2013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36769428-E575-4B00-B2D8-FB7E6AB3211E}"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B5ACBD57-B506-4670-B336-C89676712710}" type="datetimeFigureOut">
              <a:rPr lang="es-PE"/>
              <a:pPr>
                <a:defRPr/>
              </a:pPr>
              <a:t>17/01/2013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D35D125B-A862-48E3-B2E3-4686092C514B}"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B631DE66-6108-4287-83E8-256583B3C085}" type="datetimeFigureOut">
              <a:rPr lang="es-PE"/>
              <a:pPr>
                <a:defRPr/>
              </a:pPr>
              <a:t>17/01/2013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EB3A093C-AB8B-45CB-B2BA-D667293AD069}"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C3F45DD8-27E0-4809-A68A-68D10792912E}" type="datetimeFigureOut">
              <a:rPr lang="es-PE"/>
              <a:pPr>
                <a:defRPr/>
              </a:pPr>
              <a:t>17/01/2013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36CE5262-1675-41B1-8872-EE8FABC895F8}"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D4E1FB1C-7ABB-4730-995C-04B6B8748399}" type="datetimeFigureOut">
              <a:rPr lang="es-PE"/>
              <a:pPr>
                <a:defRPr/>
              </a:pPr>
              <a:t>17/01/2013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4B329F40-3C9E-43B6-89DD-CC2375EF0318}"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04788F8D-09BF-4B26-A94E-5C0572785D50}" type="datetimeFigureOut">
              <a:rPr lang="es-PE"/>
              <a:pPr>
                <a:defRPr/>
              </a:pPr>
              <a:t>17/01/2013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11DA9A77-DF0E-4794-B4D3-30194EA683C8}"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090D019B-5CE4-4F65-B681-02F50110A59E}" type="datetimeFigureOut">
              <a:rPr lang="es-PE"/>
              <a:pPr>
                <a:defRPr/>
              </a:pPr>
              <a:t>17/01/2013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6E5ED28-1787-4ABF-A94E-4EC18754FE52}"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EBEC843B-38B8-4147-9471-4437684F474B}" type="datetimeFigureOut">
              <a:rPr lang="es-PE"/>
              <a:pPr>
                <a:defRPr/>
              </a:pPr>
              <a:t>17/01/2013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A66390A-D396-4697-AD6B-8629207E12F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66614B6C-F1C6-4DF3-9597-9E892DC2E96A}" type="datetimeFigureOut">
              <a:rPr lang="es-PE"/>
              <a:pPr>
                <a:defRPr/>
              </a:pPr>
              <a:t>17/01/2013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27A773B4-A29E-4294-ABE3-9D6AB012DC77}"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67" r:id="rId2"/>
    <p:sldLayoutId id="2147483674" r:id="rId3"/>
    <p:sldLayoutId id="2147483668" r:id="rId4"/>
    <p:sldLayoutId id="2147483669" r:id="rId5"/>
    <p:sldLayoutId id="2147483670" r:id="rId6"/>
    <p:sldLayoutId id="2147483675" r:id="rId7"/>
    <p:sldLayoutId id="2147483676" r:id="rId8"/>
    <p:sldLayoutId id="2147483677" r:id="rId9"/>
    <p:sldLayoutId id="2147483671" r:id="rId10"/>
    <p:sldLayoutId id="2147483678" r:id="rId11"/>
    <p:sldLayoutId id="2147483672"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404813"/>
            <a:ext cx="8229600" cy="1252537"/>
          </a:xfrm>
        </p:spPr>
        <p:txBody>
          <a:bodyPr/>
          <a:lstStyle/>
          <a:p>
            <a:pPr eaLnBrk="1" hangingPunct="1"/>
            <a:r>
              <a:rPr lang="es-PE" sz="4000" b="1" smtClean="0">
                <a:solidFill>
                  <a:schemeClr val="tx2"/>
                </a:solidFill>
              </a:rPr>
              <a:t>CC_CUS011_Agregar_Contrato</a:t>
            </a:r>
          </a:p>
        </p:txBody>
      </p:sp>
      <p:graphicFrame>
        <p:nvGraphicFramePr>
          <p:cNvPr id="25629" name="Group 29"/>
          <p:cNvGraphicFramePr>
            <a:graphicFrameLocks noGrp="1"/>
          </p:cNvGraphicFramePr>
          <p:nvPr/>
        </p:nvGraphicFramePr>
        <p:xfrm>
          <a:off x="250825" y="1628775"/>
          <a:ext cx="8642350" cy="4824413"/>
        </p:xfrm>
        <a:graphic>
          <a:graphicData uri="http://schemas.openxmlformats.org/drawingml/2006/table">
            <a:tbl>
              <a:tblPr/>
              <a:tblGrid>
                <a:gridCol w="2881313"/>
                <a:gridCol w="5761037"/>
              </a:tblGrid>
              <a:tr h="16017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Subflujos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447675" marR="0" lvl="2"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Para el ingreso de cláusula se deberá seleccionar el tipo de cláusula, ingresar la descripción y porcentaje de penalidad, luego de esto recién se agrega a la pantalla de “Agregar Contrato”.</a:t>
                      </a:r>
                      <a:endParaRPr kumimoji="0" lang="es-PE" sz="1800" b="0" i="1" u="none" strike="noStrike" cap="none" normalizeH="0" baseline="0" smtClean="0">
                        <a:ln>
                          <a:noFill/>
                        </a:ln>
                        <a:solidFill>
                          <a:schemeClr val="tx2"/>
                        </a:solidFill>
                        <a:effectLst/>
                        <a:latin typeface="Candara" pitchFamily="34" charset="0"/>
                      </a:endParaRPr>
                    </a:p>
                    <a:p>
                      <a:pPr marL="88900" marR="0" lvl="0" indent="-8890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6203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Flujos Alternos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358775" marR="0" lvl="2"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tx2"/>
                          </a:solidFill>
                          <a:effectLst/>
                          <a:latin typeface="Candara" pitchFamily="34" charset="0"/>
                        </a:rPr>
                        <a:t>Paso 2. No existe cliente</a:t>
                      </a:r>
                      <a:endParaRPr kumimoji="0" lang="es-PE" sz="1800" b="0" i="1" u="none" strike="noStrike" cap="none" normalizeH="0" baseline="0" smtClean="0">
                        <a:ln>
                          <a:noFill/>
                        </a:ln>
                        <a:solidFill>
                          <a:schemeClr val="tx2"/>
                        </a:solidFill>
                        <a:effectLst/>
                        <a:latin typeface="Candara" pitchFamily="34" charset="0"/>
                      </a:endParaRP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tx2"/>
                          </a:solidFill>
                          <a:effectLst/>
                          <a:latin typeface="Candara" pitchFamily="34" charset="0"/>
                        </a:rPr>
                        <a:t>Si en 2 no se encuentre registrado el Cliente se muestra el mensaje “No se encuentra Cliente registrado”.</a:t>
                      </a: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95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Precondiciones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Poscondiciones</a:t>
                      </a: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2"/>
                          </a:solidFill>
                          <a:effectLst/>
                          <a:latin typeface="Candara" pitchFamily="34" charset="0"/>
                        </a:rPr>
                        <a:t>Contrato creado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82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Puntos de Extensión</a:t>
                      </a: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2"/>
                          </a:solidFill>
                          <a:effectLst/>
                          <a:latin typeface="Candara" pitchFamily="34" charset="0"/>
                        </a:rPr>
                        <a:t>No aplica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24598" name="Text Box 28"/>
          <p:cNvSpPr txBox="1">
            <a:spLocks noChangeArrowheads="1"/>
          </p:cNvSpPr>
          <p:nvPr/>
        </p:nvSpPr>
        <p:spPr bwMode="auto">
          <a:xfrm>
            <a:off x="3203575" y="4437063"/>
            <a:ext cx="5472113" cy="641350"/>
          </a:xfrm>
          <a:prstGeom prst="rect">
            <a:avLst/>
          </a:prstGeom>
          <a:noFill/>
          <a:ln w="9525">
            <a:noFill/>
            <a:miter lim="800000"/>
            <a:headEnd/>
            <a:tailEnd/>
          </a:ln>
        </p:spPr>
        <p:txBody>
          <a:bodyPr>
            <a:spAutoFit/>
          </a:bodyPr>
          <a:lstStyle/>
          <a:p>
            <a:pPr marL="2171700" lvl="4" indent="-342900"/>
            <a:r>
              <a:rPr lang="es-PE">
                <a:solidFill>
                  <a:schemeClr val="tx2"/>
                </a:solidFill>
                <a:latin typeface="Candara" pitchFamily="34" charset="0"/>
              </a:rPr>
              <a:t>Acceso al sistema del CC_AS00_Jefe_Legal </a:t>
            </a:r>
          </a:p>
          <a:p>
            <a:pPr marL="342900" indent="-342900"/>
            <a:r>
              <a:rPr lang="es-PE">
                <a:solidFill>
                  <a:schemeClr val="tx2"/>
                </a:solidFill>
                <a:latin typeface="Candara" pitchFamily="34" charset="0"/>
              </a:rPr>
              <a:t>El usuario CC_AS004_Jefe_Legal creó una sesión.</a:t>
            </a:r>
            <a:endParaRPr lang="es-ES">
              <a:solidFill>
                <a:schemeClr val="tx2"/>
              </a:solidFill>
              <a:latin typeface="Candar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468313" y="404813"/>
            <a:ext cx="8229600" cy="1252537"/>
          </a:xfrm>
        </p:spPr>
        <p:txBody>
          <a:bodyPr/>
          <a:lstStyle/>
          <a:p>
            <a:pPr eaLnBrk="1" hangingPunct="1"/>
            <a:r>
              <a:rPr lang="es-PE" sz="4000" b="1" smtClean="0">
                <a:solidFill>
                  <a:schemeClr val="tx2"/>
                </a:solidFill>
              </a:rPr>
              <a:t>CC_CUS012_Agregar_Adenda</a:t>
            </a:r>
          </a:p>
        </p:txBody>
      </p:sp>
      <p:graphicFrame>
        <p:nvGraphicFramePr>
          <p:cNvPr id="25622" name="Group 22"/>
          <p:cNvGraphicFramePr>
            <a:graphicFrameLocks noGrp="1"/>
          </p:cNvGraphicFramePr>
          <p:nvPr/>
        </p:nvGraphicFramePr>
        <p:xfrm>
          <a:off x="250825" y="2349500"/>
          <a:ext cx="8642350" cy="3076575"/>
        </p:xfrm>
        <a:graphic>
          <a:graphicData uri="http://schemas.openxmlformats.org/drawingml/2006/table">
            <a:tbl>
              <a:tblPr/>
              <a:tblGrid>
                <a:gridCol w="2724150"/>
                <a:gridCol w="5918200"/>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Actores de Negocio</a:t>
                      </a:r>
                      <a:endParaRPr kumimoji="0" lang="es-PE" sz="1800" b="1"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CC_AS004_Jefe_Legal</a:t>
                      </a:r>
                      <a:r>
                        <a:rPr kumimoji="0" lang="es-ES" sz="1800" b="0" i="0" u="none" strike="noStrike" cap="none" normalizeH="0" baseline="0" smtClean="0">
                          <a:ln>
                            <a:noFill/>
                          </a:ln>
                          <a:solidFill>
                            <a:schemeClr val="tx2"/>
                          </a:solidFill>
                          <a:effectLst/>
                          <a:latin typeface="Candara" pitchFamily="34" charset="0"/>
                        </a:rPr>
                        <a:t> </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Propósito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Registrar la addenda de un contrato que ya se encuentre en estado “Firmado”.</a:t>
                      </a:r>
                      <a:endParaRPr kumimoji="0" lang="es-ES"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Breve 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caso de uso comienza cuando el CC_AS004_Jefe_Legal requiere registrar una adenda para ello selecciona la opción Agregar Addenda. El caso de uso termina cuando se registra la creación de la addenda.</a:t>
                      </a:r>
                      <a:endParaRPr kumimoji="0" lang="es-ES"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de Eventos</a:t>
                      </a:r>
                      <a:endParaRPr kumimoji="0" lang="es-PE" sz="1800" b="1"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a:spLocks noGrp="1"/>
          </p:cNvSpPr>
          <p:nvPr>
            <p:ph type="title" idx="4294967295"/>
          </p:nvPr>
        </p:nvSpPr>
        <p:spPr>
          <a:xfrm>
            <a:off x="468313" y="404813"/>
            <a:ext cx="8229600" cy="1252537"/>
          </a:xfrm>
        </p:spPr>
        <p:txBody>
          <a:bodyPr/>
          <a:lstStyle/>
          <a:p>
            <a:pPr eaLnBrk="1" hangingPunct="1"/>
            <a:r>
              <a:rPr lang="es-PE" sz="4000" b="1" smtClean="0">
                <a:solidFill>
                  <a:schemeClr val="tx2"/>
                </a:solidFill>
              </a:rPr>
              <a:t>CC_CUS012_Agregar_Adenda</a:t>
            </a:r>
          </a:p>
        </p:txBody>
      </p:sp>
      <p:graphicFrame>
        <p:nvGraphicFramePr>
          <p:cNvPr id="26636" name="Group 12"/>
          <p:cNvGraphicFramePr>
            <a:graphicFrameLocks noGrp="1"/>
          </p:cNvGraphicFramePr>
          <p:nvPr/>
        </p:nvGraphicFramePr>
        <p:xfrm>
          <a:off x="252413" y="1811338"/>
          <a:ext cx="8640762" cy="4929187"/>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Básico</a:t>
                      </a: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2"/>
                          </a:solidFill>
                          <a:effectLst/>
                          <a:latin typeface="Candara" pitchFamily="34" charset="0"/>
                        </a:rPr>
                        <a:t>Agregar Addenda</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800" b="0" i="0" u="none" strike="noStrike" cap="none" normalizeH="0" baseline="0" smtClean="0">
                          <a:ln>
                            <a:noFill/>
                          </a:ln>
                          <a:solidFill>
                            <a:schemeClr val="tx2"/>
                          </a:solidFill>
                          <a:effectLst/>
                          <a:latin typeface="Candara" pitchFamily="34" charset="0"/>
                        </a:rPr>
                        <a:t>El caso de uso se inicia cuando el CC_AS004_Jefe_Legal selecciona la opción “Agregar Addenda”.</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800" b="0" i="0" u="none" strike="noStrike" cap="none" normalizeH="0" baseline="0" smtClean="0">
                          <a:ln>
                            <a:noFill/>
                          </a:ln>
                          <a:solidFill>
                            <a:schemeClr val="tx2"/>
                          </a:solidFill>
                          <a:effectLst/>
                          <a:latin typeface="Candara" pitchFamily="34" charset="0"/>
                        </a:rPr>
                        <a:t>Se ingresa el Nro. de Contrato  para realizar su búsqueda y se elige la opción Buscar.</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800" b="0" i="0" u="none" strike="noStrike" cap="none" normalizeH="0" baseline="0" smtClean="0">
                          <a:ln>
                            <a:noFill/>
                          </a:ln>
                          <a:solidFill>
                            <a:schemeClr val="tx2"/>
                          </a:solidFill>
                          <a:effectLst/>
                          <a:latin typeface="Candara" pitchFamily="34" charset="0"/>
                        </a:rPr>
                        <a:t>El sistema muestra la razón social del cliente, la fecha de inicio, fecha fin, descripción y el estado actual del contrato. </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800" b="0" i="0" u="none" strike="noStrike" cap="none" normalizeH="0" baseline="0" smtClean="0">
                          <a:ln>
                            <a:noFill/>
                          </a:ln>
                          <a:solidFill>
                            <a:schemeClr val="tx2"/>
                          </a:solidFill>
                          <a:effectLst/>
                          <a:latin typeface="Candara" pitchFamily="34" charset="0"/>
                        </a:rPr>
                        <a:t>El CC_AS004_Jefe_Legal ingresa la descripción de la addenda.</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800" b="0" i="0" u="none" strike="noStrike" cap="none" normalizeH="0" baseline="0" smtClean="0">
                          <a:ln>
                            <a:noFill/>
                          </a:ln>
                          <a:solidFill>
                            <a:schemeClr val="tx2"/>
                          </a:solidFill>
                          <a:effectLst/>
                          <a:latin typeface="Candara" pitchFamily="34" charset="0"/>
                        </a:rPr>
                        <a:t>El CC_AS004_Jefe_Legal ingresa la fecha en la que se generó la addenda.</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800" b="0" i="0" u="none" strike="noStrike" cap="none" normalizeH="0" baseline="0" smtClean="0">
                          <a:ln>
                            <a:noFill/>
                          </a:ln>
                          <a:solidFill>
                            <a:schemeClr val="tx2"/>
                          </a:solidFill>
                          <a:effectLst/>
                          <a:latin typeface="Candara" pitchFamily="34" charset="0"/>
                        </a:rPr>
                        <a:t>El sistema permite agregar las cláusulas desde otra interfaz, asimismo le permitirá modificar o eliminar alguna cláusula del contrato.</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800" b="0" i="0" u="none" strike="noStrike" cap="none" normalizeH="0" baseline="0" smtClean="0">
                          <a:ln>
                            <a:noFill/>
                          </a:ln>
                          <a:solidFill>
                            <a:schemeClr val="tx2"/>
                          </a:solidFill>
                          <a:effectLst/>
                          <a:latin typeface="Candara" pitchFamily="34" charset="0"/>
                        </a:rPr>
                        <a:t>El CC_AS004_Jefe_Legal ingresa las cláusulas con los datos: tipo de cláusula, número (correlativo de cláusula), descripción,  indicar si está sujeto a penalidad, el tipo de sanción y la sanción.</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800" b="0" i="0" u="none" strike="noStrike" cap="none" normalizeH="0" baseline="0" smtClean="0">
                          <a:ln>
                            <a:noFill/>
                          </a:ln>
                          <a:solidFill>
                            <a:schemeClr val="tx2"/>
                          </a:solidFill>
                          <a:effectLst/>
                          <a:latin typeface="Candara" pitchFamily="34" charset="0"/>
                        </a:rPr>
                        <a:t>El CC_AS004_Jefe_Legal elige la opción grabar.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2 Título"/>
          <p:cNvSpPr>
            <a:spLocks noGrp="1"/>
          </p:cNvSpPr>
          <p:nvPr>
            <p:ph type="title" idx="4294967295"/>
          </p:nvPr>
        </p:nvSpPr>
        <p:spPr>
          <a:xfrm>
            <a:off x="468313" y="404813"/>
            <a:ext cx="8229600" cy="1252537"/>
          </a:xfrm>
        </p:spPr>
        <p:txBody>
          <a:bodyPr/>
          <a:lstStyle/>
          <a:p>
            <a:pPr eaLnBrk="1" hangingPunct="1"/>
            <a:r>
              <a:rPr lang="es-PE" sz="4000" b="1" smtClean="0">
                <a:solidFill>
                  <a:schemeClr val="tx2"/>
                </a:solidFill>
              </a:rPr>
              <a:t>CC_CUS012_Agregar_Adenda</a:t>
            </a:r>
          </a:p>
        </p:txBody>
      </p:sp>
      <p:graphicFrame>
        <p:nvGraphicFramePr>
          <p:cNvPr id="45066" name="Group 10"/>
          <p:cNvGraphicFramePr>
            <a:graphicFrameLocks noGrp="1"/>
          </p:cNvGraphicFramePr>
          <p:nvPr/>
        </p:nvGraphicFramePr>
        <p:xfrm>
          <a:off x="252413" y="1811338"/>
          <a:ext cx="8640762" cy="2398712"/>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Básico</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1" i="0" u="none" strike="noStrike" cap="none" normalizeH="0" baseline="0" smtClean="0">
                          <a:ln>
                            <a:noFill/>
                          </a:ln>
                          <a:solidFill>
                            <a:schemeClr val="accent1"/>
                          </a:solidFill>
                          <a:effectLst/>
                          <a:latin typeface="Candara" pitchFamily="34" charset="0"/>
                        </a:rPr>
                        <a:t>9.</a:t>
                      </a:r>
                      <a:r>
                        <a:rPr kumimoji="0" lang="es-PE" sz="1800" b="1"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chemeClr val="tx2"/>
                          </a:solidFill>
                          <a:effectLst/>
                          <a:latin typeface="Candara" pitchFamily="34" charset="0"/>
                        </a:rPr>
                        <a:t>El Sistema muestra la ventana de Confirmación “¿Está Seguro(a) de guardar registro?”</a:t>
                      </a:r>
                    </a:p>
                    <a:p>
                      <a:pPr marL="342900"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accent1"/>
                          </a:solidFill>
                          <a:effectLst/>
                          <a:latin typeface="Candara" pitchFamily="34" charset="0"/>
                        </a:rPr>
                        <a:t>10.</a:t>
                      </a:r>
                      <a:r>
                        <a:rPr kumimoji="0" lang="es-PE" sz="1800" b="0" i="0" u="none" strike="noStrike" cap="none" normalizeH="0" baseline="0" smtClean="0">
                          <a:ln>
                            <a:noFill/>
                          </a:ln>
                          <a:solidFill>
                            <a:schemeClr val="tx2"/>
                          </a:solidFill>
                          <a:effectLst/>
                          <a:latin typeface="Candara" pitchFamily="34" charset="0"/>
                        </a:rPr>
                        <a:t> El CC_AS004_Jefe_Legal elige la opción SI de la Ventana de Confirmación. El Sistema muestra el mensaje “Se creó Contrato correctamente”. El caso de uso termina cuando se han ingresado los datos requeridos en el sistema y se procede a registrar la información de la addenda [CC_RN010_Generación_de_Adenda].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04813"/>
            <a:ext cx="8229600" cy="1252537"/>
          </a:xfrm>
        </p:spPr>
        <p:txBody>
          <a:bodyPr/>
          <a:lstStyle/>
          <a:p>
            <a:pPr eaLnBrk="1" hangingPunct="1"/>
            <a:r>
              <a:rPr lang="es-PE" sz="4000" b="1" smtClean="0">
                <a:solidFill>
                  <a:schemeClr val="tx2"/>
                </a:solidFill>
              </a:rPr>
              <a:t>CC_CUS012_Agregar_Adenda</a:t>
            </a:r>
          </a:p>
        </p:txBody>
      </p:sp>
      <p:graphicFrame>
        <p:nvGraphicFramePr>
          <p:cNvPr id="27675" name="Group 27"/>
          <p:cNvGraphicFramePr>
            <a:graphicFrameLocks noGrp="1"/>
          </p:cNvGraphicFramePr>
          <p:nvPr/>
        </p:nvGraphicFramePr>
        <p:xfrm>
          <a:off x="250825" y="2060575"/>
          <a:ext cx="8642350" cy="3862388"/>
        </p:xfrm>
        <a:graphic>
          <a:graphicData uri="http://schemas.openxmlformats.org/drawingml/2006/table">
            <a:tbl>
              <a:tblPr/>
              <a:tblGrid>
                <a:gridCol w="2881313"/>
                <a:gridCol w="5761037"/>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Subflujos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58775" marR="0" lvl="2"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Char char=""/>
                        <a:tabLst/>
                      </a:pPr>
                      <a:r>
                        <a:rPr kumimoji="0" lang="es-PE" sz="1800" b="0" i="1" u="none" strike="noStrike" cap="none" normalizeH="0" baseline="0" smtClean="0">
                          <a:ln>
                            <a:noFill/>
                          </a:ln>
                          <a:solidFill>
                            <a:schemeClr val="tx2"/>
                          </a:solidFill>
                          <a:effectLst/>
                          <a:latin typeface="Candara" pitchFamily="34" charset="0"/>
                        </a:rPr>
                        <a:t>Para el ingreso de cláusula se deberá seleccionar el tipo de cláusula, número, descripción,  indicar si está sujeto a penalidad, el tipo de sanción y la sanción, luego de esto recién se agrega a la interfaz de  “Agregar Addenda”.</a:t>
                      </a:r>
                    </a:p>
                    <a:p>
                      <a:pPr marL="358775" marR="0" lvl="2"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Char char=""/>
                        <a:tabLst/>
                      </a:pPr>
                      <a:r>
                        <a:rPr kumimoji="0" lang="es-PE" sz="1800" b="0" i="0" u="none" strike="noStrike" cap="none" normalizeH="0" baseline="0" smtClean="0">
                          <a:ln>
                            <a:noFill/>
                          </a:ln>
                          <a:solidFill>
                            <a:schemeClr val="tx2"/>
                          </a:solidFill>
                          <a:effectLst/>
                          <a:latin typeface="Candara" pitchFamily="34" charset="0"/>
                        </a:rPr>
                        <a:t>Si el estado actual del contrato no es “Firmado”  no permitirá el ingreso de los datos ni el registro  de la addenda.</a:t>
                      </a:r>
                      <a:endParaRPr kumimoji="0" lang="es-PE" sz="1800" b="0" i="1"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Flujos Alternos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358775" marR="0" lvl="2"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1" i="0" u="none" strike="noStrike" cap="none" normalizeH="0" baseline="0" smtClean="0">
                          <a:ln>
                            <a:noFill/>
                          </a:ln>
                          <a:solidFill>
                            <a:schemeClr val="tx2"/>
                          </a:solidFill>
                          <a:effectLst/>
                          <a:latin typeface="Candara" pitchFamily="34" charset="0"/>
                        </a:rPr>
                        <a:t>Paso 2. No existe Contrato</a:t>
                      </a:r>
                      <a:endParaRPr kumimoji="0" lang="es-PE" sz="1800" b="1" i="1" u="none" strike="noStrike" cap="none" normalizeH="0" baseline="0" smtClean="0">
                        <a:ln>
                          <a:noFill/>
                        </a:ln>
                        <a:solidFill>
                          <a:schemeClr val="tx2"/>
                        </a:solidFill>
                        <a:effectLst/>
                        <a:latin typeface="Candara" pitchFamily="34" charset="0"/>
                      </a:endParaRPr>
                    </a:p>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tx2"/>
                          </a:solidFill>
                          <a:effectLst/>
                          <a:latin typeface="Candara" pitchFamily="34" charset="0"/>
                        </a:rPr>
                        <a:t>Si en 2 no se encuentre registrado el Contrato se muestra el mensaje “No se encuentra Contrato registrado”.</a:t>
                      </a:r>
                      <a:endParaRPr kumimoji="0" lang="es-PE" sz="1800" b="0" i="1" u="none" strike="noStrike" cap="none" normalizeH="0" baseline="0" smtClean="0">
                        <a:ln>
                          <a:noFill/>
                        </a:ln>
                        <a:solidFill>
                          <a:schemeClr val="tx2"/>
                        </a:solidFill>
                        <a:effectLst/>
                        <a:latin typeface="Candar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Título"/>
          <p:cNvSpPr>
            <a:spLocks noGrp="1"/>
          </p:cNvSpPr>
          <p:nvPr>
            <p:ph type="title" idx="4294967295"/>
          </p:nvPr>
        </p:nvSpPr>
        <p:spPr>
          <a:xfrm>
            <a:off x="468313" y="404813"/>
            <a:ext cx="8229600" cy="1252537"/>
          </a:xfrm>
        </p:spPr>
        <p:txBody>
          <a:bodyPr/>
          <a:lstStyle/>
          <a:p>
            <a:pPr eaLnBrk="1" hangingPunct="1"/>
            <a:r>
              <a:rPr lang="es-PE" sz="4000" b="1" smtClean="0">
                <a:solidFill>
                  <a:schemeClr val="tx2"/>
                </a:solidFill>
              </a:rPr>
              <a:t>CC_CUS012_Agregar_Adenda</a:t>
            </a:r>
          </a:p>
        </p:txBody>
      </p:sp>
      <p:graphicFrame>
        <p:nvGraphicFramePr>
          <p:cNvPr id="46108" name="Group 28"/>
          <p:cNvGraphicFramePr>
            <a:graphicFrameLocks noGrp="1"/>
          </p:cNvGraphicFramePr>
          <p:nvPr/>
        </p:nvGraphicFramePr>
        <p:xfrm>
          <a:off x="250825" y="2060575"/>
          <a:ext cx="8642350" cy="3224213"/>
        </p:xfrm>
        <a:graphic>
          <a:graphicData uri="http://schemas.openxmlformats.org/drawingml/2006/table">
            <a:tbl>
              <a:tblPr/>
              <a:tblGrid>
                <a:gridCol w="2881313"/>
                <a:gridCol w="5761037"/>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Precondición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701675" marR="0" lvl="2"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1" i="0" u="none" strike="noStrike" cap="none" normalizeH="0" baseline="0" smtClean="0">
                          <a:ln>
                            <a:noFill/>
                          </a:ln>
                          <a:solidFill>
                            <a:schemeClr val="tx2"/>
                          </a:solidFill>
                          <a:effectLst/>
                          <a:latin typeface="Candara" pitchFamily="34" charset="0"/>
                        </a:rPr>
                        <a:t>Registro de la Contrato</a:t>
                      </a:r>
                    </a:p>
                    <a:p>
                      <a:pPr marL="381000" marR="0" lvl="0" indent="-3810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tx2"/>
                          </a:solidFill>
                          <a:effectLst/>
                          <a:latin typeface="Candara" pitchFamily="34" charset="0"/>
                        </a:rPr>
                        <a:t>Para la creación de un addenda, debe existir un contrato y este debe de estar en esta “Firmado”.</a:t>
                      </a:r>
                      <a:endParaRPr kumimoji="0" lang="es-PE" sz="1800" b="1" i="0" u="none" strike="noStrike" cap="none" normalizeH="0" baseline="0" smtClean="0">
                        <a:ln>
                          <a:noFill/>
                        </a:ln>
                        <a:solidFill>
                          <a:schemeClr val="tx2"/>
                        </a:solidFill>
                        <a:effectLst/>
                        <a:latin typeface="Candara" pitchFamily="34" charset="0"/>
                      </a:endParaRPr>
                    </a:p>
                    <a:p>
                      <a:pPr marL="381000" marR="0" lvl="0" indent="-3810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1" i="0" u="none" strike="noStrike" cap="none" normalizeH="0" baseline="0" smtClean="0">
                          <a:ln>
                            <a:noFill/>
                          </a:ln>
                          <a:solidFill>
                            <a:schemeClr val="tx2"/>
                          </a:solidFill>
                          <a:effectLst/>
                          <a:latin typeface="Candara" pitchFamily="34" charset="0"/>
                        </a:rPr>
                        <a:t>Acceso al sistema del CC_AS004_Jefe_Legal </a:t>
                      </a:r>
                    </a:p>
                    <a:p>
                      <a:pPr marL="381000" marR="0" lvl="0" indent="-3810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1"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chemeClr val="tx2"/>
                          </a:solidFill>
                          <a:effectLst/>
                          <a:latin typeface="Candara" pitchFamily="34" charset="0"/>
                        </a:rPr>
                        <a:t>El usuario CC_AS004_Jefe_Legal creó una sesión.</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39763">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Poscondición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179388" marR="0" lvl="1"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1" i="0" u="none" strike="noStrike" cap="none" normalizeH="0" baseline="0" smtClean="0">
                          <a:ln>
                            <a:noFill/>
                          </a:ln>
                          <a:solidFill>
                            <a:schemeClr val="tx2"/>
                          </a:solidFill>
                          <a:effectLst/>
                          <a:latin typeface="Candara" pitchFamily="34" charset="0"/>
                        </a:rPr>
                        <a:t>Registro actualizado de la addenda</a:t>
                      </a:r>
                    </a:p>
                    <a:p>
                      <a:pPr marL="179388" marR="0" lvl="1"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tx2"/>
                          </a:solidFill>
                          <a:effectLst/>
                          <a:latin typeface="Candara" pitchFamily="34" charset="0"/>
                        </a:rPr>
                        <a:t>Addenda creada.</a:t>
                      </a:r>
                      <a:endParaRPr kumimoji="0" lang="es-ES"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1"/>
                          </a:solidFill>
                          <a:effectLst/>
                          <a:latin typeface="Candara" pitchFamily="34" charset="0"/>
                        </a:rPr>
                        <a:t>Puntos de extensión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381000" marR="0" lvl="0" indent="-38100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2"/>
                          </a:solidFill>
                          <a:effectLst/>
                          <a:latin typeface="Candara" pitchFamily="34" charset="0"/>
                        </a:rPr>
                        <a:t>No aplica.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2 Título"/>
          <p:cNvSpPr>
            <a:spLocks noGrp="1"/>
          </p:cNvSpPr>
          <p:nvPr>
            <p:ph type="title" idx="4294967295"/>
          </p:nvPr>
        </p:nvSpPr>
        <p:spPr>
          <a:xfrm>
            <a:off x="395288" y="404813"/>
            <a:ext cx="8497887" cy="1252537"/>
          </a:xfrm>
        </p:spPr>
        <p:txBody>
          <a:bodyPr/>
          <a:lstStyle/>
          <a:p>
            <a:pPr eaLnBrk="1" hangingPunct="1"/>
            <a:r>
              <a:rPr lang="es-PE" sz="4000" b="1" smtClean="0">
                <a:solidFill>
                  <a:schemeClr val="tx2"/>
                </a:solidFill>
              </a:rPr>
              <a:t>CC_CUS014_Agregar_Incumplimiento</a:t>
            </a:r>
          </a:p>
        </p:txBody>
      </p:sp>
      <p:graphicFrame>
        <p:nvGraphicFramePr>
          <p:cNvPr id="28692" name="Group 20"/>
          <p:cNvGraphicFramePr>
            <a:graphicFrameLocks noGrp="1"/>
          </p:cNvGraphicFramePr>
          <p:nvPr/>
        </p:nvGraphicFramePr>
        <p:xfrm>
          <a:off x="250825" y="2349500"/>
          <a:ext cx="8642350" cy="2511425"/>
        </p:xfrm>
        <a:graphic>
          <a:graphicData uri="http://schemas.openxmlformats.org/drawingml/2006/table">
            <a:tbl>
              <a:tblPr/>
              <a:tblGrid>
                <a:gridCol w="2724150"/>
                <a:gridCol w="5918200"/>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Actores de Negocio</a:t>
                      </a:r>
                      <a:endParaRPr kumimoji="0" lang="es-PE" sz="1800" b="1"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CC_AS004_Jefe_Legal</a:t>
                      </a:r>
                      <a:r>
                        <a:rPr kumimoji="0" lang="es-ES" sz="1800" b="0" i="0" u="none" strike="noStrike" cap="none" normalizeH="0" baseline="0" smtClean="0">
                          <a:ln>
                            <a:noFill/>
                          </a:ln>
                          <a:solidFill>
                            <a:schemeClr val="tx2"/>
                          </a:solidFill>
                          <a:effectLst/>
                          <a:latin typeface="Candara"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Propósito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rgbClr val="000000"/>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Breve 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de Eventos</a:t>
                      </a:r>
                      <a:endParaRPr kumimoji="0" lang="es-PE" sz="1800" b="1"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a:xfrm>
            <a:off x="395288" y="404813"/>
            <a:ext cx="8497887" cy="1252537"/>
          </a:xfrm>
        </p:spPr>
        <p:txBody>
          <a:bodyPr/>
          <a:lstStyle/>
          <a:p>
            <a:pPr eaLnBrk="1" hangingPunct="1"/>
            <a:r>
              <a:rPr lang="es-PE" sz="4000" b="1" smtClean="0">
                <a:solidFill>
                  <a:schemeClr val="tx2"/>
                </a:solidFill>
              </a:rPr>
              <a:t>CC_CUS014_Agregar_Incumplimiento</a:t>
            </a:r>
          </a:p>
        </p:txBody>
      </p:sp>
      <p:graphicFrame>
        <p:nvGraphicFramePr>
          <p:cNvPr id="44035" name="Group 3"/>
          <p:cNvGraphicFramePr>
            <a:graphicFrameLocks noGrp="1"/>
          </p:cNvGraphicFramePr>
          <p:nvPr/>
        </p:nvGraphicFramePr>
        <p:xfrm>
          <a:off x="252413" y="1811338"/>
          <a:ext cx="8640762" cy="623887"/>
        </p:xfrm>
        <a:graphic>
          <a:graphicData uri="http://schemas.openxmlformats.org/drawingml/2006/table">
            <a:tbl>
              <a:tblPr/>
              <a:tblGrid>
                <a:gridCol w="8640762"/>
              </a:tblGrid>
              <a:tr h="623888">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Básico</a:t>
                      </a:r>
                      <a:endParaRPr kumimoji="0" lang="es-PE" sz="1800" b="1"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a:xfrm>
            <a:off x="395288" y="404813"/>
            <a:ext cx="8497887" cy="1252537"/>
          </a:xfrm>
        </p:spPr>
        <p:txBody>
          <a:bodyPr/>
          <a:lstStyle/>
          <a:p>
            <a:pPr eaLnBrk="1" hangingPunct="1"/>
            <a:r>
              <a:rPr lang="es-PE" sz="4000" b="1" smtClean="0">
                <a:solidFill>
                  <a:schemeClr val="tx2"/>
                </a:solidFill>
              </a:rPr>
              <a:t>CC_CUS014_Agregar_Incumplimiento</a:t>
            </a:r>
          </a:p>
        </p:txBody>
      </p:sp>
      <p:graphicFrame>
        <p:nvGraphicFramePr>
          <p:cNvPr id="45059" name="Group 3"/>
          <p:cNvGraphicFramePr>
            <a:graphicFrameLocks noGrp="1"/>
          </p:cNvGraphicFramePr>
          <p:nvPr/>
        </p:nvGraphicFramePr>
        <p:xfrm>
          <a:off x="250825" y="2060575"/>
          <a:ext cx="8642350" cy="3441700"/>
        </p:xfrm>
        <a:graphic>
          <a:graphicData uri="http://schemas.openxmlformats.org/drawingml/2006/table">
            <a:tbl>
              <a:tblPr/>
              <a:tblGrid>
                <a:gridCol w="2881313"/>
                <a:gridCol w="5761037"/>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Subflujos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Flujos Alternos</a:t>
                      </a:r>
                    </a:p>
                    <a:p>
                      <a:pPr marL="0" marR="0" lvl="1"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1"/>
                          </a:solidFill>
                          <a:effectLst/>
                          <a:latin typeface="Candara" pitchFamily="34" charset="0"/>
                        </a:rPr>
                        <a:t>No aplica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Precondiciones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Poscondiciones</a:t>
                      </a: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Puntos de Extensión</a:t>
                      </a:r>
                      <a:endParaRPr kumimoji="0" lang="es-PE"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468313" y="3357563"/>
            <a:ext cx="8229600" cy="936625"/>
          </a:xfrm>
        </p:spPr>
        <p:txBody>
          <a:bodyPr/>
          <a:lstStyle/>
          <a:p>
            <a:pPr eaLnBrk="1" hangingPunct="1"/>
            <a:r>
              <a:rPr lang="en-US" b="1" smtClean="0">
                <a:solidFill>
                  <a:schemeClr val="tx2"/>
                </a:solidFill>
              </a:rPr>
              <a:t>CAPAS DE LA ARQUITECTURA</a:t>
            </a:r>
            <a:endParaRPr lang="es-PE" b="1" smtClean="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CASOS DE USO SIGNIFICATIVOS PARA LA ARQUITECTURA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2 Título"/>
          <p:cNvSpPr>
            <a:spLocks noGrp="1"/>
          </p:cNvSpPr>
          <p:nvPr>
            <p:ph type="title" idx="4294967295"/>
          </p:nvPr>
        </p:nvSpPr>
        <p:spPr>
          <a:xfrm>
            <a:off x="468313" y="476250"/>
            <a:ext cx="8229600" cy="936625"/>
          </a:xfrm>
        </p:spPr>
        <p:txBody>
          <a:bodyPr/>
          <a:lstStyle/>
          <a:p>
            <a:pPr eaLnBrk="1" hangingPunct="1"/>
            <a:r>
              <a:rPr lang="en-US" b="1" smtClean="0">
                <a:solidFill>
                  <a:schemeClr val="tx2"/>
                </a:solidFill>
              </a:rPr>
              <a:t>Capa de Presentación</a:t>
            </a:r>
            <a:endParaRPr lang="es-PE" b="1" smtClean="0">
              <a:solidFill>
                <a:schemeClr val="tx2"/>
              </a:solidFill>
            </a:endParaRPr>
          </a:p>
        </p:txBody>
      </p:sp>
      <p:pic>
        <p:nvPicPr>
          <p:cNvPr id="32770" name="Picture 5" descr="ANd9GcS6oPp7N2gJcZxWtmCGGDnHTpl03Qup-L1NKJy3SbveMdnNbT3R52kW_Vuc"/>
          <p:cNvPicPr>
            <a:picLocks noChangeAspect="1" noChangeArrowheads="1"/>
          </p:cNvPicPr>
          <p:nvPr/>
        </p:nvPicPr>
        <p:blipFill>
          <a:blip r:embed="rId2"/>
          <a:srcRect/>
          <a:stretch>
            <a:fillRect/>
          </a:stretch>
        </p:blipFill>
        <p:spPr bwMode="auto">
          <a:xfrm>
            <a:off x="7885113" y="5599113"/>
            <a:ext cx="1258887" cy="125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a:spLocks noGrp="1"/>
          </p:cNvSpPr>
          <p:nvPr>
            <p:ph type="title" idx="4294967295"/>
          </p:nvPr>
        </p:nvSpPr>
        <p:spPr>
          <a:xfrm>
            <a:off x="468313" y="476250"/>
            <a:ext cx="8229600" cy="936625"/>
          </a:xfrm>
        </p:spPr>
        <p:txBody>
          <a:bodyPr/>
          <a:lstStyle/>
          <a:p>
            <a:pPr eaLnBrk="1" hangingPunct="1"/>
            <a:r>
              <a:rPr lang="en-US" b="1" smtClean="0">
                <a:solidFill>
                  <a:schemeClr val="tx2"/>
                </a:solidFill>
              </a:rPr>
              <a:t>Capa de Lógica de negocio</a:t>
            </a:r>
            <a:endParaRPr lang="es-PE" b="1" smtClean="0">
              <a:solidFill>
                <a:schemeClr val="tx2"/>
              </a:solidFill>
            </a:endParaRPr>
          </a:p>
        </p:txBody>
      </p:sp>
      <p:pic>
        <p:nvPicPr>
          <p:cNvPr id="33794" name="Picture 4" descr="webportal_"/>
          <p:cNvPicPr>
            <a:picLocks noChangeAspect="1" noChangeArrowheads="1"/>
          </p:cNvPicPr>
          <p:nvPr/>
        </p:nvPicPr>
        <p:blipFill>
          <a:blip r:embed="rId2"/>
          <a:srcRect/>
          <a:stretch>
            <a:fillRect/>
          </a:stretch>
        </p:blipFill>
        <p:spPr bwMode="auto">
          <a:xfrm>
            <a:off x="7569200" y="5283200"/>
            <a:ext cx="1574800"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2 Título"/>
          <p:cNvSpPr>
            <a:spLocks noGrp="1"/>
          </p:cNvSpPr>
          <p:nvPr>
            <p:ph type="title" idx="4294967295"/>
          </p:nvPr>
        </p:nvSpPr>
        <p:spPr>
          <a:xfrm>
            <a:off x="468313" y="476250"/>
            <a:ext cx="8229600" cy="936625"/>
          </a:xfrm>
        </p:spPr>
        <p:txBody>
          <a:bodyPr/>
          <a:lstStyle/>
          <a:p>
            <a:pPr eaLnBrk="1" hangingPunct="1"/>
            <a:r>
              <a:rPr lang="en-US" b="1" smtClean="0">
                <a:solidFill>
                  <a:schemeClr val="tx2"/>
                </a:solidFill>
              </a:rPr>
              <a:t>Capa de datos</a:t>
            </a:r>
            <a:endParaRPr lang="es-PE" b="1" smtClean="0">
              <a:solidFill>
                <a:schemeClr val="tx2"/>
              </a:solidFill>
            </a:endParaRPr>
          </a:p>
        </p:txBody>
      </p:sp>
      <p:pic>
        <p:nvPicPr>
          <p:cNvPr id="34818" name="Picture 7" descr="database"/>
          <p:cNvPicPr>
            <a:picLocks noChangeAspect="1" noChangeArrowheads="1"/>
          </p:cNvPicPr>
          <p:nvPr/>
        </p:nvPicPr>
        <p:blipFill>
          <a:blip r:embed="rId2"/>
          <a:srcRect/>
          <a:stretch>
            <a:fillRect/>
          </a:stretch>
        </p:blipFill>
        <p:spPr bwMode="auto">
          <a:xfrm>
            <a:off x="7667625" y="5545138"/>
            <a:ext cx="1312863" cy="1312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Modelo de datos</a:t>
            </a:r>
            <a:endParaRPr lang="es-PE" b="1" smtClean="0">
              <a:solidFill>
                <a:schemeClr val="tx2"/>
              </a:solidFill>
            </a:endParaRPr>
          </a:p>
        </p:txBody>
      </p:sp>
      <p:pic>
        <p:nvPicPr>
          <p:cNvPr id="35842" name="Picture 4"/>
          <p:cNvPicPr>
            <a:picLocks noChangeAspect="1" noChangeArrowheads="1"/>
          </p:cNvPicPr>
          <p:nvPr/>
        </p:nvPicPr>
        <p:blipFill>
          <a:blip r:embed="rId2"/>
          <a:srcRect/>
          <a:stretch>
            <a:fillRect/>
          </a:stretch>
        </p:blipFill>
        <p:spPr bwMode="auto">
          <a:xfrm>
            <a:off x="1476375" y="1057275"/>
            <a:ext cx="6192838" cy="580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
          <p:cNvSpPr txBox="1">
            <a:spLocks noChangeArrowheads="1"/>
          </p:cNvSpPr>
          <p:nvPr/>
        </p:nvSpPr>
        <p:spPr bwMode="auto">
          <a:xfrm>
            <a:off x="611188" y="620713"/>
            <a:ext cx="7848600" cy="762000"/>
          </a:xfrm>
          <a:prstGeom prst="rect">
            <a:avLst/>
          </a:prstGeom>
          <a:noFill/>
          <a:ln w="9525">
            <a:noFill/>
            <a:miter lim="800000"/>
            <a:headEnd/>
            <a:tailEnd/>
          </a:ln>
        </p:spPr>
        <p:txBody>
          <a:bodyPr>
            <a:spAutoFit/>
          </a:bodyPr>
          <a:lstStyle/>
          <a:p>
            <a:pPr algn="ctr">
              <a:spcBef>
                <a:spcPct val="50000"/>
              </a:spcBef>
            </a:pPr>
            <a:r>
              <a:rPr lang="es-ES" sz="4400" b="1">
                <a:solidFill>
                  <a:schemeClr val="tx2"/>
                </a:solidFill>
                <a:latin typeface="Candara" pitchFamily="34" charset="0"/>
              </a:rPr>
              <a:t>Conclusiones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37890"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7891"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6" name="Picture 8"/>
          <p:cNvPicPr>
            <a:picLocks noChangeAspect="1" noChangeArrowheads="1"/>
          </p:cNvPicPr>
          <p:nvPr/>
        </p:nvPicPr>
        <p:blipFill>
          <a:blip r:embed="rId2"/>
          <a:srcRect l="4254" r="4208"/>
          <a:stretch>
            <a:fillRect/>
          </a:stretch>
        </p:blipFill>
        <p:spPr bwMode="auto">
          <a:xfrm>
            <a:off x="-36513" y="2130425"/>
            <a:ext cx="9074151" cy="2951163"/>
          </a:xfrm>
          <a:prstGeom prst="rect">
            <a:avLst/>
          </a:prstGeom>
          <a:noFill/>
          <a:ln w="9525">
            <a:noFill/>
            <a:miter lim="800000"/>
            <a:headEnd/>
            <a:tailEnd/>
          </a:ln>
          <a:effectLst/>
        </p:spPr>
      </p:pic>
      <p:sp>
        <p:nvSpPr>
          <p:cNvPr id="17409" name="2 Título"/>
          <p:cNvSpPr>
            <a:spLocks noGrp="1"/>
          </p:cNvSpPr>
          <p:nvPr>
            <p:ph type="title" idx="4294967295"/>
          </p:nvPr>
        </p:nvSpPr>
        <p:spPr>
          <a:xfrm>
            <a:off x="468313" y="404813"/>
            <a:ext cx="8229600" cy="936625"/>
          </a:xfrm>
        </p:spPr>
        <p:txBody>
          <a:bodyPr/>
          <a:lstStyle/>
          <a:p>
            <a:pPr eaLnBrk="1" hangingPunct="1"/>
            <a:r>
              <a:rPr lang="en-US" sz="4000" b="1" smtClean="0">
                <a:solidFill>
                  <a:schemeClr val="tx2"/>
                </a:solidFill>
              </a:rPr>
              <a:t>CC_PAQ001_Gestion_informacion_Contrato</a:t>
            </a:r>
            <a:endParaRPr lang="es-PE" sz="4000" b="1" smtClean="0">
              <a:solidFill>
                <a:schemeClr val="tx2"/>
              </a:solidFill>
            </a:endParaRPr>
          </a:p>
        </p:txBody>
      </p:sp>
      <p:sp>
        <p:nvSpPr>
          <p:cNvPr id="17411" name="Oval 8"/>
          <p:cNvSpPr>
            <a:spLocks noChangeArrowheads="1"/>
          </p:cNvSpPr>
          <p:nvPr/>
        </p:nvSpPr>
        <p:spPr bwMode="auto">
          <a:xfrm>
            <a:off x="395288" y="3933825"/>
            <a:ext cx="574675" cy="360363"/>
          </a:xfrm>
          <a:prstGeom prst="ellipse">
            <a:avLst/>
          </a:prstGeom>
          <a:noFill/>
          <a:ln w="28575">
            <a:solidFill>
              <a:srgbClr val="FF0000"/>
            </a:solidFill>
            <a:round/>
            <a:headEnd/>
            <a:tailEnd/>
          </a:ln>
        </p:spPr>
        <p:txBody>
          <a:bodyPr wrap="none" anchor="ctr"/>
          <a:lstStyle/>
          <a:p>
            <a:endParaRPr lang="es-ES"/>
          </a:p>
        </p:txBody>
      </p:sp>
      <p:sp>
        <p:nvSpPr>
          <p:cNvPr id="17412" name="Oval 11"/>
          <p:cNvSpPr>
            <a:spLocks noChangeArrowheads="1"/>
          </p:cNvSpPr>
          <p:nvPr/>
        </p:nvSpPr>
        <p:spPr bwMode="auto">
          <a:xfrm>
            <a:off x="3995738" y="4365625"/>
            <a:ext cx="649287" cy="360363"/>
          </a:xfrm>
          <a:prstGeom prst="ellipse">
            <a:avLst/>
          </a:prstGeom>
          <a:noFill/>
          <a:ln w="38100">
            <a:solidFill>
              <a:srgbClr val="FF0000"/>
            </a:solidFill>
            <a:round/>
            <a:headEnd/>
            <a:tailEnd/>
          </a:ln>
        </p:spPr>
        <p:txBody>
          <a:bodyPr wrap="none" anchor="ctr"/>
          <a:lstStyle/>
          <a:p>
            <a:endParaRPr lang="es-ES"/>
          </a:p>
        </p:txBody>
      </p:sp>
      <p:sp>
        <p:nvSpPr>
          <p:cNvPr id="17413" name="Oval 12"/>
          <p:cNvSpPr>
            <a:spLocks noChangeArrowheads="1"/>
          </p:cNvSpPr>
          <p:nvPr/>
        </p:nvSpPr>
        <p:spPr bwMode="auto">
          <a:xfrm>
            <a:off x="5867400" y="4292600"/>
            <a:ext cx="719138" cy="358775"/>
          </a:xfrm>
          <a:prstGeom prst="ellipse">
            <a:avLst/>
          </a:prstGeom>
          <a:noFill/>
          <a:ln w="38100">
            <a:solidFill>
              <a:srgbClr val="FF0000"/>
            </a:solidFill>
            <a:round/>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404813"/>
            <a:ext cx="8229600" cy="936625"/>
          </a:xfrm>
        </p:spPr>
        <p:txBody>
          <a:bodyPr/>
          <a:lstStyle/>
          <a:p>
            <a:pPr eaLnBrk="1" hangingPunct="1"/>
            <a:r>
              <a:rPr lang="en-US" sz="4000" b="1" smtClean="0">
                <a:solidFill>
                  <a:schemeClr val="tx2"/>
                </a:solidFill>
              </a:rPr>
              <a:t>CC_PAQ002_Seguimiento_Contrato</a:t>
            </a:r>
            <a:endParaRPr lang="es-PE" sz="4000" b="1" smtClean="0">
              <a:solidFill>
                <a:schemeClr val="tx2"/>
              </a:solidFill>
            </a:endParaRPr>
          </a:p>
        </p:txBody>
      </p:sp>
      <p:pic>
        <p:nvPicPr>
          <p:cNvPr id="18434" name="Picture 5"/>
          <p:cNvPicPr>
            <a:picLocks noChangeAspect="1" noChangeArrowheads="1"/>
          </p:cNvPicPr>
          <p:nvPr/>
        </p:nvPicPr>
        <p:blipFill>
          <a:blip r:embed="rId2"/>
          <a:srcRect l="5396" t="4004" r="5367" b="4004"/>
          <a:stretch>
            <a:fillRect/>
          </a:stretch>
        </p:blipFill>
        <p:spPr bwMode="auto">
          <a:xfrm>
            <a:off x="2930525" y="1196975"/>
            <a:ext cx="4162425" cy="566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04813"/>
            <a:ext cx="8229600" cy="936625"/>
          </a:xfrm>
        </p:spPr>
        <p:txBody>
          <a:bodyPr/>
          <a:lstStyle/>
          <a:p>
            <a:pPr eaLnBrk="1" hangingPunct="1"/>
            <a:r>
              <a:rPr lang="es-ES" sz="4000" b="1" smtClean="0">
                <a:solidFill>
                  <a:srgbClr val="8C2902"/>
                </a:solidFill>
              </a:rPr>
              <a:t>Matriz de trazabilidad de Actores vs Casos de Uso</a:t>
            </a:r>
            <a:endParaRPr lang="es-PE" sz="4000" b="1" smtClean="0">
              <a:solidFill>
                <a:srgbClr val="8C2902"/>
              </a:solidFill>
            </a:endParaRPr>
          </a:p>
        </p:txBody>
      </p:sp>
      <p:pic>
        <p:nvPicPr>
          <p:cNvPr id="19460" name="Picture 4"/>
          <p:cNvPicPr>
            <a:picLocks noChangeAspect="1" noChangeArrowheads="1"/>
          </p:cNvPicPr>
          <p:nvPr/>
        </p:nvPicPr>
        <p:blipFill>
          <a:blip r:embed="rId2"/>
          <a:srcRect/>
          <a:stretch>
            <a:fillRect/>
          </a:stretch>
        </p:blipFill>
        <p:spPr bwMode="auto">
          <a:xfrm>
            <a:off x="1763713" y="1628775"/>
            <a:ext cx="6121400" cy="465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ESPECIFICACIONES DE CASOS DE USO SIGNIFICATIVOS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04813"/>
            <a:ext cx="8229600" cy="1252537"/>
          </a:xfrm>
        </p:spPr>
        <p:txBody>
          <a:bodyPr/>
          <a:lstStyle/>
          <a:p>
            <a:pPr eaLnBrk="1" hangingPunct="1"/>
            <a:r>
              <a:rPr lang="es-PE" sz="4000" b="1" smtClean="0">
                <a:solidFill>
                  <a:schemeClr val="tx2"/>
                </a:solidFill>
              </a:rPr>
              <a:t>CC_CUS011_Agregar_Contrato</a:t>
            </a:r>
          </a:p>
        </p:txBody>
      </p:sp>
      <p:graphicFrame>
        <p:nvGraphicFramePr>
          <p:cNvPr id="23574" name="Group 22"/>
          <p:cNvGraphicFramePr>
            <a:graphicFrameLocks noGrp="1"/>
          </p:cNvGraphicFramePr>
          <p:nvPr/>
        </p:nvGraphicFramePr>
        <p:xfrm>
          <a:off x="250825" y="2349500"/>
          <a:ext cx="8642350" cy="3030538"/>
        </p:xfrm>
        <a:graphic>
          <a:graphicData uri="http://schemas.openxmlformats.org/drawingml/2006/table">
            <a:tbl>
              <a:tblPr/>
              <a:tblGrid>
                <a:gridCol w="2724150"/>
                <a:gridCol w="5918200"/>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Actores de Negocio</a:t>
                      </a:r>
                      <a:endParaRPr kumimoji="0" lang="es-PE" sz="1800" b="1"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CC_AS004_Jefe_Legal</a:t>
                      </a:r>
                      <a:r>
                        <a:rPr kumimoji="0" lang="es-ES" sz="1800" b="0" i="0" u="none" strike="noStrike" cap="none" normalizeH="0" baseline="0" smtClean="0">
                          <a:ln>
                            <a:noFill/>
                          </a:ln>
                          <a:solidFill>
                            <a:schemeClr val="tx2"/>
                          </a:solidFill>
                          <a:effectLst/>
                          <a:latin typeface="Candara" pitchFamily="34" charset="0"/>
                        </a:rPr>
                        <a:t> </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Propósito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Registrar el contrato de un Cliente.</a:t>
                      </a:r>
                      <a:endParaRPr kumimoji="0" lang="es-ES"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800" b="1" i="0" u="none" strike="noStrike" cap="none" normalizeH="0" baseline="0" smtClean="0">
                          <a:ln>
                            <a:noFill/>
                          </a:ln>
                          <a:solidFill>
                            <a:schemeClr val="tx1"/>
                          </a:solidFill>
                          <a:effectLst/>
                          <a:latin typeface="Candara" pitchFamily="34" charset="0"/>
                        </a:rPr>
                        <a:t>Breve Descripción</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PE" sz="1800" b="0" i="0" u="none" strike="noStrike" cap="none" normalizeH="0" baseline="0" smtClean="0">
                          <a:ln>
                            <a:noFill/>
                          </a:ln>
                          <a:solidFill>
                            <a:schemeClr val="tx2"/>
                          </a:solidFill>
                          <a:effectLst/>
                          <a:latin typeface="Candara" pitchFamily="34" charset="0"/>
                        </a:rPr>
                        <a:t>El caso de uso comienza cuando el CC_AS004_Jefe_Legal selecciona la opción Agregar Contrato.  El CC_AS004_Jefe_Legal registra un contrato. Por último se guarda el registro de Contrato.</a:t>
                      </a:r>
                      <a:endParaRPr kumimoji="0" lang="es-ES" sz="1800" b="0" i="0" u="none" strike="noStrike" cap="none" normalizeH="0" baseline="0" smtClean="0">
                        <a:ln>
                          <a:noFill/>
                        </a:ln>
                        <a:solidFill>
                          <a:schemeClr val="tx2"/>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93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de Eventos</a:t>
                      </a:r>
                      <a:endParaRPr kumimoji="0" lang="es-PE" sz="1800" b="1"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115888"/>
            <a:ext cx="8229600" cy="1252537"/>
          </a:xfrm>
        </p:spPr>
        <p:txBody>
          <a:bodyPr/>
          <a:lstStyle/>
          <a:p>
            <a:pPr eaLnBrk="1" hangingPunct="1"/>
            <a:r>
              <a:rPr lang="es-PE" sz="4000" b="1" smtClean="0">
                <a:solidFill>
                  <a:schemeClr val="tx2"/>
                </a:solidFill>
              </a:rPr>
              <a:t>CC_CUS011_Agregar_Contrato</a:t>
            </a:r>
          </a:p>
        </p:txBody>
      </p:sp>
      <p:graphicFrame>
        <p:nvGraphicFramePr>
          <p:cNvPr id="22540" name="Group 12"/>
          <p:cNvGraphicFramePr>
            <a:graphicFrameLocks noGrp="1"/>
          </p:cNvGraphicFramePr>
          <p:nvPr/>
        </p:nvGraphicFramePr>
        <p:xfrm>
          <a:off x="71438" y="1052513"/>
          <a:ext cx="8893175" cy="5813425"/>
        </p:xfrm>
        <a:graphic>
          <a:graphicData uri="http://schemas.openxmlformats.org/drawingml/2006/table">
            <a:tbl>
              <a:tblPr/>
              <a:tblGrid>
                <a:gridCol w="8893175"/>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ndara" pitchFamily="34" charset="0"/>
                        </a:rPr>
                        <a:t>Flujo Básico</a:t>
                      </a: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600" b="1" i="1" u="none" strike="noStrike" cap="none" normalizeH="0" baseline="0" smtClean="0">
                          <a:ln>
                            <a:noFill/>
                          </a:ln>
                          <a:solidFill>
                            <a:schemeClr val="tx2"/>
                          </a:solidFill>
                          <a:effectLst/>
                          <a:latin typeface="Candara" pitchFamily="34" charset="0"/>
                        </a:rPr>
                        <a:t>Agregar Contrato </a:t>
                      </a:r>
                      <a:endParaRPr kumimoji="0" lang="es-PE" sz="1600" b="0" i="1" u="none" strike="noStrike" cap="none" normalizeH="0" baseline="0" smtClean="0">
                        <a:ln>
                          <a:noFill/>
                        </a:ln>
                        <a:solidFill>
                          <a:schemeClr val="tx2"/>
                        </a:solidFill>
                        <a:effectLst/>
                        <a:latin typeface="Candara" pitchFamily="34" charset="0"/>
                      </a:endParaRP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caso de uso se inicia cuando el CC_AS004_Jefe_Legal selecciona la opción “Agregar Contrato”.</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Se ingresa el RUC del cliente para realizar su búsqueda y elige la opción Buscar.</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sistema carga el listado de Cliente con los campos: razón social, tipo y contacto del cliente. </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CC_AS004_Jefe_Legal ingresa el código de la buena pro y de la carta fianza.</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CC_AS004_Jefe_Legal ingresa la fecha de inicio y fin del contrato.</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CC_AS004_Jefe_Legal ingresa la moneda y monto del contrato.</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CC_AS004_Jefe_Legal ingresa la descripción del contrato.</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CC_AS004_Jefe_Legal selecciona la línea de servicio y el servicio del contrato.</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sistema desde otra interfaz permitirá la agregación de los roles, entregables, clausulas e indicadores.</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CC_AS004_Jefe_Legal ingresa los roles con los datos: Código y Nombre.</a:t>
                      </a:r>
                    </a:p>
                    <a:p>
                      <a:pPr marL="1676400" marR="0" lvl="3" indent="-304800" algn="l" defTabSz="914400" rtl="0" eaLnBrk="0" fontAlgn="base" latinLnBrk="0" hangingPunct="0">
                        <a:lnSpc>
                          <a:spcPct val="100000"/>
                        </a:lnSpc>
                        <a:spcBef>
                          <a:spcPct val="20000"/>
                        </a:spcBef>
                        <a:spcAft>
                          <a:spcPct val="0"/>
                        </a:spcAft>
                        <a:buClr>
                          <a:schemeClr val="accent1"/>
                        </a:buClr>
                        <a:buSzPct val="100000"/>
                        <a:buFont typeface="Symbol" pitchFamily="18" charset="2"/>
                        <a:buAutoNum type="arabicPeriod"/>
                        <a:tabLst/>
                      </a:pPr>
                      <a:r>
                        <a:rPr kumimoji="0" lang="es-PE" sz="1700" b="0" i="0" u="none" strike="noStrike" cap="none" normalizeH="0" baseline="0" smtClean="0">
                          <a:ln>
                            <a:noFill/>
                          </a:ln>
                          <a:solidFill>
                            <a:schemeClr val="tx2"/>
                          </a:solidFill>
                          <a:effectLst/>
                          <a:latin typeface="Candara" pitchFamily="34" charset="0"/>
                        </a:rPr>
                        <a:t>El CC_AS004_Jefe_Legal ingresa los entregables con los datos: Código, Descripción, Fecha pactada y rol responsable.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04813"/>
            <a:ext cx="8229600" cy="1252537"/>
          </a:xfrm>
        </p:spPr>
        <p:txBody>
          <a:bodyPr/>
          <a:lstStyle/>
          <a:p>
            <a:pPr eaLnBrk="1" hangingPunct="1"/>
            <a:r>
              <a:rPr lang="es-PE" sz="4000" b="1" smtClean="0">
                <a:solidFill>
                  <a:schemeClr val="tx2"/>
                </a:solidFill>
              </a:rPr>
              <a:t>CC_CUS011_Agregar_Contrato</a:t>
            </a:r>
          </a:p>
        </p:txBody>
      </p:sp>
      <p:graphicFrame>
        <p:nvGraphicFramePr>
          <p:cNvPr id="23562" name="Group 10"/>
          <p:cNvGraphicFramePr>
            <a:graphicFrameLocks noGrp="1"/>
          </p:cNvGraphicFramePr>
          <p:nvPr/>
        </p:nvGraphicFramePr>
        <p:xfrm>
          <a:off x="252413" y="1811338"/>
          <a:ext cx="8640762" cy="4487862"/>
        </p:xfrm>
        <a:graphic>
          <a:graphicData uri="http://schemas.openxmlformats.org/drawingml/2006/table">
            <a:tbl>
              <a:tblPr/>
              <a:tblGrid>
                <a:gridCol w="8640762"/>
              </a:tblGrid>
              <a:tr h="623888">
                <a:tc>
                  <a:txBody>
                    <a:bodyPr/>
                    <a:lstStyle/>
                    <a:p>
                      <a:pPr marL="342900" marR="0" lvl="2"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ndara" pitchFamily="34" charset="0"/>
                        </a:rPr>
                        <a:t>Flujo Básico</a:t>
                      </a:r>
                    </a:p>
                    <a:p>
                      <a:pPr marL="342900" marR="0" lvl="2" indent="-342900" algn="l" defTabSz="914400" rtl="0" eaLnBrk="1" fontAlgn="base" latinLnBrk="0" hangingPunct="1">
                        <a:lnSpc>
                          <a:spcPct val="100000"/>
                        </a:lnSpc>
                        <a:spcBef>
                          <a:spcPct val="0"/>
                        </a:spcBef>
                        <a:spcAft>
                          <a:spcPct val="0"/>
                        </a:spcAft>
                        <a:buClrTx/>
                        <a:buSzTx/>
                        <a:buFontTx/>
                        <a:buNone/>
                        <a:tabLst/>
                      </a:pPr>
                      <a:r>
                        <a:rPr kumimoji="0" lang="es-PE" sz="1800" b="1" i="1" u="none" strike="noStrike" cap="none" normalizeH="0" baseline="0" smtClean="0">
                          <a:ln>
                            <a:noFill/>
                          </a:ln>
                          <a:solidFill>
                            <a:schemeClr val="tx2"/>
                          </a:solidFill>
                          <a:effectLst/>
                          <a:latin typeface="Candara" pitchFamily="34" charset="0"/>
                        </a:rPr>
                        <a:t>Agregar Contrato </a:t>
                      </a:r>
                      <a:endParaRPr kumimoji="0" lang="es-PE" sz="1800" b="0" i="1" u="none" strike="noStrike" cap="none" normalizeH="0" baseline="0" smtClean="0">
                        <a:ln>
                          <a:noFill/>
                        </a:ln>
                        <a:solidFill>
                          <a:schemeClr val="tx2"/>
                        </a:solidFill>
                        <a:effectLst/>
                        <a:latin typeface="Candara" pitchFamily="34" charset="0"/>
                      </a:endParaRPr>
                    </a:p>
                    <a:p>
                      <a:pPr marL="2095500" marR="0" lvl="4" indent="-2667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600" b="1" i="0" u="none" strike="noStrike" cap="none" normalizeH="0" baseline="0" smtClean="0">
                          <a:ln>
                            <a:noFill/>
                          </a:ln>
                          <a:solidFill>
                            <a:schemeClr val="hlink"/>
                          </a:solidFill>
                          <a:effectLst/>
                          <a:latin typeface="Candara" pitchFamily="34" charset="0"/>
                        </a:rPr>
                        <a:t>12.</a:t>
                      </a:r>
                      <a:r>
                        <a:rPr kumimoji="0" lang="es-PE" sz="1600" b="1" i="0" u="none" strike="noStrike" cap="none" normalizeH="0" baseline="0" smtClean="0">
                          <a:ln>
                            <a:noFill/>
                          </a:ln>
                          <a:solidFill>
                            <a:schemeClr val="tx2"/>
                          </a:solidFill>
                          <a:effectLst/>
                          <a:latin typeface="Candara" pitchFamily="34" charset="0"/>
                        </a:rPr>
                        <a:t> </a:t>
                      </a:r>
                      <a:r>
                        <a:rPr kumimoji="0" lang="es-PE" sz="1800" b="0" i="0" u="none" strike="noStrike" cap="none" normalizeH="0" baseline="0" smtClean="0">
                          <a:ln>
                            <a:noFill/>
                          </a:ln>
                          <a:solidFill>
                            <a:schemeClr val="tx2"/>
                          </a:solidFill>
                          <a:effectLst/>
                          <a:latin typeface="Candara" pitchFamily="34" charset="0"/>
                        </a:rPr>
                        <a:t>El CC_AS004_Jefe_Legal ingresa las cláusulas con los datos: Código, Descripción, Tipo de clausula y porcentaje de penalidad.</a:t>
                      </a:r>
                    </a:p>
                    <a:p>
                      <a:pPr marL="2095500" marR="0" lvl="4" indent="-2667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hlink"/>
                          </a:solidFill>
                          <a:effectLst/>
                          <a:latin typeface="Candara" pitchFamily="34" charset="0"/>
                        </a:rPr>
                        <a:t>13.</a:t>
                      </a:r>
                      <a:r>
                        <a:rPr kumimoji="0" lang="es-PE" sz="1800" b="0" i="0" u="none" strike="noStrike" cap="none" normalizeH="0" baseline="0" smtClean="0">
                          <a:ln>
                            <a:noFill/>
                          </a:ln>
                          <a:solidFill>
                            <a:schemeClr val="tx2"/>
                          </a:solidFill>
                          <a:effectLst/>
                          <a:latin typeface="Candara" pitchFamily="34" charset="0"/>
                        </a:rPr>
                        <a:t> El CC_AS004_Jefe_Legal ingresa los indicadores con los datos: Código, Descripción, Frecuencia y Valor objetivo.</a:t>
                      </a:r>
                    </a:p>
                    <a:p>
                      <a:pPr marL="2095500" marR="0" lvl="4" indent="-2667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hlink"/>
                          </a:solidFill>
                          <a:effectLst/>
                          <a:latin typeface="Candara" pitchFamily="34" charset="0"/>
                        </a:rPr>
                        <a:t>14.</a:t>
                      </a:r>
                      <a:r>
                        <a:rPr kumimoji="0" lang="es-PE" sz="1800" b="0" i="0" u="none" strike="noStrike" cap="none" normalizeH="0" baseline="0" smtClean="0">
                          <a:ln>
                            <a:noFill/>
                          </a:ln>
                          <a:solidFill>
                            <a:schemeClr val="tx2"/>
                          </a:solidFill>
                          <a:effectLst/>
                          <a:latin typeface="Candara" pitchFamily="34" charset="0"/>
                        </a:rPr>
                        <a:t> El CC_AS004_Jefe_Legal elige la opción grabar.</a:t>
                      </a:r>
                    </a:p>
                    <a:p>
                      <a:pPr marL="2095500" marR="0" lvl="4" indent="-2667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hlink"/>
                          </a:solidFill>
                          <a:effectLst/>
                          <a:latin typeface="Candara" pitchFamily="34" charset="0"/>
                        </a:rPr>
                        <a:t>15.</a:t>
                      </a:r>
                      <a:r>
                        <a:rPr kumimoji="0" lang="es-PE" sz="1800" b="0" i="0" u="none" strike="noStrike" cap="none" normalizeH="0" baseline="0" smtClean="0">
                          <a:ln>
                            <a:noFill/>
                          </a:ln>
                          <a:solidFill>
                            <a:schemeClr val="tx2"/>
                          </a:solidFill>
                          <a:effectLst/>
                          <a:latin typeface="Candara" pitchFamily="34" charset="0"/>
                        </a:rPr>
                        <a:t> El Sistema muestra la ventana de Confirmación “¿Está Seguro(a) de guardar registro?”</a:t>
                      </a:r>
                    </a:p>
                    <a:p>
                      <a:pPr marL="2095500" marR="0" lvl="4" indent="-2667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800" b="0" i="0" u="none" strike="noStrike" cap="none" normalizeH="0" baseline="0" smtClean="0">
                          <a:ln>
                            <a:noFill/>
                          </a:ln>
                          <a:solidFill>
                            <a:schemeClr val="hlink"/>
                          </a:solidFill>
                          <a:effectLst/>
                          <a:latin typeface="Candara" pitchFamily="34" charset="0"/>
                        </a:rPr>
                        <a:t>16.</a:t>
                      </a:r>
                      <a:r>
                        <a:rPr kumimoji="0" lang="es-PE" sz="1800" b="0" i="0" u="none" strike="noStrike" cap="none" normalizeH="0" baseline="0" smtClean="0">
                          <a:ln>
                            <a:noFill/>
                          </a:ln>
                          <a:solidFill>
                            <a:schemeClr val="tx2"/>
                          </a:solidFill>
                          <a:effectLst/>
                          <a:latin typeface="Candara" pitchFamily="34" charset="0"/>
                        </a:rPr>
                        <a:t> El CC_AS004_Jefe_Legal elige la opción SI de la Ventana de Confirmación. El Sistema muestra el mensaje “Se creó Contrato correctamente”. El caso de uso termina. [CC_RN009_Generación_de_Contrato], [CC_RN010_Generación_de_Adenda] [CC_RN012_Vigencia_Contrato].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2122</TotalTime>
  <Words>847</Words>
  <Application>Microsoft Office PowerPoint</Application>
  <PresentationFormat>Presentación en pantalla (4:3)</PresentationFormat>
  <Paragraphs>125</Paragraphs>
  <Slides>25</Slides>
  <Notes>0</Notes>
  <HiddenSlides>0</HiddenSlides>
  <MMClips>0</MMClips>
  <ScaleCrop>false</ScaleCrop>
  <HeadingPairs>
    <vt:vector size="6" baseType="variant">
      <vt:variant>
        <vt:lpstr>Fuentes usadas</vt:lpstr>
      </vt:variant>
      <vt:variant>
        <vt:i4>4</vt:i4>
      </vt:variant>
      <vt:variant>
        <vt:lpstr>Plantilla de diseño</vt:lpstr>
      </vt:variant>
      <vt:variant>
        <vt:i4>7</vt:i4>
      </vt:variant>
      <vt:variant>
        <vt:lpstr>Títulos de diapositiva</vt:lpstr>
      </vt:variant>
      <vt:variant>
        <vt:i4>25</vt:i4>
      </vt:variant>
    </vt:vector>
  </HeadingPairs>
  <TitlesOfParts>
    <vt:vector size="36" baseType="lpstr">
      <vt:lpstr>Arial</vt:lpstr>
      <vt:lpstr>Candara</vt:lpstr>
      <vt:lpstr>Symbol</vt:lpstr>
      <vt:lpstr>Calibri</vt:lpstr>
      <vt:lpstr>Forma de onda</vt:lpstr>
      <vt:lpstr>Forma de onda</vt:lpstr>
      <vt:lpstr>Forma de onda</vt:lpstr>
      <vt:lpstr>Forma de onda</vt:lpstr>
      <vt:lpstr>Forma de onda</vt:lpstr>
      <vt:lpstr>Forma de onda</vt:lpstr>
      <vt:lpstr>Forma de onda</vt:lpstr>
      <vt:lpstr>CONTRATOS DE CLIENTES</vt:lpstr>
      <vt:lpstr>CASOS DE USO SIGNIFICATIVOS PARA LA ARQUITECTURA</vt:lpstr>
      <vt:lpstr>CC_PAQ001_Gestion_informacion_Contrato</vt:lpstr>
      <vt:lpstr>CC_PAQ002_Seguimiento_Contrato</vt:lpstr>
      <vt:lpstr>Matriz de trazabilidad de Actores vs Casos de Uso</vt:lpstr>
      <vt:lpstr>ESPECIFICACIONES DE CASOS DE USO SIGNIFICATIVOS</vt:lpstr>
      <vt:lpstr>CC_CUS011_Agregar_Contrato</vt:lpstr>
      <vt:lpstr>CC_CUS011_Agregar_Contrato</vt:lpstr>
      <vt:lpstr>CC_CUS011_Agregar_Contrato</vt:lpstr>
      <vt:lpstr>CC_CUS011_Agregar_Contrato</vt:lpstr>
      <vt:lpstr>CC_CUS012_Agregar_Adenda</vt:lpstr>
      <vt:lpstr>CC_CUS012_Agregar_Adenda</vt:lpstr>
      <vt:lpstr>CC_CUS012_Agregar_Adenda</vt:lpstr>
      <vt:lpstr>CC_CUS012_Agregar_Adenda</vt:lpstr>
      <vt:lpstr>CC_CUS012_Agregar_Adenda</vt:lpstr>
      <vt:lpstr>CC_CUS014_Agregar_Incumplimiento</vt:lpstr>
      <vt:lpstr>CC_CUS014_Agregar_Incumplimiento</vt:lpstr>
      <vt:lpstr>CC_CUS014_Agregar_Incumplimiento</vt:lpstr>
      <vt:lpstr>CAPAS DE LA ARQUITECTURA</vt:lpstr>
      <vt:lpstr>Capa de Presentación</vt:lpstr>
      <vt:lpstr>Capa de Lógica de negocio</vt:lpstr>
      <vt:lpstr>Capa de datos</vt:lpstr>
      <vt:lpstr>Modelo de datos</vt:lpstr>
      <vt:lpstr>Diapositiva 24</vt:lpstr>
      <vt:lpstr>CONTRATOS DE CLIENTES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grojas</cp:lastModifiedBy>
  <cp:revision>282</cp:revision>
  <dcterms:created xsi:type="dcterms:W3CDTF">2012-05-06T17:51:32Z</dcterms:created>
  <dcterms:modified xsi:type="dcterms:W3CDTF">2013-01-17T17:00:01Z</dcterms:modified>
</cp:coreProperties>
</file>