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8"/>
  </p:notesMasterIdLst>
  <p:sldIdLst>
    <p:sldId id="256" r:id="rId2"/>
    <p:sldId id="418" r:id="rId3"/>
    <p:sldId id="420" r:id="rId4"/>
    <p:sldId id="422" r:id="rId5"/>
    <p:sldId id="421" r:id="rId6"/>
    <p:sldId id="423" r:id="rId7"/>
    <p:sldId id="432" r:id="rId8"/>
    <p:sldId id="428" r:id="rId9"/>
    <p:sldId id="435" r:id="rId10"/>
    <p:sldId id="433" r:id="rId11"/>
    <p:sldId id="436" r:id="rId12"/>
    <p:sldId id="427" r:id="rId13"/>
    <p:sldId id="434" r:id="rId14"/>
    <p:sldId id="430" r:id="rId15"/>
    <p:sldId id="431" r:id="rId16"/>
    <p:sldId id="379" r:id="rId17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290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111" autoAdjust="0"/>
    <p:restoredTop sz="99496" autoAdjust="0"/>
  </p:normalViewPr>
  <p:slideViewPr>
    <p:cSldViewPr>
      <p:cViewPr>
        <p:scale>
          <a:sx n="75" d="100"/>
          <a:sy n="75" d="100"/>
        </p:scale>
        <p:origin x="-282" y="-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1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7BB5185-0EE1-4DB5-9216-E6F0D54E412E}" type="datetimeFigureOut">
              <a:rPr lang="es-PE"/>
              <a:pPr>
                <a:defRPr/>
              </a:pPr>
              <a:t>31/01/2013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FA5598-A522-4683-B516-F319E7BD653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D347E-4991-42FD-BB31-A524DFFF94B0}" type="datetimeFigureOut">
              <a:rPr lang="es-PE"/>
              <a:pPr>
                <a:defRPr/>
              </a:pPr>
              <a:t>31/01/2013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61FD8-3522-45A7-A6A1-4CD82158600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E584E-D906-4287-BD2D-4C4467490A9F}" type="datetimeFigureOut">
              <a:rPr lang="es-PE"/>
              <a:pPr>
                <a:defRPr/>
              </a:pPr>
              <a:t>31/01/2013</a:t>
            </a:fld>
            <a:endParaRPr lang="es-P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846C8-D04B-4DF8-943C-B22885A78CC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8A416-3F56-42D5-AC34-2AD00FD9EE94}" type="datetimeFigureOut">
              <a:rPr lang="es-PE"/>
              <a:pPr>
                <a:defRPr/>
              </a:pPr>
              <a:t>31/01/2013</a:t>
            </a:fld>
            <a:endParaRPr lang="es-PE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A81E9-4028-4459-AD12-CEA39BA5CC3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C3345-C38B-4887-BE88-B8B4FC379D9C}" type="datetimeFigureOut">
              <a:rPr lang="es-PE"/>
              <a:pPr>
                <a:defRPr/>
              </a:pPr>
              <a:t>31/01/2013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A8AAA-0D55-433C-B751-CA4D61FD6563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8FDBD-612A-42E3-AD40-0E3CB0D8965C}" type="datetimeFigureOut">
              <a:rPr lang="es-PE"/>
              <a:pPr>
                <a:defRPr/>
              </a:pPr>
              <a:t>31/01/2013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6B6D5-27B9-4E5D-A9FD-756A2C4A00E8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14857-8B11-461A-ADE6-6863FC4088AC}" type="datetimeFigureOut">
              <a:rPr lang="es-PE"/>
              <a:pPr>
                <a:defRPr/>
              </a:pPr>
              <a:t>31/01/2013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F27BC-AABE-421A-9F13-6E1E299C9278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27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5422EEBA-8AA0-4FB7-B294-8EA05231CC1F}" type="datetimeFigureOut">
              <a:rPr lang="es-PE"/>
              <a:pPr>
                <a:defRPr/>
              </a:pPr>
              <a:t>31/01/2013</a:t>
            </a:fld>
            <a:endParaRPr lang="es-PE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CF035F20-5EB7-4DF8-A486-50AEB01E286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Aria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Arial" charset="0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Arial" charset="0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Arial" charset="0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Arial" charset="0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Arial" charset="0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3.bp.blogspot.com/-8I3YkR4HQy0/TfjkawJqZII/AAAAAAAAAiQ/zUOwCg-Q46I/s1600/control_documentos_ISO_9001.jpg" TargetMode="External"/><Relationship Id="rId2" Type="http://schemas.openxmlformats.org/officeDocument/2006/relationships/image" Target="http://www.blogblog.com/1kt/ethereal/white-fade.pn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>
                <a:latin typeface="Candara" pitchFamily="34" charset="0"/>
              </a:rPr>
              <a:t>CONTRATOS DE CLIENTES</a:t>
            </a:r>
            <a:endParaRPr lang="es-PE" sz="3600" smtClean="0">
              <a:latin typeface="Candara" pitchFamily="34" charset="0"/>
            </a:endParaRPr>
          </a:p>
        </p:txBody>
      </p:sp>
      <p:sp>
        <p:nvSpPr>
          <p:cNvPr id="9218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r>
              <a:rPr lang="es-PE" sz="2400">
                <a:latin typeface="Candara" pitchFamily="34" charset="0"/>
              </a:rPr>
              <a:t>Marco Bustinza </a:t>
            </a:r>
          </a:p>
          <a:p>
            <a:pPr algn="r"/>
            <a:r>
              <a:rPr lang="es-PE" sz="2400">
                <a:latin typeface="Candara" pitchFamily="34" charset="0"/>
              </a:rPr>
              <a:t>Néstor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 </a:t>
            </a:r>
          </a:p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>
              <a:latin typeface="Candara" pitchFamily="34" charset="0"/>
            </a:endParaRP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2 Título"/>
          <p:cNvSpPr>
            <a:spLocks noGrp="1"/>
          </p:cNvSpPr>
          <p:nvPr>
            <p:ph type="title" idx="4294967295"/>
          </p:nvPr>
        </p:nvSpPr>
        <p:spPr>
          <a:xfrm>
            <a:off x="539750" y="1700213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rgbClr val="8C2902"/>
                </a:solidFill>
                <a:latin typeface="Candara" pitchFamily="34" charset="0"/>
              </a:rPr>
              <a:t>ATRIBUTO EFICIENCIA</a:t>
            </a:r>
          </a:p>
        </p:txBody>
      </p:sp>
      <p:pic>
        <p:nvPicPr>
          <p:cNvPr id="31747" name="Picture 3" descr="modeloCalida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39975" y="2636838"/>
            <a:ext cx="4968875" cy="3863975"/>
          </a:xfrm>
          <a:prstGeom prst="rect">
            <a:avLst/>
          </a:prstGeom>
          <a:noFill/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859338" y="4076700"/>
            <a:ext cx="720725" cy="18732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2 Título"/>
          <p:cNvSpPr>
            <a:spLocks noGrp="1"/>
          </p:cNvSpPr>
          <p:nvPr>
            <p:ph type="title" idx="4294967295"/>
          </p:nvPr>
        </p:nvSpPr>
        <p:spPr>
          <a:xfrm>
            <a:off x="395288" y="188913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  <a:latin typeface="Candara" pitchFamily="34" charset="0"/>
              </a:rPr>
              <a:t>Métrica externa(2)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979613" y="1196975"/>
            <a:ext cx="4752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1400" b="1">
                <a:solidFill>
                  <a:schemeClr val="tx2"/>
                </a:solidFill>
              </a:rPr>
              <a:t>SUB-ATRIBUTO: COMPORTAMIENTO EN EL TIEMPO</a:t>
            </a:r>
            <a:endParaRPr lang="es-ES" sz="1400" b="1">
              <a:solidFill>
                <a:schemeClr val="tx2"/>
              </a:solidFill>
            </a:endParaRPr>
          </a:p>
        </p:txBody>
      </p:sp>
      <p:graphicFrame>
        <p:nvGraphicFramePr>
          <p:cNvPr id="34820" name="Group 4"/>
          <p:cNvGraphicFramePr>
            <a:graphicFrameLocks noGrp="1"/>
          </p:cNvGraphicFramePr>
          <p:nvPr/>
        </p:nvGraphicFramePr>
        <p:xfrm>
          <a:off x="1187450" y="1773238"/>
          <a:ext cx="6985000" cy="4391025"/>
        </p:xfrm>
        <a:graphic>
          <a:graphicData uri="http://schemas.openxmlformats.org/drawingml/2006/table">
            <a:tbl>
              <a:tblPr/>
              <a:tblGrid>
                <a:gridCol w="1568450"/>
                <a:gridCol w="5416550"/>
              </a:tblGrid>
              <a:tr h="2603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METRICA EXTERNA DE EFICIENCIA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NOMBRE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Tiempos de respuesta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PROPOSITO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Cuanto tiempo le ha tomado terminar una tarea espec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í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fica. Cuanto tiempo le toma recibir una respuesta a las tareas especificas.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METODO APLICACI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Empiece una tarea especificada. Mida el tiempo que toma para la muestra para terminar su operaci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n. Guarde un registro de cada intento. 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FORMULA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 = (Tiempo de ganar el resultado) -(Tiempo de terminaci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 del mandato)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INTERPRETACION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 &lt; T. El m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 temprano es el mejor.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TIPO DE ESCALA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Ratio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TIPO DE MEDIDA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 = Tiempo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2 Título"/>
          <p:cNvSpPr>
            <a:spLocks noGrp="1"/>
          </p:cNvSpPr>
          <p:nvPr>
            <p:ph type="title" idx="4294967295"/>
          </p:nvPr>
        </p:nvSpPr>
        <p:spPr>
          <a:xfrm>
            <a:off x="395288" y="188913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  <a:latin typeface="Candara" pitchFamily="34" charset="0"/>
              </a:rPr>
              <a:t>Métrica interna(2)</a:t>
            </a:r>
          </a:p>
        </p:txBody>
      </p:sp>
      <p:sp>
        <p:nvSpPr>
          <p:cNvPr id="25631" name="Text Box 31"/>
          <p:cNvSpPr txBox="1">
            <a:spLocks noChangeArrowheads="1"/>
          </p:cNvSpPr>
          <p:nvPr/>
        </p:nvSpPr>
        <p:spPr bwMode="auto">
          <a:xfrm>
            <a:off x="2197100" y="1268413"/>
            <a:ext cx="5111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1400" b="1">
                <a:solidFill>
                  <a:schemeClr val="tx2"/>
                </a:solidFill>
              </a:rPr>
              <a:t>SUB-ATRIBUTO: COMPORTAMIENTO EN EL TIEMPO</a:t>
            </a:r>
            <a:endParaRPr lang="es-ES" sz="1400" b="1">
              <a:solidFill>
                <a:schemeClr val="tx2"/>
              </a:solidFill>
            </a:endParaRPr>
          </a:p>
        </p:txBody>
      </p:sp>
      <p:graphicFrame>
        <p:nvGraphicFramePr>
          <p:cNvPr id="25704" name="Group 104"/>
          <p:cNvGraphicFramePr>
            <a:graphicFrameLocks noGrp="1"/>
          </p:cNvGraphicFramePr>
          <p:nvPr/>
        </p:nvGraphicFramePr>
        <p:xfrm>
          <a:off x="1331913" y="1844675"/>
          <a:ext cx="6985000" cy="3965575"/>
        </p:xfrm>
        <a:graphic>
          <a:graphicData uri="http://schemas.openxmlformats.org/drawingml/2006/table">
            <a:tbl>
              <a:tblPr/>
              <a:tblGrid>
                <a:gridCol w="1568450"/>
                <a:gridCol w="5416550"/>
              </a:tblGrid>
              <a:tr h="2603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METRICA INTERNA DE EFICIENCIA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NOMBRE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Tiempo de respuesta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PROPOSITO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¿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Se registran adecuadamente los cambios a la especificaci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 y a los m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dulos con comentarios en el c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digo?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METODO APLICACI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Registrar la proporci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 de informaci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 sobre cambios a los m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dulos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FORMULA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 = A / B</a:t>
                      </a:r>
                      <a:b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</a:b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 = N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ú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mero de cambios a funciones o m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dulos que tienen comentarios confirmados</a:t>
                      </a:r>
                      <a:b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</a:b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B = Total de funciones o m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dulos modificados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INTERPRETACION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 &lt;= X &lt;= 1</a:t>
                      </a:r>
                      <a:b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</a:b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Entre m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 cercano a 1, m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 registrable.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 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/>
                      </a:r>
                      <a:b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</a:b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 indica un control de cambios deficiente o pocos cambios y alta estabilidad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2 Título"/>
          <p:cNvSpPr>
            <a:spLocks noGrp="1"/>
          </p:cNvSpPr>
          <p:nvPr>
            <p:ph type="title" idx="4294967295"/>
          </p:nvPr>
        </p:nvSpPr>
        <p:spPr>
          <a:xfrm>
            <a:off x="611188" y="1844675"/>
            <a:ext cx="82296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rgbClr val="8C2902"/>
                </a:solidFill>
                <a:latin typeface="Candara" pitchFamily="34" charset="0"/>
              </a:rPr>
              <a:t>ATRIBUTO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1050" y="3284538"/>
            <a:ext cx="54292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2 Título"/>
          <p:cNvSpPr>
            <a:spLocks noGrp="1"/>
          </p:cNvSpPr>
          <p:nvPr>
            <p:ph type="title" idx="4294967295"/>
          </p:nvPr>
        </p:nvSpPr>
        <p:spPr>
          <a:xfrm>
            <a:off x="395288" y="188913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  <a:latin typeface="Candara" pitchFamily="34" charset="0"/>
              </a:rPr>
              <a:t>Métrica en uso(1)</a:t>
            </a:r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3060700" y="1268413"/>
            <a:ext cx="2879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1400" b="1">
                <a:solidFill>
                  <a:schemeClr val="tx2"/>
                </a:solidFill>
              </a:rPr>
              <a:t>SUB-ATRIBUTO:</a:t>
            </a:r>
            <a:endParaRPr lang="es-ES" sz="14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2 Título"/>
          <p:cNvSpPr>
            <a:spLocks noGrp="1"/>
          </p:cNvSpPr>
          <p:nvPr>
            <p:ph type="title" idx="4294967295"/>
          </p:nvPr>
        </p:nvSpPr>
        <p:spPr>
          <a:xfrm>
            <a:off x="395288" y="188913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  <a:latin typeface="Candara" pitchFamily="34" charset="0"/>
              </a:rPr>
              <a:t>Métrica en uso(2)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060700" y="1268413"/>
            <a:ext cx="2879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1400" b="1">
                <a:solidFill>
                  <a:schemeClr val="tx2"/>
                </a:solidFill>
              </a:rPr>
              <a:t>SUB-ATRIBUTO:</a:t>
            </a:r>
            <a:endParaRPr lang="es-ES" sz="14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1 Título"/>
          <p:cNvSpPr>
            <a:spLocks noGrp="1"/>
          </p:cNvSpPr>
          <p:nvPr>
            <p:ph type="ctrTitle"/>
          </p:nvPr>
        </p:nvSpPr>
        <p:spPr>
          <a:xfrm>
            <a:off x="390525" y="476250"/>
            <a:ext cx="8280400" cy="1584325"/>
          </a:xfrm>
        </p:spPr>
        <p:txBody>
          <a:bodyPr/>
          <a:lstStyle/>
          <a:p>
            <a:pPr eaLnBrk="1" hangingPunct="1"/>
            <a:r>
              <a:rPr lang="es-PE" smtClean="0">
                <a:latin typeface="Candara" pitchFamily="34" charset="0"/>
              </a:rPr>
              <a:t>CONTRATOS DE CLIENTES</a:t>
            </a:r>
            <a:endParaRPr lang="es-PE" sz="3600" smtClean="0">
              <a:latin typeface="Candara" pitchFamily="34" charset="0"/>
            </a:endParaRPr>
          </a:p>
        </p:txBody>
      </p:sp>
      <p:sp>
        <p:nvSpPr>
          <p:cNvPr id="18434" name="3 CuadroTexto"/>
          <p:cNvSpPr txBox="1">
            <a:spLocks noChangeArrowheads="1"/>
          </p:cNvSpPr>
          <p:nvPr/>
        </p:nvSpPr>
        <p:spPr bwMode="auto">
          <a:xfrm>
            <a:off x="4459288" y="3573463"/>
            <a:ext cx="4186237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r>
              <a:rPr lang="es-PE" sz="2400">
                <a:latin typeface="Candara" pitchFamily="34" charset="0"/>
              </a:rPr>
              <a:t>Marco Bustinza </a:t>
            </a:r>
          </a:p>
          <a:p>
            <a:pPr algn="r"/>
            <a:r>
              <a:rPr lang="es-PE" sz="2400">
                <a:latin typeface="Candara" pitchFamily="34" charset="0"/>
              </a:rPr>
              <a:t>Néstor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 </a:t>
            </a:r>
          </a:p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8435" name="4 CuadroTexto"/>
          <p:cNvSpPr txBox="1">
            <a:spLocks noChangeArrowheads="1"/>
          </p:cNvSpPr>
          <p:nvPr/>
        </p:nvSpPr>
        <p:spPr bwMode="auto">
          <a:xfrm>
            <a:off x="468313" y="4292600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>
                <a:solidFill>
                  <a:schemeClr val="bg1"/>
                </a:solidFill>
                <a:latin typeface="Candara" pitchFamily="34" charset="0"/>
              </a:rPr>
              <a:t>GRACIAS </a:t>
            </a:r>
            <a:r>
              <a:rPr lang="es-PE" sz="4800">
                <a:solidFill>
                  <a:schemeClr val="bg1"/>
                </a:solidFill>
                <a:latin typeface="Candara" pitchFamily="34" charset="0"/>
              </a:rPr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  <a:latin typeface="Candara" pitchFamily="34" charset="0"/>
              </a:rPr>
              <a:t>PROCEDIMIENTO DE GESTION DE CAMBIOS DE DOCUMENTOS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04813"/>
            <a:ext cx="8229600" cy="936625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2"/>
                </a:solidFill>
                <a:latin typeface="Candara" pitchFamily="34" charset="0"/>
              </a:rPr>
              <a:t>NORMA ISO 9000:2008</a:t>
            </a:r>
            <a:endParaRPr lang="es-PE" sz="4000" b="1" smtClean="0">
              <a:solidFill>
                <a:schemeClr val="tx2"/>
              </a:solidFill>
              <a:latin typeface="Candara" pitchFamily="34" charset="0"/>
            </a:endParaRPr>
          </a:p>
        </p:txBody>
      </p:sp>
      <p:pic>
        <p:nvPicPr>
          <p:cNvPr id="1126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412875"/>
            <a:ext cx="7848600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link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04813"/>
            <a:ext cx="8229600" cy="936625"/>
          </a:xfrm>
        </p:spPr>
        <p:txBody>
          <a:bodyPr/>
          <a:lstStyle/>
          <a:p>
            <a:pPr eaLnBrk="1" hangingPunct="1"/>
            <a:r>
              <a:rPr lang="en-US" sz="3600" b="1" smtClean="0">
                <a:solidFill>
                  <a:schemeClr val="tx2"/>
                </a:solidFill>
                <a:latin typeface="Candara" pitchFamily="34" charset="0"/>
              </a:rPr>
              <a:t>REQ. 2.3 CONTROL DE DOCUMENTOS</a:t>
            </a:r>
            <a:endParaRPr lang="es-PE" sz="3600" b="1" smtClean="0">
              <a:solidFill>
                <a:schemeClr val="tx2"/>
              </a:solidFill>
              <a:latin typeface="Candara" pitchFamily="34" charset="0"/>
            </a:endParaRPr>
          </a:p>
        </p:txBody>
      </p:sp>
      <p:pic>
        <p:nvPicPr>
          <p:cNvPr id="12291" name="Picture 4" descr="control_documentos_ISO_9001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 t="11064" b="5974"/>
          <a:stretch>
            <a:fillRect/>
          </a:stretch>
        </p:blipFill>
        <p:spPr bwMode="auto">
          <a:xfrm>
            <a:off x="2700338" y="1484313"/>
            <a:ext cx="3906837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8538" y="620713"/>
            <a:ext cx="5248275" cy="56673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  <a:latin typeface="Candara" pitchFamily="34" charset="0"/>
              </a:rPr>
              <a:t>METRICAS DE CALIDAD</a:t>
            </a:r>
          </a:p>
        </p:txBody>
      </p:sp>
      <p:pic>
        <p:nvPicPr>
          <p:cNvPr id="14340" name="Picture 4" descr="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0338" y="3860800"/>
            <a:ext cx="4284662" cy="22971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2 Título"/>
          <p:cNvSpPr>
            <a:spLocks noGrp="1"/>
          </p:cNvSpPr>
          <p:nvPr>
            <p:ph type="title" idx="4294967295"/>
          </p:nvPr>
        </p:nvSpPr>
        <p:spPr>
          <a:xfrm>
            <a:off x="611188" y="1844675"/>
            <a:ext cx="82296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rgbClr val="8C2902"/>
                </a:solidFill>
                <a:latin typeface="Candara" pitchFamily="34" charset="0"/>
              </a:rPr>
              <a:t>ATRIBUTO FIABILIDAD</a:t>
            </a:r>
          </a:p>
        </p:txBody>
      </p:sp>
      <p:pic>
        <p:nvPicPr>
          <p:cNvPr id="30725" name="Picture 5" descr="modeloCalida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39975" y="2636838"/>
            <a:ext cx="4968875" cy="3863975"/>
          </a:xfrm>
          <a:prstGeom prst="rect">
            <a:avLst/>
          </a:prstGeom>
          <a:noFill/>
        </p:spPr>
      </p:pic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3419475" y="4005263"/>
            <a:ext cx="720725" cy="19446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2 Título"/>
          <p:cNvSpPr>
            <a:spLocks noGrp="1"/>
          </p:cNvSpPr>
          <p:nvPr>
            <p:ph type="title" idx="4294967295"/>
          </p:nvPr>
        </p:nvSpPr>
        <p:spPr>
          <a:xfrm>
            <a:off x="395288" y="188913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  <a:latin typeface="Candara" pitchFamily="34" charset="0"/>
              </a:rPr>
              <a:t>Métrica externa(1)</a:t>
            </a: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2484438" y="1196975"/>
            <a:ext cx="4248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1400" b="1">
                <a:solidFill>
                  <a:schemeClr val="tx2"/>
                </a:solidFill>
              </a:rPr>
              <a:t>SUB-ATRIBUTO: TOLERANCIA A FALLOS</a:t>
            </a:r>
            <a:endParaRPr lang="es-ES" sz="1400" b="1">
              <a:solidFill>
                <a:schemeClr val="tx2"/>
              </a:solidFill>
            </a:endParaRPr>
          </a:p>
        </p:txBody>
      </p:sp>
      <p:graphicFrame>
        <p:nvGraphicFramePr>
          <p:cNvPr id="26765" name="Group 141"/>
          <p:cNvGraphicFramePr>
            <a:graphicFrameLocks noGrp="1"/>
          </p:cNvGraphicFramePr>
          <p:nvPr/>
        </p:nvGraphicFramePr>
        <p:xfrm>
          <a:off x="755650" y="1557338"/>
          <a:ext cx="7848600" cy="5214937"/>
        </p:xfrm>
        <a:graphic>
          <a:graphicData uri="http://schemas.openxmlformats.org/drawingml/2006/table">
            <a:tbl>
              <a:tblPr/>
              <a:tblGrid>
                <a:gridCol w="1762125"/>
                <a:gridCol w="6086475"/>
              </a:tblGrid>
              <a:tr h="2603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METRICA EXTERNA DE FIABILIDAD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NOMBRE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Prevenci</a:t>
                      </a: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 de ca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í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das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PROPOSITO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Medir la frecuencia de ca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í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das del software en el ambiente de producci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METODO APLICACI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Contar el n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ú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mero de ca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í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das ocurridas con respecto al n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ú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mero de fallas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FORMULA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 = 1 - A / B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 = N</a:t>
                      </a: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ú</a:t>
                      </a: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mero de ca</a:t>
                      </a: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í</a:t>
                      </a: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das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B = N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ú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mero de fallas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INTERPRETACION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 &lt;= X &lt;= 1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El valor m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 cercano a 1 es el mejor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TIPO DE ESCALA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Absoluta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TIPO DE MEDIDA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 = Cantidad / Cantidad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 = Cantidad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B = Cantidad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NOTA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Las ca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í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das significan que la ejecuci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 de algunas tareas de usuario es suspendida hasta que el sistema sea restaurado o su control es perdido hasta que se fuerce el cierre del sistema.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2 Título"/>
          <p:cNvSpPr>
            <a:spLocks noGrp="1"/>
          </p:cNvSpPr>
          <p:nvPr>
            <p:ph type="title" idx="4294967295"/>
          </p:nvPr>
        </p:nvSpPr>
        <p:spPr>
          <a:xfrm>
            <a:off x="395288" y="188913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  <a:latin typeface="Candara" pitchFamily="34" charset="0"/>
              </a:rPr>
              <a:t>Métrica interna(1)</a:t>
            </a:r>
          </a:p>
        </p:txBody>
      </p:sp>
      <p:graphicFrame>
        <p:nvGraphicFramePr>
          <p:cNvPr id="33795" name="Group 3"/>
          <p:cNvGraphicFramePr>
            <a:graphicFrameLocks noGrp="1"/>
          </p:cNvGraphicFramePr>
          <p:nvPr/>
        </p:nvGraphicFramePr>
        <p:xfrm>
          <a:off x="1331913" y="1916113"/>
          <a:ext cx="6911975" cy="4391025"/>
        </p:xfrm>
        <a:graphic>
          <a:graphicData uri="http://schemas.openxmlformats.org/drawingml/2006/table">
            <a:tbl>
              <a:tblPr/>
              <a:tblGrid>
                <a:gridCol w="1552575"/>
                <a:gridCol w="5359400"/>
              </a:tblGrid>
              <a:tr h="2873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METRICA INTERNA DE FIABILIDAD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NOMBRE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Suficiencia de las pruebas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PROPOSITO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Cu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ntos de los casos de prueba necesarios est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 cubiertas por el plan de pruebas?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METODO APLICACI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Contar las pruebas planeadas y comparar con el n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ú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mero de pruebas requeridas para obtener una cobertura adecuada.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FORMULA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 = A / B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 = N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ú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mero de casos de prueba en el plan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B = N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ú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mero de casos de prueba requeridos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INTERPRETACION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 &lt;= X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Entre X es mayor, mejor la suficiencia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TIPO DE ESCALA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Absoluta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TIPO DE MEDIDA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 = Cantidad / Cantidad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 = Cantidad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B = Cantidad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3060700" y="1268413"/>
            <a:ext cx="2879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1400" b="1">
                <a:solidFill>
                  <a:schemeClr val="tx2"/>
                </a:solidFill>
              </a:rPr>
              <a:t>SUB-ATRIBUTO: MADUREZ</a:t>
            </a:r>
            <a:endParaRPr lang="es-ES" sz="14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2200</TotalTime>
  <Words>459</Words>
  <Application>Microsoft Office PowerPoint</Application>
  <PresentationFormat>Presentación en pantalla (4:3)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Plantilla de diseño</vt:lpstr>
      </vt:variant>
      <vt:variant>
        <vt:i4>7</vt:i4>
      </vt:variant>
      <vt:variant>
        <vt:lpstr>Títulos de diapositiva</vt:lpstr>
      </vt:variant>
      <vt:variant>
        <vt:i4>16</vt:i4>
      </vt:variant>
    </vt:vector>
  </HeadingPairs>
  <TitlesOfParts>
    <vt:vector size="28" baseType="lpstr">
      <vt:lpstr>Arial</vt:lpstr>
      <vt:lpstr>Symbol</vt:lpstr>
      <vt:lpstr>Calibri</vt:lpstr>
      <vt:lpstr>Candara</vt:lpstr>
      <vt:lpstr>Times New Roman</vt:lpstr>
      <vt:lpstr>Forma de onda</vt:lpstr>
      <vt:lpstr>Forma de onda</vt:lpstr>
      <vt:lpstr>Forma de onda</vt:lpstr>
      <vt:lpstr>Forma de onda</vt:lpstr>
      <vt:lpstr>Forma de onda</vt:lpstr>
      <vt:lpstr>Forma de onda</vt:lpstr>
      <vt:lpstr>Forma de onda</vt:lpstr>
      <vt:lpstr>CONTRATOS DE CLIENTES</vt:lpstr>
      <vt:lpstr>PROCEDIMIENTO DE GESTION DE CAMBIOS DE DOCUMENTOS</vt:lpstr>
      <vt:lpstr>NORMA ISO 9000:2008</vt:lpstr>
      <vt:lpstr>REQ. 2.3 CONTROL DE DOCUMENTOS</vt:lpstr>
      <vt:lpstr>Diapositiva 5</vt:lpstr>
      <vt:lpstr>METRICAS DE CALIDAD</vt:lpstr>
      <vt:lpstr>ATRIBUTO FIABILIDAD</vt:lpstr>
      <vt:lpstr>Métrica externa(1)</vt:lpstr>
      <vt:lpstr>Métrica interna(1)</vt:lpstr>
      <vt:lpstr>ATRIBUTO EFICIENCIA</vt:lpstr>
      <vt:lpstr>Métrica externa(2)</vt:lpstr>
      <vt:lpstr>Métrica interna(2)</vt:lpstr>
      <vt:lpstr>ATRIBUTO</vt:lpstr>
      <vt:lpstr>Métrica en uso(1)</vt:lpstr>
      <vt:lpstr>Métrica en uso(2)</vt:lpstr>
      <vt:lpstr>CONTRATOS DE CLIENTES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 </dc:title>
  <dc:creator>orlando alexis</dc:creator>
  <cp:lastModifiedBy>grojas</cp:lastModifiedBy>
  <cp:revision>295</cp:revision>
  <dcterms:created xsi:type="dcterms:W3CDTF">2012-05-06T17:51:32Z</dcterms:created>
  <dcterms:modified xsi:type="dcterms:W3CDTF">2013-01-31T14:22:17Z</dcterms:modified>
</cp:coreProperties>
</file>