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418" r:id="rId3"/>
    <p:sldId id="419" r:id="rId4"/>
    <p:sldId id="324" r:id="rId5"/>
    <p:sldId id="408" r:id="rId6"/>
    <p:sldId id="413" r:id="rId7"/>
    <p:sldId id="409" r:id="rId8"/>
    <p:sldId id="412" r:id="rId9"/>
    <p:sldId id="410" r:id="rId10"/>
    <p:sldId id="411" r:id="rId11"/>
    <p:sldId id="406" r:id="rId12"/>
    <p:sldId id="415" r:id="rId13"/>
    <p:sldId id="403" r:id="rId14"/>
    <p:sldId id="414" r:id="rId15"/>
    <p:sldId id="416" r:id="rId16"/>
    <p:sldId id="417" r:id="rId17"/>
    <p:sldId id="379" r:id="rId18"/>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2902"/>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7111" autoAdjust="0"/>
    <p:restoredTop sz="99496" autoAdjust="0"/>
  </p:normalViewPr>
  <p:slideViewPr>
    <p:cSldViewPr>
      <p:cViewPr>
        <p:scale>
          <a:sx n="75" d="100"/>
          <a:sy n="75" d="100"/>
        </p:scale>
        <p:origin x="-282" y="-42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21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14F9270D-F6F6-4A24-BC72-36DE3A09A638}" type="datetimeFigureOut">
              <a:rPr lang="es-PE"/>
              <a:pPr>
                <a:defRPr/>
              </a:pPr>
              <a:t>10/01/2013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8BF1198E-B015-4B2D-A4AC-7D22865D862A}" type="slidenum">
              <a:rPr lang="es-PE"/>
              <a:pPr>
                <a:defRPr/>
              </a:pPr>
              <a:t>‹Nº›</a:t>
            </a:fld>
            <a:endParaRPr lang="es-P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1" name="Date Placeholder 3"/>
          <p:cNvSpPr>
            <a:spLocks noGrp="1"/>
          </p:cNvSpPr>
          <p:nvPr>
            <p:ph type="dt" sz="half" idx="10"/>
          </p:nvPr>
        </p:nvSpPr>
        <p:spPr/>
        <p:txBody>
          <a:bodyPr/>
          <a:lstStyle>
            <a:lvl1pPr>
              <a:defRPr/>
            </a:lvl1pPr>
          </a:lstStyle>
          <a:p>
            <a:pPr>
              <a:defRPr/>
            </a:pPr>
            <a:fld id="{0F591A59-1AD0-49B0-BB33-5943DACD9C2C}" type="datetimeFigureOut">
              <a:rPr lang="es-PE"/>
              <a:pPr>
                <a:defRPr/>
              </a:pPr>
              <a:t>10/01/2013</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3AF32A3D-9758-403F-9CC7-65892AC830A6}" type="slidenum">
              <a:rPr lang="es-PE"/>
              <a:pPr>
                <a:defRPr/>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pPr>
              <a:defRPr/>
            </a:pPr>
            <a:fld id="{B23905AA-D77C-4072-B99D-79F95D182BE0}" type="datetimeFigureOut">
              <a:rPr lang="es-PE"/>
              <a:pPr>
                <a:defRPr/>
              </a:pPr>
              <a:t>10/01/2013</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7BBF07A1-B5A5-4E9A-8388-153884A236C2}" type="slidenum">
              <a:rPr lang="es-PE"/>
              <a:pPr>
                <a:defRPr/>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Date Placeholder 3"/>
          <p:cNvSpPr>
            <a:spLocks noGrp="1"/>
          </p:cNvSpPr>
          <p:nvPr>
            <p:ph type="dt" sz="half" idx="10"/>
          </p:nvPr>
        </p:nvSpPr>
        <p:spPr/>
        <p:txBody>
          <a:bodyPr/>
          <a:lstStyle>
            <a:lvl1pPr>
              <a:defRPr/>
            </a:lvl1pPr>
          </a:lstStyle>
          <a:p>
            <a:pPr>
              <a:defRPr/>
            </a:pPr>
            <a:fld id="{04CF38CD-A81A-4839-9559-37CFF0AEC856}" type="datetimeFigureOut">
              <a:rPr lang="es-PE"/>
              <a:pPr>
                <a:defRPr/>
              </a:pPr>
              <a:t>10/01/2013</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7B194154-E7FE-490F-97C1-A1F140945AB1}" type="slidenum">
              <a:rPr lang="es-PE"/>
              <a:pPr>
                <a:defRPr/>
              </a:pPr>
              <a:t>‹Nº›</a:t>
            </a:fld>
            <a:endParaRPr 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06435AD-DE92-4179-8BA4-66A3732B3D22}" type="datetimeFigureOut">
              <a:rPr lang="es-PE"/>
              <a:pPr>
                <a:defRPr/>
              </a:pPr>
              <a:t>10/01/2013</a:t>
            </a:fld>
            <a:endParaRPr lang="es-PE"/>
          </a:p>
        </p:txBody>
      </p:sp>
      <p:sp>
        <p:nvSpPr>
          <p:cNvPr id="3" name="Footer Placeholder 4"/>
          <p:cNvSpPr>
            <a:spLocks noGrp="1"/>
          </p:cNvSpPr>
          <p:nvPr>
            <p:ph type="ftr" sz="quarter" idx="11"/>
          </p:nvPr>
        </p:nvSpPr>
        <p:spPr/>
        <p:txBody>
          <a:bodyPr/>
          <a:lstStyle>
            <a:lvl1pPr>
              <a:defRPr/>
            </a:lvl1pPr>
          </a:lstStyle>
          <a:p>
            <a:pPr>
              <a:defRPr/>
            </a:pPr>
            <a:endParaRPr lang="es-PE"/>
          </a:p>
        </p:txBody>
      </p:sp>
      <p:sp>
        <p:nvSpPr>
          <p:cNvPr id="4" name="Slide Number Placeholder 5"/>
          <p:cNvSpPr>
            <a:spLocks noGrp="1"/>
          </p:cNvSpPr>
          <p:nvPr>
            <p:ph type="sldNum" sz="quarter" idx="12"/>
          </p:nvPr>
        </p:nvSpPr>
        <p:spPr/>
        <p:txBody>
          <a:bodyPr/>
          <a:lstStyle>
            <a:lvl1pPr>
              <a:defRPr/>
            </a:lvl1pPr>
          </a:lstStyle>
          <a:p>
            <a:pPr>
              <a:defRPr/>
            </a:pPr>
            <a:fld id="{B814C768-D8BA-47D3-B1A5-72CFF1227250}" type="slidenum">
              <a:rPr lang="es-PE"/>
              <a:pPr>
                <a:defRPr/>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
        <p:nvSpPr>
          <p:cNvPr id="4" name="Date Placeholder 3"/>
          <p:cNvSpPr>
            <a:spLocks noGrp="1"/>
          </p:cNvSpPr>
          <p:nvPr>
            <p:ph type="dt" sz="half" idx="10"/>
          </p:nvPr>
        </p:nvSpPr>
        <p:spPr/>
        <p:txBody>
          <a:bodyPr/>
          <a:lstStyle>
            <a:lvl1pPr>
              <a:defRPr/>
            </a:lvl1pPr>
          </a:lstStyle>
          <a:p>
            <a:pPr>
              <a:defRPr/>
            </a:pPr>
            <a:fld id="{85398665-FA18-4C13-AD1B-C1D8FD3F88B9}" type="datetimeFigureOut">
              <a:rPr lang="es-PE"/>
              <a:pPr>
                <a:defRPr/>
              </a:pPr>
              <a:t>10/01/2013</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1623F3CE-4320-4989-82E5-064A761E03EA}" type="slidenum">
              <a:rPr lang="es-PE"/>
              <a:pPr>
                <a:defRPr/>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reeform 14"/>
          <p:cNvSpPr>
            <a:spLocks/>
          </p:cNvSpPr>
          <p:nvPr/>
        </p:nvSpPr>
        <p:spPr bwMode="hidden">
          <a:xfrm>
            <a:off x="6046788" y="4203700"/>
            <a:ext cx="2876550" cy="714375"/>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18"/>
          <p:cNvSpPr>
            <a:spLocks/>
          </p:cNvSpPr>
          <p:nvPr/>
        </p:nvSpPr>
        <p:spPr bwMode="hidden">
          <a:xfrm>
            <a:off x="2619375" y="4075113"/>
            <a:ext cx="5545138" cy="85090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22"/>
          <p:cNvSpPr>
            <a:spLocks/>
          </p:cNvSpPr>
          <p:nvPr/>
        </p:nvSpPr>
        <p:spPr bwMode="hidden">
          <a:xfrm>
            <a:off x="2828925" y="4087813"/>
            <a:ext cx="5467350" cy="77470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8" name="Freeform 26"/>
          <p:cNvSpPr>
            <a:spLocks/>
          </p:cNvSpPr>
          <p:nvPr/>
        </p:nvSpPr>
        <p:spPr bwMode="hidden">
          <a:xfrm>
            <a:off x="5610225" y="4073525"/>
            <a:ext cx="3306763" cy="652463"/>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9" name="Freeform 10"/>
          <p:cNvSpPr>
            <a:spLocks/>
          </p:cNvSpPr>
          <p:nvPr/>
        </p:nvSpPr>
        <p:spPr bwMode="hidden">
          <a:xfrm>
            <a:off x="211138" y="4059238"/>
            <a:ext cx="8723312" cy="1328737"/>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0" name="Date Placeholder 3"/>
          <p:cNvSpPr>
            <a:spLocks noGrp="1"/>
          </p:cNvSpPr>
          <p:nvPr>
            <p:ph type="dt" sz="half" idx="10"/>
          </p:nvPr>
        </p:nvSpPr>
        <p:spPr/>
        <p:txBody>
          <a:bodyPr/>
          <a:lstStyle>
            <a:lvl1pPr>
              <a:defRPr/>
            </a:lvl1pPr>
          </a:lstStyle>
          <a:p>
            <a:pPr>
              <a:defRPr/>
            </a:pPr>
            <a:fld id="{917C997A-2A9D-4151-86FC-1593790A8E4B}" type="datetimeFigureOut">
              <a:rPr lang="es-PE"/>
              <a:pPr>
                <a:defRPr/>
              </a:pPr>
              <a:t>10/01/2013</a:t>
            </a:fld>
            <a:endParaRPr lang="es-PE"/>
          </a:p>
        </p:txBody>
      </p:sp>
      <p:sp>
        <p:nvSpPr>
          <p:cNvPr id="11" name="Footer Placeholder 4"/>
          <p:cNvSpPr>
            <a:spLocks noGrp="1"/>
          </p:cNvSpPr>
          <p:nvPr>
            <p:ph type="ftr" sz="quarter" idx="11"/>
          </p:nvPr>
        </p:nvSpPr>
        <p:spPr/>
        <p:txBody>
          <a:bodyPr/>
          <a:lstStyle>
            <a:lvl1pPr>
              <a:defRPr/>
            </a:lvl1pPr>
          </a:lstStyle>
          <a:p>
            <a:pPr>
              <a:defRPr/>
            </a:pPr>
            <a:endParaRPr lang="es-PE"/>
          </a:p>
        </p:txBody>
      </p:sp>
      <p:sp>
        <p:nvSpPr>
          <p:cNvPr id="12" name="Slide Number Placeholder 5"/>
          <p:cNvSpPr>
            <a:spLocks noGrp="1"/>
          </p:cNvSpPr>
          <p:nvPr>
            <p:ph type="sldNum" sz="quarter" idx="12"/>
          </p:nvPr>
        </p:nvSpPr>
        <p:spPr/>
        <p:txBody>
          <a:bodyPr/>
          <a:lstStyle>
            <a:lvl1pPr>
              <a:defRPr/>
            </a:lvl1pPr>
          </a:lstStyle>
          <a:p>
            <a:pPr>
              <a:defRPr/>
            </a:pPr>
            <a:fld id="{5093ABAE-0CAF-455C-87D2-BF7F27ECB64F}" type="slidenum">
              <a:rPr lang="es-PE"/>
              <a:pPr>
                <a:defRPr/>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3"/>
          <p:cNvSpPr>
            <a:spLocks noGrp="1"/>
          </p:cNvSpPr>
          <p:nvPr>
            <p:ph type="dt" sz="half" idx="15"/>
          </p:nvPr>
        </p:nvSpPr>
        <p:spPr/>
        <p:txBody>
          <a:bodyPr/>
          <a:lstStyle>
            <a:lvl1pPr>
              <a:defRPr/>
            </a:lvl1pPr>
          </a:lstStyle>
          <a:p>
            <a:pPr>
              <a:defRPr/>
            </a:pPr>
            <a:fld id="{4D950315-7E98-4AFB-8211-3CE73AF794C6}" type="datetimeFigureOut">
              <a:rPr lang="es-PE"/>
              <a:pPr>
                <a:defRPr/>
              </a:pPr>
              <a:t>10/01/2013</a:t>
            </a:fld>
            <a:endParaRPr lang="es-PE"/>
          </a:p>
        </p:txBody>
      </p:sp>
      <p:sp>
        <p:nvSpPr>
          <p:cNvPr id="6" name="Footer Placeholder 4"/>
          <p:cNvSpPr>
            <a:spLocks noGrp="1"/>
          </p:cNvSpPr>
          <p:nvPr>
            <p:ph type="ftr" sz="quarter" idx="16"/>
          </p:nvPr>
        </p:nvSpPr>
        <p:spPr/>
        <p:txBody>
          <a:bodyPr/>
          <a:lstStyle>
            <a:lvl1pPr>
              <a:defRPr/>
            </a:lvl1pPr>
          </a:lstStyle>
          <a:p>
            <a:pPr>
              <a:defRPr/>
            </a:pPr>
            <a:endParaRPr lang="es-PE"/>
          </a:p>
        </p:txBody>
      </p:sp>
      <p:sp>
        <p:nvSpPr>
          <p:cNvPr id="7" name="Slide Number Placeholder 5"/>
          <p:cNvSpPr>
            <a:spLocks noGrp="1"/>
          </p:cNvSpPr>
          <p:nvPr>
            <p:ph type="sldNum" sz="quarter" idx="17"/>
          </p:nvPr>
        </p:nvSpPr>
        <p:spPr/>
        <p:txBody>
          <a:bodyPr/>
          <a:lstStyle>
            <a:lvl1pPr>
              <a:defRPr/>
            </a:lvl1pPr>
          </a:lstStyle>
          <a:p>
            <a:pPr>
              <a:defRPr/>
            </a:pPr>
            <a:fld id="{C40A828C-CBA0-4C50-BBE3-22F6E4C84756}" type="slidenum">
              <a:rPr lang="es-PE"/>
              <a:pPr>
                <a:defRPr/>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pPr>
              <a:defRPr/>
            </a:pPr>
            <a:fld id="{E417B0FF-81CF-490E-BD0A-A3DDFB929E37}" type="datetimeFigureOut">
              <a:rPr lang="es-PE"/>
              <a:pPr>
                <a:defRPr/>
              </a:pPr>
              <a:t>10/01/2013</a:t>
            </a:fld>
            <a:endParaRPr lang="es-PE"/>
          </a:p>
        </p:txBody>
      </p:sp>
      <p:sp>
        <p:nvSpPr>
          <p:cNvPr id="8" name="Footer Placeholder 4"/>
          <p:cNvSpPr>
            <a:spLocks noGrp="1"/>
          </p:cNvSpPr>
          <p:nvPr>
            <p:ph type="ftr" sz="quarter" idx="11"/>
          </p:nvPr>
        </p:nvSpPr>
        <p:spPr/>
        <p:txBody>
          <a:bodyPr/>
          <a:lstStyle>
            <a:lvl1pPr>
              <a:defRPr/>
            </a:lvl1pPr>
          </a:lstStyle>
          <a:p>
            <a:pPr>
              <a:defRPr/>
            </a:pPr>
            <a:endParaRPr lang="es-PE"/>
          </a:p>
        </p:txBody>
      </p:sp>
      <p:sp>
        <p:nvSpPr>
          <p:cNvPr id="9" name="Slide Number Placeholder 5"/>
          <p:cNvSpPr>
            <a:spLocks noGrp="1"/>
          </p:cNvSpPr>
          <p:nvPr>
            <p:ph type="sldNum" sz="quarter" idx="12"/>
          </p:nvPr>
        </p:nvSpPr>
        <p:spPr/>
        <p:txBody>
          <a:bodyPr/>
          <a:lstStyle>
            <a:lvl1pPr>
              <a:defRPr/>
            </a:lvl1pPr>
          </a:lstStyle>
          <a:p>
            <a:pPr>
              <a:defRPr/>
            </a:pPr>
            <a:fld id="{9F7964CE-B86E-4B40-995C-6C375A0A14A7}" type="slidenum">
              <a:rPr lang="es-PE"/>
              <a:pPr>
                <a:defRPr/>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3"/>
          <p:cNvSpPr>
            <a:spLocks noGrp="1"/>
          </p:cNvSpPr>
          <p:nvPr>
            <p:ph type="dt" sz="half" idx="10"/>
          </p:nvPr>
        </p:nvSpPr>
        <p:spPr/>
        <p:txBody>
          <a:bodyPr/>
          <a:lstStyle>
            <a:lvl1pPr>
              <a:defRPr/>
            </a:lvl1pPr>
          </a:lstStyle>
          <a:p>
            <a:pPr>
              <a:defRPr/>
            </a:pPr>
            <a:fld id="{16ED13FA-DEA0-4664-9B3C-A68000A8F02E}" type="datetimeFigureOut">
              <a:rPr lang="es-PE"/>
              <a:pPr>
                <a:defRPr/>
              </a:pPr>
              <a:t>10/01/2013</a:t>
            </a:fld>
            <a:endParaRPr lang="es-PE"/>
          </a:p>
        </p:txBody>
      </p:sp>
      <p:sp>
        <p:nvSpPr>
          <p:cNvPr id="4" name="Footer Placeholder 4"/>
          <p:cNvSpPr>
            <a:spLocks noGrp="1"/>
          </p:cNvSpPr>
          <p:nvPr>
            <p:ph type="ftr" sz="quarter" idx="11"/>
          </p:nvPr>
        </p:nvSpPr>
        <p:spPr/>
        <p:txBody>
          <a:bodyPr/>
          <a:lstStyle>
            <a:lvl1pPr>
              <a:defRPr/>
            </a:lvl1pPr>
          </a:lstStyle>
          <a:p>
            <a:pPr>
              <a:defRPr/>
            </a:pPr>
            <a:endParaRPr lang="es-PE"/>
          </a:p>
        </p:txBody>
      </p:sp>
      <p:sp>
        <p:nvSpPr>
          <p:cNvPr id="5" name="Slide Number Placeholder 5"/>
          <p:cNvSpPr>
            <a:spLocks noGrp="1"/>
          </p:cNvSpPr>
          <p:nvPr>
            <p:ph type="sldNum" sz="quarter" idx="12"/>
          </p:nvPr>
        </p:nvSpPr>
        <p:spPr/>
        <p:txBody>
          <a:bodyPr/>
          <a:lstStyle>
            <a:lvl1pPr>
              <a:defRPr/>
            </a:lvl1pPr>
          </a:lstStyle>
          <a:p>
            <a:pPr>
              <a:defRPr/>
            </a:pPr>
            <a:fld id="{11F2A271-3006-45AC-8DD5-E128434A7ABA}" type="slidenum">
              <a:rPr lang="es-PE"/>
              <a:pPr>
                <a:defRPr/>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5"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7"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8"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9" name="Date Placeholder 1"/>
          <p:cNvSpPr>
            <a:spLocks noGrp="1"/>
          </p:cNvSpPr>
          <p:nvPr>
            <p:ph type="dt" sz="half" idx="10"/>
          </p:nvPr>
        </p:nvSpPr>
        <p:spPr/>
        <p:txBody>
          <a:bodyPr/>
          <a:lstStyle>
            <a:lvl1pPr>
              <a:defRPr/>
            </a:lvl1pPr>
          </a:lstStyle>
          <a:p>
            <a:pPr>
              <a:defRPr/>
            </a:pPr>
            <a:fld id="{0AFA3272-0EB6-4F04-8204-F0C8AD5AFC83}" type="datetimeFigureOut">
              <a:rPr lang="es-PE"/>
              <a:pPr>
                <a:defRPr/>
              </a:pPr>
              <a:t>10/01/2013</a:t>
            </a:fld>
            <a:endParaRPr lang="es-PE"/>
          </a:p>
        </p:txBody>
      </p:sp>
      <p:sp>
        <p:nvSpPr>
          <p:cNvPr id="10" name="Footer Placeholder 2"/>
          <p:cNvSpPr>
            <a:spLocks noGrp="1"/>
          </p:cNvSpPr>
          <p:nvPr>
            <p:ph type="ftr" sz="quarter" idx="11"/>
          </p:nvPr>
        </p:nvSpPr>
        <p:spPr/>
        <p:txBody>
          <a:bodyPr/>
          <a:lstStyle>
            <a:lvl1pPr>
              <a:defRPr/>
            </a:lvl1pPr>
          </a:lstStyle>
          <a:p>
            <a:pPr>
              <a:defRPr/>
            </a:pPr>
            <a:endParaRPr lang="es-PE"/>
          </a:p>
        </p:txBody>
      </p:sp>
      <p:sp>
        <p:nvSpPr>
          <p:cNvPr id="11" name="Slide Number Placeholder 3"/>
          <p:cNvSpPr>
            <a:spLocks noGrp="1"/>
          </p:cNvSpPr>
          <p:nvPr>
            <p:ph type="sldNum" sz="quarter" idx="12"/>
          </p:nvPr>
        </p:nvSpPr>
        <p:spPr/>
        <p:txBody>
          <a:bodyPr/>
          <a:lstStyle>
            <a:lvl1pPr>
              <a:defRPr/>
            </a:lvl1pPr>
          </a:lstStyle>
          <a:p>
            <a:pPr>
              <a:defRPr/>
            </a:pPr>
            <a:fld id="{1AF11E44-C387-493D-80F3-A6D365531E15}" type="slidenum">
              <a:rPr lang="es-PE"/>
              <a:pPr>
                <a:defRPr/>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Date Placeholder 4"/>
          <p:cNvSpPr>
            <a:spLocks noGrp="1"/>
          </p:cNvSpPr>
          <p:nvPr>
            <p:ph type="dt" sz="half" idx="10"/>
          </p:nvPr>
        </p:nvSpPr>
        <p:spPr/>
        <p:txBody>
          <a:bodyPr/>
          <a:lstStyle>
            <a:lvl1pPr>
              <a:defRPr/>
            </a:lvl1pPr>
          </a:lstStyle>
          <a:p>
            <a:pPr>
              <a:defRPr/>
            </a:pPr>
            <a:fld id="{ABE9B1B6-8102-45C8-ACAB-01040B50C118}" type="datetimeFigureOut">
              <a:rPr lang="es-PE"/>
              <a:pPr>
                <a:defRPr/>
              </a:pPr>
              <a:t>10/01/2013</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0E5B4232-EBA0-4488-93BF-8D991952A564}" type="slidenum">
              <a:rPr lang="es-PE"/>
              <a:pPr>
                <a:defRPr/>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a:p>
        </p:txBody>
      </p:sp>
      <p:sp>
        <p:nvSpPr>
          <p:cNvPr id="12" name="Date Placeholder 4"/>
          <p:cNvSpPr>
            <a:spLocks noGrp="1"/>
          </p:cNvSpPr>
          <p:nvPr>
            <p:ph type="dt" sz="half" idx="10"/>
          </p:nvPr>
        </p:nvSpPr>
        <p:spPr/>
        <p:txBody>
          <a:bodyPr/>
          <a:lstStyle>
            <a:lvl1pPr>
              <a:defRPr/>
            </a:lvl1pPr>
          </a:lstStyle>
          <a:p>
            <a:pPr>
              <a:defRPr/>
            </a:pPr>
            <a:fld id="{57C02B2F-AF32-4158-9765-28934E7D11D5}" type="datetimeFigureOut">
              <a:rPr lang="es-PE"/>
              <a:pPr>
                <a:defRPr/>
              </a:pPr>
              <a:t>10/01/2013</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E7D6D7FC-1188-4D9F-9C5A-0A9B4CE3A41C}" type="slidenum">
              <a:rPr lang="es-PE"/>
              <a:pPr>
                <a:defRPr/>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27" name="Group 15"/>
          <p:cNvGrpSpPr>
            <a:grpSpLocks noChangeAspect="1"/>
          </p:cNvGrpSpPr>
          <p:nvPr/>
        </p:nvGrpSpPr>
        <p:grpSpPr bwMode="auto">
          <a:xfrm>
            <a:off x="211138" y="1679575"/>
            <a:ext cx="8723312" cy="1330325"/>
            <a:chOff x="-3905251" y="4294188"/>
            <a:chExt cx="13027839" cy="1892300"/>
          </a:xfrm>
        </p:grpSpPr>
        <p:sp>
          <p:nvSpPr>
            <p:cNvPr id="17"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8"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9"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20"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1028" name="Title Placeholder 1"/>
          <p:cNvSpPr>
            <a:spLocks noGrp="1"/>
          </p:cNvSpPr>
          <p:nvPr>
            <p:ph type="title"/>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fontAlgn="auto">
              <a:spcBef>
                <a:spcPts val="0"/>
              </a:spcBef>
              <a:spcAft>
                <a:spcPts val="0"/>
              </a:spcAft>
              <a:defRPr sz="1000">
                <a:solidFill>
                  <a:schemeClr val="tx2"/>
                </a:solidFill>
                <a:latin typeface="+mn-lt"/>
              </a:defRPr>
            </a:lvl1pPr>
          </a:lstStyle>
          <a:p>
            <a:pPr>
              <a:defRPr/>
            </a:pPr>
            <a:fld id="{D28F0D81-8259-4AFE-A27C-5A2113311941}" type="datetimeFigureOut">
              <a:rPr lang="es-PE"/>
              <a:pPr>
                <a:defRPr/>
              </a:pPr>
              <a:t>10/01/2013</a:t>
            </a:fld>
            <a:endParaRPr lang="es-PE"/>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fontAlgn="auto">
              <a:spcBef>
                <a:spcPts val="0"/>
              </a:spcBef>
              <a:spcAft>
                <a:spcPts val="0"/>
              </a:spcAft>
              <a:defRPr sz="1000">
                <a:solidFill>
                  <a:schemeClr val="tx2"/>
                </a:solidFill>
                <a:latin typeface="+mn-lt"/>
              </a:defRPr>
            </a:lvl1pPr>
          </a:lstStyle>
          <a:p>
            <a:pPr>
              <a:defRPr/>
            </a:pPr>
            <a:endParaRPr lang="es-PE"/>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fontAlgn="auto">
              <a:spcBef>
                <a:spcPts val="0"/>
              </a:spcBef>
              <a:spcAft>
                <a:spcPts val="0"/>
              </a:spcAft>
              <a:defRPr sz="1000">
                <a:solidFill>
                  <a:schemeClr val="tx2"/>
                </a:solidFill>
                <a:latin typeface="+mn-lt"/>
              </a:defRPr>
            </a:lvl1pPr>
          </a:lstStyle>
          <a:p>
            <a:pPr>
              <a:defRPr/>
            </a:pPr>
            <a:fld id="{10A897B2-DEDD-4D0A-8FF7-8456ECA99E2A}" type="slidenum">
              <a:rPr lang="es-PE"/>
              <a:pPr>
                <a:defRPr/>
              </a:pPr>
              <a:t>‹Nº›</a:t>
            </a:fld>
            <a:endParaRPr lang="es-PE"/>
          </a:p>
        </p:txBody>
      </p:sp>
      <p:sp>
        <p:nvSpPr>
          <p:cNvPr id="1032" name="Text Placeholder 2"/>
          <p:cNvSpPr>
            <a:spLocks noGrp="1"/>
          </p:cNvSpPr>
          <p:nvPr>
            <p:ph type="body" idx="1"/>
          </p:nvPr>
        </p:nvSpPr>
        <p:spPr bwMode="auto">
          <a:xfrm>
            <a:off x="871538" y="2674938"/>
            <a:ext cx="7408862" cy="345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4" r:id="rId3"/>
    <p:sldLayoutId id="2147483671" r:id="rId4"/>
    <p:sldLayoutId id="2147483670" r:id="rId5"/>
    <p:sldLayoutId id="2147483669" r:id="rId6"/>
    <p:sldLayoutId id="2147483675" r:id="rId7"/>
    <p:sldLayoutId id="2147483676" r:id="rId8"/>
    <p:sldLayoutId id="2147483677" r:id="rId9"/>
    <p:sldLayoutId id="2147483668" r:id="rId10"/>
    <p:sldLayoutId id="2147483678" r:id="rId11"/>
    <p:sldLayoutId id="2147483667" r:id="rId12"/>
  </p:sldLayoutIdLst>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4.bp.blogspot.com/-ieagOTbvWdg/T5440l9KybI/AAAAAAAAB-4/eep0bf9JMLw/s1600/f0401.png" TargetMode="Externa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ctrTitle"/>
          </p:nvPr>
        </p:nvSpPr>
        <p:spPr>
          <a:xfrm>
            <a:off x="684213" y="692150"/>
            <a:ext cx="7772400" cy="1584325"/>
          </a:xfrm>
        </p:spPr>
        <p:txBody>
          <a:bodyPr/>
          <a:lstStyle/>
          <a:p>
            <a:pPr eaLnBrk="1" hangingPunct="1"/>
            <a:r>
              <a:rPr lang="es-PE" smtClean="0"/>
              <a:t>CONTRATOS DE CLIENTES</a:t>
            </a:r>
            <a:endParaRPr lang="es-PE" sz="3600" smtClean="0"/>
          </a:p>
        </p:txBody>
      </p:sp>
      <p:sp>
        <p:nvSpPr>
          <p:cNvPr id="15362" name="3 CuadroTexto"/>
          <p:cNvSpPr txBox="1">
            <a:spLocks noChangeArrowheads="1"/>
          </p:cNvSpPr>
          <p:nvPr/>
        </p:nvSpPr>
        <p:spPr bwMode="auto">
          <a:xfrm>
            <a:off x="2278063" y="3641725"/>
            <a:ext cx="6264275" cy="3046413"/>
          </a:xfrm>
          <a:prstGeom prst="rect">
            <a:avLst/>
          </a:prstGeom>
          <a:noFill/>
          <a:ln w="9525">
            <a:noFill/>
            <a:miter lim="800000"/>
            <a:headEnd/>
            <a:tailEnd/>
          </a:ln>
        </p:spPr>
        <p:txBody>
          <a:bodyPr>
            <a:spAutoFit/>
          </a:bodyPr>
          <a:lstStyle/>
          <a:p>
            <a:pPr algn="r"/>
            <a:r>
              <a:rPr lang="es-PE" sz="2400">
                <a:latin typeface="Candara" pitchFamily="34" charset="0"/>
              </a:rPr>
              <a:t>Orlando Sedamano Cornejo</a:t>
            </a:r>
          </a:p>
          <a:p>
            <a:pPr algn="r"/>
            <a:r>
              <a:rPr lang="es-PE" sz="2400">
                <a:latin typeface="Candara" pitchFamily="34" charset="0"/>
              </a:rPr>
              <a:t>Marco Bustinza </a:t>
            </a:r>
          </a:p>
          <a:p>
            <a:pPr algn="r"/>
            <a:r>
              <a:rPr lang="es-PE" sz="2400">
                <a:latin typeface="Candara" pitchFamily="34" charset="0"/>
              </a:rPr>
              <a:t>Néstor Robles Cacha</a:t>
            </a:r>
          </a:p>
          <a:p>
            <a:pPr algn="r"/>
            <a:r>
              <a:rPr lang="es-PE" sz="2400">
                <a:latin typeface="Candara" pitchFamily="34" charset="0"/>
              </a:rPr>
              <a:t>Gabriela Rojas Munive </a:t>
            </a:r>
          </a:p>
          <a:p>
            <a:pPr algn="r"/>
            <a:r>
              <a:rPr lang="es-PE" sz="2400">
                <a:latin typeface="Candara" pitchFamily="34" charset="0"/>
              </a:rPr>
              <a:t>Paola Rojas Chicoma</a:t>
            </a:r>
          </a:p>
          <a:p>
            <a:pPr algn="r"/>
            <a:r>
              <a:rPr lang="es-PE" sz="2400">
                <a:latin typeface="Candara" pitchFamily="34" charset="0"/>
              </a:rPr>
              <a:t>Augusto Suárez Gutiérrez</a:t>
            </a:r>
          </a:p>
          <a:p>
            <a:pPr algn="r"/>
            <a:endParaRPr lang="es-PE" sz="2400">
              <a:latin typeface="Candara" pitchFamily="34" charset="0"/>
            </a:endParaRPr>
          </a:p>
          <a:p>
            <a:pPr algn="r"/>
            <a:endParaRPr lang="es-PE" sz="2400">
              <a:solidFill>
                <a:schemeClr val="bg1"/>
              </a:solidFill>
              <a:latin typeface="Candar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2 Título"/>
          <p:cNvSpPr>
            <a:spLocks noGrp="1"/>
          </p:cNvSpPr>
          <p:nvPr>
            <p:ph type="title" idx="4294967295"/>
          </p:nvPr>
        </p:nvSpPr>
        <p:spPr>
          <a:xfrm>
            <a:off x="468313" y="260350"/>
            <a:ext cx="8229600" cy="936625"/>
          </a:xfrm>
        </p:spPr>
        <p:txBody>
          <a:bodyPr/>
          <a:lstStyle/>
          <a:p>
            <a:pPr eaLnBrk="1" hangingPunct="1"/>
            <a:r>
              <a:rPr lang="en-US" b="1" smtClean="0">
                <a:solidFill>
                  <a:schemeClr val="tx2"/>
                </a:solidFill>
              </a:rPr>
              <a:t>Modelo de datos</a:t>
            </a:r>
            <a:endParaRPr lang="es-PE" b="1" smtClean="0">
              <a:solidFill>
                <a:schemeClr val="tx2"/>
              </a:solidFill>
            </a:endParaRPr>
          </a:p>
        </p:txBody>
      </p:sp>
      <p:pic>
        <p:nvPicPr>
          <p:cNvPr id="22530"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547813" y="1035050"/>
            <a:ext cx="6226175" cy="5822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2 Título"/>
          <p:cNvSpPr>
            <a:spLocks noGrp="1"/>
          </p:cNvSpPr>
          <p:nvPr>
            <p:ph type="title" idx="4294967295"/>
          </p:nvPr>
        </p:nvSpPr>
        <p:spPr>
          <a:xfrm>
            <a:off x="611188" y="2852738"/>
            <a:ext cx="8229600" cy="1252537"/>
          </a:xfrm>
        </p:spPr>
        <p:txBody>
          <a:bodyPr/>
          <a:lstStyle/>
          <a:p>
            <a:pPr eaLnBrk="1" hangingPunct="1"/>
            <a:r>
              <a:rPr lang="es-PE" b="1" smtClean="0">
                <a:solidFill>
                  <a:schemeClr val="tx2"/>
                </a:solidFill>
              </a:rPr>
              <a:t>PATRONES DE DISEÑO</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2 Título"/>
          <p:cNvSpPr>
            <a:spLocks noGrp="1"/>
          </p:cNvSpPr>
          <p:nvPr>
            <p:ph type="title" idx="4294967295"/>
          </p:nvPr>
        </p:nvSpPr>
        <p:spPr>
          <a:xfrm>
            <a:off x="611188" y="2852738"/>
            <a:ext cx="8229600" cy="1252537"/>
          </a:xfrm>
        </p:spPr>
        <p:txBody>
          <a:bodyPr/>
          <a:lstStyle/>
          <a:p>
            <a:pPr eaLnBrk="1" hangingPunct="1"/>
            <a:r>
              <a:rPr lang="es-PE" b="1" smtClean="0">
                <a:solidFill>
                  <a:schemeClr val="tx2"/>
                </a:solidFill>
              </a:rPr>
              <a:t>MVC</a:t>
            </a:r>
          </a:p>
        </p:txBody>
      </p:sp>
      <p:pic>
        <p:nvPicPr>
          <p:cNvPr id="24578" name="Picture 4" descr="ANd9GcSMaS1WgbArbeI6CEaNiqjJMDt9AfRTHYyuTnOICa-Mdh7DrllVrf2fy8g1"/>
          <p:cNvPicPr>
            <a:picLocks noChangeAspect="1" noChangeArrowheads="1"/>
          </p:cNvPicPr>
          <p:nvPr/>
        </p:nvPicPr>
        <p:blipFill>
          <a:blip r:embed="rId2"/>
          <a:srcRect/>
          <a:stretch>
            <a:fillRect/>
          </a:stretch>
        </p:blipFill>
        <p:spPr bwMode="auto">
          <a:xfrm>
            <a:off x="3348038" y="4221163"/>
            <a:ext cx="2790825" cy="1638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3"/>
          <p:cNvSpPr txBox="1">
            <a:spLocks noChangeArrowheads="1"/>
          </p:cNvSpPr>
          <p:nvPr/>
        </p:nvSpPr>
        <p:spPr bwMode="auto">
          <a:xfrm>
            <a:off x="755650" y="765175"/>
            <a:ext cx="7848600" cy="762000"/>
          </a:xfrm>
          <a:prstGeom prst="rect">
            <a:avLst/>
          </a:prstGeom>
          <a:noFill/>
          <a:ln w="9525">
            <a:noFill/>
            <a:miter lim="800000"/>
            <a:headEnd/>
            <a:tailEnd/>
          </a:ln>
        </p:spPr>
        <p:txBody>
          <a:bodyPr>
            <a:spAutoFit/>
          </a:bodyPr>
          <a:lstStyle/>
          <a:p>
            <a:pPr algn="ctr">
              <a:spcBef>
                <a:spcPct val="50000"/>
              </a:spcBef>
            </a:pPr>
            <a:r>
              <a:rPr lang="es-ES" sz="4400" b="1">
                <a:solidFill>
                  <a:schemeClr val="tx2"/>
                </a:solidFill>
                <a:latin typeface="Candara" pitchFamily="34" charset="0"/>
              </a:rPr>
              <a:t>Patrones de diseño</a:t>
            </a:r>
          </a:p>
        </p:txBody>
      </p:sp>
      <p:sp>
        <p:nvSpPr>
          <p:cNvPr id="22532" name="Text Box 4"/>
          <p:cNvSpPr txBox="1">
            <a:spLocks noChangeArrowheads="1"/>
          </p:cNvSpPr>
          <p:nvPr/>
        </p:nvSpPr>
        <p:spPr bwMode="auto">
          <a:xfrm>
            <a:off x="611188" y="1844675"/>
            <a:ext cx="8353425" cy="4241800"/>
          </a:xfrm>
          <a:prstGeom prst="rect">
            <a:avLst/>
          </a:prstGeom>
          <a:noFill/>
          <a:ln w="9525">
            <a:noFill/>
            <a:miter lim="800000"/>
            <a:headEnd/>
            <a:tailEnd/>
          </a:ln>
          <a:effectLst/>
        </p:spPr>
        <p:txBody>
          <a:bodyPr>
            <a:spAutoFit/>
          </a:bodyPr>
          <a:lstStyle/>
          <a:p>
            <a:pPr>
              <a:buFontTx/>
              <a:buChar char="•"/>
              <a:defRPr/>
            </a:pPr>
            <a:r>
              <a:rPr lang="es-ES">
                <a:solidFill>
                  <a:schemeClr val="tx2"/>
                </a:solidFill>
              </a:rPr>
              <a:t>Dividir la lógica de negocio del diseño, haciendo tu proyecto más </a:t>
            </a:r>
            <a:r>
              <a:rPr lang="es-ES" sz="2000" b="1" u="sng">
                <a:solidFill>
                  <a:srgbClr val="8C2902"/>
                </a:solidFill>
              </a:rPr>
              <a:t>escalable</a:t>
            </a:r>
            <a:r>
              <a:rPr lang="es-ES">
                <a:solidFill>
                  <a:schemeClr val="tx2"/>
                </a:solidFill>
              </a:rPr>
              <a:t>. </a:t>
            </a:r>
          </a:p>
          <a:p>
            <a:pPr>
              <a:buFontTx/>
              <a:buChar char="•"/>
              <a:defRPr/>
            </a:pPr>
            <a:r>
              <a:rPr lang="es-ES">
                <a:solidFill>
                  <a:schemeClr val="tx2"/>
                </a:solidFill>
              </a:rPr>
              <a:t>Facilita el </a:t>
            </a:r>
            <a:r>
              <a:rPr lang="es-ES" u="sng">
                <a:solidFill>
                  <a:srgbClr val="8C2902"/>
                </a:solidFill>
                <a:effectLst>
                  <a:outerShdw blurRad="38100" dist="38100" dir="2700000" algn="tl">
                    <a:srgbClr val="C0C0C0"/>
                  </a:outerShdw>
                </a:effectLst>
              </a:rPr>
              <a:t>uso de URL amigables</a:t>
            </a:r>
            <a:r>
              <a:rPr lang="es-ES">
                <a:solidFill>
                  <a:schemeClr val="tx2"/>
                </a:solidFill>
              </a:rPr>
              <a:t>, importantes para el SEO (Posicionamiento web). </a:t>
            </a:r>
          </a:p>
          <a:p>
            <a:pPr>
              <a:buFontTx/>
              <a:buChar char="•"/>
              <a:defRPr/>
            </a:pPr>
            <a:r>
              <a:rPr lang="es-ES">
                <a:solidFill>
                  <a:schemeClr val="tx2"/>
                </a:solidFill>
              </a:rPr>
              <a:t>Muchos frameworks MVC </a:t>
            </a:r>
            <a:r>
              <a:rPr lang="es-ES" u="sng">
                <a:solidFill>
                  <a:srgbClr val="8C2902"/>
                </a:solidFill>
                <a:effectLst>
                  <a:outerShdw blurRad="38100" dist="38100" dir="2700000" algn="tl">
                    <a:srgbClr val="C0C0C0"/>
                  </a:outerShdw>
                </a:effectLst>
              </a:rPr>
              <a:t>ya incluyen librerías de Javascript como Jquery</a:t>
            </a:r>
            <a:r>
              <a:rPr lang="es-ES">
                <a:solidFill>
                  <a:schemeClr val="tx2"/>
                </a:solidFill>
              </a:rPr>
              <a:t>, lo que te facilitará validar formularios.  </a:t>
            </a:r>
          </a:p>
          <a:p>
            <a:pPr>
              <a:buFontTx/>
              <a:buChar char="•"/>
              <a:defRPr/>
            </a:pPr>
            <a:r>
              <a:rPr lang="es-ES" b="1" u="sng">
                <a:solidFill>
                  <a:srgbClr val="8C2902"/>
                </a:solidFill>
              </a:rPr>
              <a:t>Abstracción de datos</a:t>
            </a:r>
            <a:r>
              <a:rPr lang="es-ES">
                <a:solidFill>
                  <a:schemeClr val="tx2"/>
                </a:solidFill>
              </a:rPr>
              <a:t>, como lo hace Ruby on Rails o con frameworks como </a:t>
            </a:r>
            <a:r>
              <a:rPr lang="es-ES" b="1">
                <a:solidFill>
                  <a:schemeClr val="tx2"/>
                </a:solidFill>
              </a:rPr>
              <a:t>Hibernate para Java o NHibernate para ASP .NET MVC</a:t>
            </a:r>
            <a:r>
              <a:rPr lang="es-ES">
                <a:solidFill>
                  <a:schemeClr val="tx2"/>
                </a:solidFill>
              </a:rPr>
              <a:t>, </a:t>
            </a:r>
            <a:r>
              <a:rPr lang="es-ES" b="1" u="sng">
                <a:solidFill>
                  <a:srgbClr val="8C2902"/>
                </a:solidFill>
              </a:rPr>
              <a:t>facilitando la realización de consultas a la base de datos</a:t>
            </a:r>
            <a:r>
              <a:rPr lang="es-ES">
                <a:solidFill>
                  <a:schemeClr val="tx2"/>
                </a:solidFill>
              </a:rPr>
              <a:t>. </a:t>
            </a:r>
          </a:p>
          <a:p>
            <a:pPr>
              <a:buFontTx/>
              <a:buChar char="•"/>
              <a:defRPr/>
            </a:pPr>
            <a:r>
              <a:rPr lang="es-ES">
                <a:solidFill>
                  <a:schemeClr val="tx2"/>
                </a:solidFill>
              </a:rPr>
              <a:t>En el caso de proyectos donde hay varios desarrolladores, el seguir métodos comunes de programación, </a:t>
            </a:r>
            <a:r>
              <a:rPr lang="es-ES" b="1" u="sng">
                <a:solidFill>
                  <a:srgbClr val="8C2902"/>
                </a:solidFill>
              </a:rPr>
              <a:t>hace que el código sea más entendible entre estos</a:t>
            </a:r>
            <a:r>
              <a:rPr lang="es-ES">
                <a:solidFill>
                  <a:schemeClr val="tx2"/>
                </a:solidFill>
              </a:rPr>
              <a:t>, pudiendo uno continuar el trabajo de otro. En estos casos es conveniente utilizar herramientas de control de versiones como </a:t>
            </a:r>
            <a:r>
              <a:rPr lang="es-ES" b="1">
                <a:solidFill>
                  <a:schemeClr val="tx2"/>
                </a:solidFill>
              </a:rPr>
              <a:t>Subversion</a:t>
            </a:r>
            <a:r>
              <a:rPr lang="es-ES">
                <a:solidFill>
                  <a:schemeClr val="tx2"/>
                </a:solidFill>
              </a:rPr>
              <a:t>. </a:t>
            </a:r>
          </a:p>
          <a:p>
            <a:pPr>
              <a:buFontTx/>
              <a:buChar char="•"/>
              <a:defRPr/>
            </a:pPr>
            <a:r>
              <a:rPr lang="es-ES">
                <a:solidFill>
                  <a:schemeClr val="tx2"/>
                </a:solidFill>
              </a:rPr>
              <a:t>Un Framework MVC te </a:t>
            </a:r>
            <a:r>
              <a:rPr lang="es-ES" b="1" u="sng">
                <a:solidFill>
                  <a:srgbClr val="8C2902"/>
                </a:solidFill>
                <a:effectLst>
                  <a:outerShdw blurRad="38100" dist="38100" dir="2700000" algn="tl">
                    <a:srgbClr val="C0C0C0"/>
                  </a:outerShdw>
                </a:effectLst>
              </a:rPr>
              <a:t>ayuda a controlar los recursos del servidor</a:t>
            </a:r>
            <a:r>
              <a:rPr lang="es-ES">
                <a:solidFill>
                  <a:schemeClr val="tx2"/>
                </a:solidFill>
              </a:rPr>
              <a:t>, evitando </a:t>
            </a:r>
            <a:r>
              <a:rPr lang="es-ES" b="1">
                <a:solidFill>
                  <a:schemeClr val="tx2"/>
                </a:solidFill>
              </a:rPr>
              <a:t>Bugs</a:t>
            </a:r>
            <a:r>
              <a:rPr lang="es-ES">
                <a:solidFill>
                  <a:schemeClr val="tx2"/>
                </a:solidFill>
              </a:rPr>
              <a:t> que puedan repercutir en el rendimiento, por ejemplo, muchas veces olvidamos cerrar conexiones a la base de datos, sobrecargando el servidor.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2"/>
          <p:cNvSpPr txBox="1">
            <a:spLocks noChangeArrowheads="1"/>
          </p:cNvSpPr>
          <p:nvPr/>
        </p:nvSpPr>
        <p:spPr bwMode="auto">
          <a:xfrm>
            <a:off x="755650" y="765175"/>
            <a:ext cx="7848600" cy="762000"/>
          </a:xfrm>
          <a:prstGeom prst="rect">
            <a:avLst/>
          </a:prstGeom>
          <a:noFill/>
          <a:ln w="9525">
            <a:noFill/>
            <a:miter lim="800000"/>
            <a:headEnd/>
            <a:tailEnd/>
          </a:ln>
        </p:spPr>
        <p:txBody>
          <a:bodyPr>
            <a:spAutoFit/>
          </a:bodyPr>
          <a:lstStyle/>
          <a:p>
            <a:pPr algn="ctr">
              <a:spcBef>
                <a:spcPct val="50000"/>
              </a:spcBef>
            </a:pPr>
            <a:r>
              <a:rPr lang="es-ES" sz="4400" b="1">
                <a:solidFill>
                  <a:schemeClr val="tx2"/>
                </a:solidFill>
                <a:latin typeface="Candara" pitchFamily="34" charset="0"/>
              </a:rPr>
              <a:t>Diagrama de Patrones</a:t>
            </a:r>
          </a:p>
        </p:txBody>
      </p:sp>
      <p:pic>
        <p:nvPicPr>
          <p:cNvPr id="26626" name="Picture 4" descr="f0401">
            <a:hlinkClick r:id="rId2"/>
          </p:cNvPr>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979613" y="2205038"/>
            <a:ext cx="5041900" cy="4033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2"/>
          <p:cNvSpPr txBox="1">
            <a:spLocks noChangeArrowheads="1"/>
          </p:cNvSpPr>
          <p:nvPr/>
        </p:nvSpPr>
        <p:spPr bwMode="auto">
          <a:xfrm>
            <a:off x="755650" y="765175"/>
            <a:ext cx="7848600" cy="762000"/>
          </a:xfrm>
          <a:prstGeom prst="rect">
            <a:avLst/>
          </a:prstGeom>
          <a:noFill/>
          <a:ln w="9525">
            <a:noFill/>
            <a:miter lim="800000"/>
            <a:headEnd/>
            <a:tailEnd/>
          </a:ln>
        </p:spPr>
        <p:txBody>
          <a:bodyPr>
            <a:spAutoFit/>
          </a:bodyPr>
          <a:lstStyle/>
          <a:p>
            <a:pPr algn="ctr">
              <a:spcBef>
                <a:spcPct val="50000"/>
              </a:spcBef>
            </a:pPr>
            <a:r>
              <a:rPr lang="es-ES" sz="4400" b="1">
                <a:solidFill>
                  <a:schemeClr val="tx2"/>
                </a:solidFill>
                <a:latin typeface="Candara" pitchFamily="34" charset="0"/>
              </a:rPr>
              <a:t>Diagrama de Patrones</a:t>
            </a:r>
          </a:p>
        </p:txBody>
      </p:sp>
      <p:pic>
        <p:nvPicPr>
          <p:cNvPr id="27650" name="Picture 4" descr="mvc-architecture"/>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979613" y="1916113"/>
            <a:ext cx="4968875" cy="4260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2"/>
          <p:cNvSpPr txBox="1">
            <a:spLocks noChangeArrowheads="1"/>
          </p:cNvSpPr>
          <p:nvPr/>
        </p:nvSpPr>
        <p:spPr bwMode="auto">
          <a:xfrm>
            <a:off x="755650" y="765175"/>
            <a:ext cx="7848600" cy="762000"/>
          </a:xfrm>
          <a:prstGeom prst="rect">
            <a:avLst/>
          </a:prstGeom>
          <a:noFill/>
          <a:ln w="9525">
            <a:noFill/>
            <a:miter lim="800000"/>
            <a:headEnd/>
            <a:tailEnd/>
          </a:ln>
        </p:spPr>
        <p:txBody>
          <a:bodyPr>
            <a:spAutoFit/>
          </a:bodyPr>
          <a:lstStyle/>
          <a:p>
            <a:pPr algn="ctr">
              <a:spcBef>
                <a:spcPct val="50000"/>
              </a:spcBef>
            </a:pPr>
            <a:r>
              <a:rPr lang="es-ES" sz="4400" b="1">
                <a:solidFill>
                  <a:schemeClr val="tx2"/>
                </a:solidFill>
                <a:latin typeface="Candara" pitchFamily="34" charset="0"/>
              </a:rPr>
              <a:t>Conclusiones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Título"/>
          <p:cNvSpPr>
            <a:spLocks noGrp="1"/>
          </p:cNvSpPr>
          <p:nvPr>
            <p:ph type="ctrTitle"/>
          </p:nvPr>
        </p:nvSpPr>
        <p:spPr>
          <a:xfrm>
            <a:off x="390525" y="476250"/>
            <a:ext cx="8280400" cy="1584325"/>
          </a:xfrm>
        </p:spPr>
        <p:txBody>
          <a:bodyPr/>
          <a:lstStyle/>
          <a:p>
            <a:pPr eaLnBrk="1" hangingPunct="1"/>
            <a:r>
              <a:rPr lang="es-PE" smtClean="0"/>
              <a:t>CONTRATOS DE CLIENTES</a:t>
            </a:r>
            <a:endParaRPr lang="es-PE" sz="3600" smtClean="0"/>
          </a:p>
        </p:txBody>
      </p:sp>
      <p:sp>
        <p:nvSpPr>
          <p:cNvPr id="29698" name="3 CuadroTexto"/>
          <p:cNvSpPr txBox="1">
            <a:spLocks noChangeArrowheads="1"/>
          </p:cNvSpPr>
          <p:nvPr/>
        </p:nvSpPr>
        <p:spPr bwMode="auto">
          <a:xfrm>
            <a:off x="4459288" y="3573463"/>
            <a:ext cx="4186237" cy="2678112"/>
          </a:xfrm>
          <a:prstGeom prst="rect">
            <a:avLst/>
          </a:prstGeom>
          <a:noFill/>
          <a:ln w="9525">
            <a:noFill/>
            <a:miter lim="800000"/>
            <a:headEnd/>
            <a:tailEnd/>
          </a:ln>
        </p:spPr>
        <p:txBody>
          <a:bodyPr>
            <a:spAutoFit/>
          </a:bodyPr>
          <a:lstStyle/>
          <a:p>
            <a:pPr algn="r"/>
            <a:r>
              <a:rPr lang="es-PE" sz="2400">
                <a:latin typeface="Candara" pitchFamily="34" charset="0"/>
              </a:rPr>
              <a:t>Orlando Sedamano Cornejo</a:t>
            </a:r>
          </a:p>
          <a:p>
            <a:pPr algn="r"/>
            <a:r>
              <a:rPr lang="es-PE" sz="2400">
                <a:latin typeface="Candara" pitchFamily="34" charset="0"/>
              </a:rPr>
              <a:t>Marco Bustinza </a:t>
            </a:r>
          </a:p>
          <a:p>
            <a:pPr algn="r"/>
            <a:r>
              <a:rPr lang="es-PE" sz="2400">
                <a:latin typeface="Candara" pitchFamily="34" charset="0"/>
              </a:rPr>
              <a:t>Néstor Robles Cacha</a:t>
            </a:r>
          </a:p>
          <a:p>
            <a:pPr algn="r"/>
            <a:r>
              <a:rPr lang="es-PE" sz="2400">
                <a:latin typeface="Candara" pitchFamily="34" charset="0"/>
              </a:rPr>
              <a:t>Gabriela Rojas Munive </a:t>
            </a:r>
          </a:p>
          <a:p>
            <a:pPr algn="r"/>
            <a:r>
              <a:rPr lang="es-PE" sz="2400">
                <a:latin typeface="Candara" pitchFamily="34" charset="0"/>
              </a:rPr>
              <a:t>Paola Rojas Chicoma</a:t>
            </a:r>
          </a:p>
          <a:p>
            <a:pPr algn="r"/>
            <a:r>
              <a:rPr lang="es-PE" sz="2400">
                <a:latin typeface="Candara" pitchFamily="34" charset="0"/>
              </a:rPr>
              <a:t>Augusto Suárez Gutiérrez</a:t>
            </a:r>
          </a:p>
          <a:p>
            <a:pPr algn="r"/>
            <a:endParaRPr lang="es-PE" sz="2400">
              <a:solidFill>
                <a:schemeClr val="bg1"/>
              </a:solidFill>
              <a:latin typeface="Candara" pitchFamily="34" charset="0"/>
            </a:endParaRPr>
          </a:p>
        </p:txBody>
      </p:sp>
      <p:sp>
        <p:nvSpPr>
          <p:cNvPr id="29699" name="4 CuadroTexto"/>
          <p:cNvSpPr txBox="1">
            <a:spLocks noChangeArrowheads="1"/>
          </p:cNvSpPr>
          <p:nvPr/>
        </p:nvSpPr>
        <p:spPr bwMode="auto">
          <a:xfrm>
            <a:off x="468313" y="4292600"/>
            <a:ext cx="3455987" cy="923925"/>
          </a:xfrm>
          <a:prstGeom prst="rect">
            <a:avLst/>
          </a:prstGeom>
          <a:noFill/>
          <a:ln w="9525">
            <a:noFill/>
            <a:miter lim="800000"/>
            <a:headEnd/>
            <a:tailEnd/>
          </a:ln>
        </p:spPr>
        <p:txBody>
          <a:bodyPr>
            <a:spAutoFit/>
          </a:bodyPr>
          <a:lstStyle/>
          <a:p>
            <a:r>
              <a:rPr lang="es-PE" sz="5400">
                <a:solidFill>
                  <a:schemeClr val="bg1"/>
                </a:solidFill>
                <a:latin typeface="Candara" pitchFamily="34" charset="0"/>
              </a:rPr>
              <a:t>GRACIAS </a:t>
            </a:r>
            <a:r>
              <a:rPr lang="es-PE" sz="4800">
                <a:solidFill>
                  <a:schemeClr val="bg1"/>
                </a:solidFill>
                <a:latin typeface="Candara" pitchFamily="34" charset="0"/>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2 Título"/>
          <p:cNvSpPr>
            <a:spLocks noGrp="1"/>
          </p:cNvSpPr>
          <p:nvPr>
            <p:ph type="title" idx="4294967295"/>
          </p:nvPr>
        </p:nvSpPr>
        <p:spPr>
          <a:xfrm>
            <a:off x="611188" y="2852738"/>
            <a:ext cx="8229600" cy="1252537"/>
          </a:xfrm>
        </p:spPr>
        <p:txBody>
          <a:bodyPr/>
          <a:lstStyle/>
          <a:p>
            <a:pPr eaLnBrk="1" hangingPunct="1"/>
            <a:r>
              <a:rPr lang="es-PE" sz="4000" b="1" smtClean="0">
                <a:solidFill>
                  <a:schemeClr val="tx2"/>
                </a:solidFill>
              </a:rPr>
              <a:t>REFINAMIENTO DE LA ARQUITECTURA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2 Título"/>
          <p:cNvSpPr>
            <a:spLocks noGrp="1"/>
          </p:cNvSpPr>
          <p:nvPr>
            <p:ph type="title" idx="4294967295"/>
          </p:nvPr>
        </p:nvSpPr>
        <p:spPr>
          <a:xfrm>
            <a:off x="468313" y="260350"/>
            <a:ext cx="8229600" cy="936625"/>
          </a:xfrm>
        </p:spPr>
        <p:txBody>
          <a:bodyPr/>
          <a:lstStyle/>
          <a:p>
            <a:pPr eaLnBrk="1" hangingPunct="1"/>
            <a:r>
              <a:rPr lang="en-US" b="1" smtClean="0">
                <a:solidFill>
                  <a:schemeClr val="tx2"/>
                </a:solidFill>
              </a:rPr>
              <a:t>Diagrama de Casos de uso</a:t>
            </a:r>
            <a:endParaRPr lang="es-PE" b="1" smtClean="0">
              <a:solidFill>
                <a:schemeClr val="tx2"/>
              </a:solidFill>
            </a:endParaRPr>
          </a:p>
        </p:txBody>
      </p:sp>
      <p:pic>
        <p:nvPicPr>
          <p:cNvPr id="37893" name="Picture 5"/>
          <p:cNvPicPr>
            <a:picLocks noChangeAspect="1" noChangeArrowheads="1"/>
          </p:cNvPicPr>
          <p:nvPr/>
        </p:nvPicPr>
        <p:blipFill>
          <a:blip r:embed="rId2"/>
          <a:srcRect/>
          <a:stretch>
            <a:fillRect/>
          </a:stretch>
        </p:blipFill>
        <p:spPr bwMode="auto">
          <a:xfrm>
            <a:off x="2484438" y="1916113"/>
            <a:ext cx="4467225" cy="4181475"/>
          </a:xfrm>
          <a:prstGeom prst="rect">
            <a:avLst/>
          </a:prstGeom>
          <a:noFill/>
          <a:ln w="9525">
            <a:noFill/>
            <a:miter lim="800000"/>
            <a:headEnd/>
            <a:tailEnd/>
          </a:ln>
          <a:effectLst/>
        </p:spPr>
      </p:pic>
      <p:sp>
        <p:nvSpPr>
          <p:cNvPr id="37895" name="Text Box 7"/>
          <p:cNvSpPr txBox="1">
            <a:spLocks noChangeArrowheads="1"/>
          </p:cNvSpPr>
          <p:nvPr/>
        </p:nvSpPr>
        <p:spPr bwMode="auto">
          <a:xfrm>
            <a:off x="1763713" y="1268413"/>
            <a:ext cx="5688012" cy="366712"/>
          </a:xfrm>
          <a:prstGeom prst="rect">
            <a:avLst/>
          </a:prstGeom>
          <a:noFill/>
          <a:ln w="9525">
            <a:noFill/>
            <a:miter lim="800000"/>
            <a:headEnd/>
            <a:tailEnd/>
          </a:ln>
          <a:effectLst/>
        </p:spPr>
        <p:txBody>
          <a:bodyPr>
            <a:spAutoFit/>
          </a:bodyPr>
          <a:lstStyle/>
          <a:p>
            <a:pPr>
              <a:spcBef>
                <a:spcPct val="50000"/>
              </a:spcBef>
            </a:pPr>
            <a:r>
              <a:rPr lang="es-ES" b="1">
                <a:solidFill>
                  <a:srgbClr val="8C2902"/>
                </a:solidFill>
              </a:rPr>
              <a:t>Matriz de trazabilidad de Actores vs Casos de Uso</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2 Título"/>
          <p:cNvSpPr>
            <a:spLocks noGrp="1"/>
          </p:cNvSpPr>
          <p:nvPr>
            <p:ph type="title" idx="4294967295"/>
          </p:nvPr>
        </p:nvSpPr>
        <p:spPr>
          <a:xfrm>
            <a:off x="611188" y="2852738"/>
            <a:ext cx="8229600" cy="1252537"/>
          </a:xfrm>
        </p:spPr>
        <p:txBody>
          <a:bodyPr/>
          <a:lstStyle/>
          <a:p>
            <a:pPr eaLnBrk="1" hangingPunct="1"/>
            <a:r>
              <a:rPr lang="es-PE" sz="4000" b="1" smtClean="0">
                <a:solidFill>
                  <a:schemeClr val="tx2"/>
                </a:solidFill>
              </a:rPr>
              <a:t>DIAGRAMA DE CASOS DE USO MAS SIGNIFICATIVOS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2 Título"/>
          <p:cNvSpPr>
            <a:spLocks noGrp="1"/>
          </p:cNvSpPr>
          <p:nvPr>
            <p:ph type="title" idx="4294967295"/>
          </p:nvPr>
        </p:nvSpPr>
        <p:spPr>
          <a:xfrm>
            <a:off x="468313" y="260350"/>
            <a:ext cx="8229600" cy="936625"/>
          </a:xfrm>
        </p:spPr>
        <p:txBody>
          <a:bodyPr/>
          <a:lstStyle/>
          <a:p>
            <a:pPr eaLnBrk="1" hangingPunct="1"/>
            <a:r>
              <a:rPr lang="en-US" b="1" smtClean="0">
                <a:solidFill>
                  <a:schemeClr val="tx2"/>
                </a:solidFill>
              </a:rPr>
              <a:t>Diagrama de Casos de uso</a:t>
            </a:r>
            <a:endParaRPr lang="es-PE" b="1" smtClean="0">
              <a:solidFill>
                <a:schemeClr val="tx2"/>
              </a:solidFill>
            </a:endParaRPr>
          </a:p>
        </p:txBody>
      </p:sp>
      <p:sp>
        <p:nvSpPr>
          <p:cNvPr id="17410" name="3 CuadroTexto"/>
          <p:cNvSpPr txBox="1">
            <a:spLocks noChangeArrowheads="1"/>
          </p:cNvSpPr>
          <p:nvPr/>
        </p:nvSpPr>
        <p:spPr bwMode="auto">
          <a:xfrm>
            <a:off x="7667625" y="6237288"/>
            <a:ext cx="1295400" cy="366712"/>
          </a:xfrm>
          <a:prstGeom prst="rect">
            <a:avLst/>
          </a:prstGeom>
          <a:noFill/>
          <a:ln w="9525">
            <a:noFill/>
            <a:miter lim="800000"/>
            <a:headEnd/>
            <a:tailEnd/>
          </a:ln>
        </p:spPr>
        <p:txBody>
          <a:bodyPr>
            <a:spAutoFit/>
          </a:bodyPr>
          <a:lstStyle/>
          <a:p>
            <a:pPr algn="just"/>
            <a:r>
              <a:rPr lang="es-PE">
                <a:solidFill>
                  <a:srgbClr val="8C2902"/>
                </a:solidFill>
              </a:rPr>
              <a:t>Solicitud</a:t>
            </a:r>
          </a:p>
        </p:txBody>
      </p:sp>
      <p:pic>
        <p:nvPicPr>
          <p:cNvPr id="17411" name="Picture 7"/>
          <p:cNvPicPr>
            <a:picLocks noChangeAspect="1" noChangeArrowheads="1"/>
          </p:cNvPicPr>
          <p:nvPr/>
        </p:nvPicPr>
        <p:blipFill>
          <a:blip r:embed="rId2"/>
          <a:srcRect/>
          <a:stretch>
            <a:fillRect/>
          </a:stretch>
        </p:blipFill>
        <p:spPr bwMode="auto">
          <a:xfrm>
            <a:off x="34925" y="1851025"/>
            <a:ext cx="8785225" cy="3738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2 Título"/>
          <p:cNvSpPr>
            <a:spLocks noGrp="1"/>
          </p:cNvSpPr>
          <p:nvPr>
            <p:ph type="title" idx="4294967295"/>
          </p:nvPr>
        </p:nvSpPr>
        <p:spPr>
          <a:xfrm>
            <a:off x="468313" y="2420938"/>
            <a:ext cx="8229600" cy="936625"/>
          </a:xfrm>
        </p:spPr>
        <p:txBody>
          <a:bodyPr/>
          <a:lstStyle/>
          <a:p>
            <a:pPr eaLnBrk="1" hangingPunct="1"/>
            <a:r>
              <a:rPr lang="en-US" b="1" smtClean="0">
                <a:solidFill>
                  <a:schemeClr val="tx2"/>
                </a:solidFill>
              </a:rPr>
              <a:t>CAPAS DE LA ARQUITECTURA</a:t>
            </a:r>
            <a:endParaRPr lang="es-PE" b="1" smtClean="0">
              <a:solidFill>
                <a:schemeClr val="tx2"/>
              </a:solidFill>
            </a:endParaRPr>
          </a:p>
        </p:txBody>
      </p:sp>
      <p:pic>
        <p:nvPicPr>
          <p:cNvPr id="18434"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635375" y="3357563"/>
            <a:ext cx="2049463" cy="322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2 Título"/>
          <p:cNvSpPr>
            <a:spLocks noGrp="1"/>
          </p:cNvSpPr>
          <p:nvPr>
            <p:ph type="title" idx="4294967295"/>
          </p:nvPr>
        </p:nvSpPr>
        <p:spPr>
          <a:xfrm>
            <a:off x="468313" y="260350"/>
            <a:ext cx="8229600" cy="936625"/>
          </a:xfrm>
        </p:spPr>
        <p:txBody>
          <a:bodyPr/>
          <a:lstStyle/>
          <a:p>
            <a:pPr eaLnBrk="1" hangingPunct="1"/>
            <a:r>
              <a:rPr lang="en-US" b="1" smtClean="0">
                <a:solidFill>
                  <a:schemeClr val="tx2"/>
                </a:solidFill>
              </a:rPr>
              <a:t>Capa de Presentación</a:t>
            </a:r>
            <a:endParaRPr lang="es-PE" b="1" smtClean="0">
              <a:solidFill>
                <a:schemeClr val="tx2"/>
              </a:solidFill>
            </a:endParaRPr>
          </a:p>
        </p:txBody>
      </p:sp>
      <p:sp>
        <p:nvSpPr>
          <p:cNvPr id="19458" name="Text Box 6"/>
          <p:cNvSpPr txBox="1">
            <a:spLocks noChangeArrowheads="1"/>
          </p:cNvSpPr>
          <p:nvPr/>
        </p:nvSpPr>
        <p:spPr bwMode="auto">
          <a:xfrm>
            <a:off x="684213" y="2143125"/>
            <a:ext cx="7704137" cy="3662363"/>
          </a:xfrm>
          <a:prstGeom prst="rect">
            <a:avLst/>
          </a:prstGeom>
          <a:noFill/>
          <a:ln w="9525">
            <a:noFill/>
            <a:miter lim="800000"/>
            <a:headEnd/>
            <a:tailEnd/>
          </a:ln>
        </p:spPr>
        <p:txBody>
          <a:bodyPr>
            <a:spAutoFit/>
          </a:bodyPr>
          <a:lstStyle/>
          <a:p>
            <a:pPr lvl="1"/>
            <a:r>
              <a:rPr lang="es-PE" b="1">
                <a:solidFill>
                  <a:srgbClr val="8C2902"/>
                </a:solidFill>
              </a:rPr>
              <a:t>UI Components</a:t>
            </a:r>
            <a:endParaRPr lang="es-PE">
              <a:solidFill>
                <a:srgbClr val="8C2902"/>
              </a:solidFill>
            </a:endParaRPr>
          </a:p>
          <a:p>
            <a:r>
              <a:rPr lang="es-PE">
                <a:solidFill>
                  <a:schemeClr val="tx2"/>
                </a:solidFill>
              </a:rPr>
              <a:t>La solución provee interfaces de usuario Webform mediante páginas ASP.NET en los que se incluye controles y otro tipo de tecnologías que permiten procesar y dar formato a los datos presentados a los usuarios, así como adquirir y validar los datos entrantes.</a:t>
            </a:r>
            <a:endParaRPr lang="es-PE" b="1">
              <a:solidFill>
                <a:schemeClr val="tx2"/>
              </a:solidFill>
            </a:endParaRPr>
          </a:p>
          <a:p>
            <a:pPr lvl="1"/>
            <a:endParaRPr lang="es-PE" b="1">
              <a:solidFill>
                <a:schemeClr val="tx2"/>
              </a:solidFill>
            </a:endParaRPr>
          </a:p>
          <a:p>
            <a:pPr lvl="1"/>
            <a:r>
              <a:rPr lang="es-PE" b="1">
                <a:solidFill>
                  <a:srgbClr val="8C2902"/>
                </a:solidFill>
              </a:rPr>
              <a:t>UI Process Components</a:t>
            </a:r>
            <a:endParaRPr lang="es-PE">
              <a:solidFill>
                <a:srgbClr val="8C2902"/>
              </a:solidFill>
            </a:endParaRPr>
          </a:p>
          <a:p>
            <a:r>
              <a:rPr lang="es-PE">
                <a:solidFill>
                  <a:schemeClr val="tx2"/>
                </a:solidFill>
              </a:rPr>
              <a:t>Facilita la sincronización y organización de las interactuaciones con el usuario, utilizando componentes de proceso de usuario individuales. De este modo, el flujo del proceso y la lógica de administración de estado no se incluyen en el código de los elementos de la interfaz de usuario, por lo que varias interfaces podrán utilizar el mismo "motor" de inter-actuación básica.</a:t>
            </a:r>
            <a:endParaRPr lang="es-ES">
              <a:solidFill>
                <a:schemeClr val="tx2"/>
              </a:solidFill>
            </a:endParaRPr>
          </a:p>
        </p:txBody>
      </p:sp>
      <p:pic>
        <p:nvPicPr>
          <p:cNvPr id="19459" name="Picture 5" descr="ANd9GcS6oPp7N2gJcZxWtmCGGDnHTpl03Qup-L1NKJy3SbveMdnNbT3R52kW_Vuc"/>
          <p:cNvPicPr>
            <a:picLocks noChangeAspect="1" noChangeArrowheads="1"/>
          </p:cNvPicPr>
          <p:nvPr/>
        </p:nvPicPr>
        <p:blipFill>
          <a:blip r:embed="rId2"/>
          <a:srcRect/>
          <a:stretch>
            <a:fillRect/>
          </a:stretch>
        </p:blipFill>
        <p:spPr bwMode="auto">
          <a:xfrm>
            <a:off x="7885113" y="5599113"/>
            <a:ext cx="1258887" cy="1258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2 Título"/>
          <p:cNvSpPr>
            <a:spLocks noGrp="1"/>
          </p:cNvSpPr>
          <p:nvPr>
            <p:ph type="title" idx="4294967295"/>
          </p:nvPr>
        </p:nvSpPr>
        <p:spPr>
          <a:xfrm>
            <a:off x="468313" y="260350"/>
            <a:ext cx="8229600" cy="936625"/>
          </a:xfrm>
        </p:spPr>
        <p:txBody>
          <a:bodyPr/>
          <a:lstStyle/>
          <a:p>
            <a:pPr eaLnBrk="1" hangingPunct="1"/>
            <a:r>
              <a:rPr lang="en-US" b="1" smtClean="0">
                <a:solidFill>
                  <a:schemeClr val="tx2"/>
                </a:solidFill>
              </a:rPr>
              <a:t>Capa de Lógica de negocio</a:t>
            </a:r>
            <a:endParaRPr lang="es-PE" b="1" smtClean="0">
              <a:solidFill>
                <a:schemeClr val="tx2"/>
              </a:solidFill>
            </a:endParaRPr>
          </a:p>
        </p:txBody>
      </p:sp>
      <p:sp>
        <p:nvSpPr>
          <p:cNvPr id="20482" name="Text Box 3"/>
          <p:cNvSpPr txBox="1">
            <a:spLocks noChangeArrowheads="1"/>
          </p:cNvSpPr>
          <p:nvPr/>
        </p:nvSpPr>
        <p:spPr bwMode="auto">
          <a:xfrm>
            <a:off x="827088" y="2133600"/>
            <a:ext cx="7561262" cy="2014538"/>
          </a:xfrm>
          <a:prstGeom prst="rect">
            <a:avLst/>
          </a:prstGeom>
          <a:noFill/>
          <a:ln w="9525">
            <a:noFill/>
            <a:miter lim="800000"/>
            <a:headEnd/>
            <a:tailEnd/>
          </a:ln>
        </p:spPr>
        <p:txBody>
          <a:bodyPr>
            <a:spAutoFit/>
          </a:bodyPr>
          <a:lstStyle/>
          <a:p>
            <a:pPr lvl="1"/>
            <a:r>
              <a:rPr lang="es-PE" b="1">
                <a:solidFill>
                  <a:srgbClr val="8C2902"/>
                </a:solidFill>
              </a:rPr>
              <a:t>Business Components</a:t>
            </a:r>
            <a:endParaRPr lang="es-PE">
              <a:solidFill>
                <a:srgbClr val="8C2902"/>
              </a:solidFill>
            </a:endParaRPr>
          </a:p>
          <a:p>
            <a:r>
              <a:rPr lang="es-PE">
                <a:solidFill>
                  <a:schemeClr val="tx2"/>
                </a:solidFill>
              </a:rPr>
              <a:t>Son los componentes que implementarán las reglas de negocio, realizando la lógica empresarial de la aplicación.</a:t>
            </a:r>
            <a:endParaRPr lang="es-PE" b="1">
              <a:solidFill>
                <a:schemeClr val="tx2"/>
              </a:solidFill>
            </a:endParaRPr>
          </a:p>
          <a:p>
            <a:pPr lvl="1"/>
            <a:endParaRPr lang="es-PE" b="1">
              <a:solidFill>
                <a:schemeClr val="tx2"/>
              </a:solidFill>
            </a:endParaRPr>
          </a:p>
          <a:p>
            <a:pPr lvl="1"/>
            <a:r>
              <a:rPr lang="es-PE" b="1">
                <a:solidFill>
                  <a:srgbClr val="8C2902"/>
                </a:solidFill>
              </a:rPr>
              <a:t>Business Entities</a:t>
            </a:r>
            <a:endParaRPr lang="es-PE">
              <a:solidFill>
                <a:srgbClr val="8C2902"/>
              </a:solidFill>
            </a:endParaRPr>
          </a:p>
          <a:p>
            <a:r>
              <a:rPr lang="es-PE">
                <a:solidFill>
                  <a:schemeClr val="tx2"/>
                </a:solidFill>
              </a:rPr>
              <a:t>Se utilizan para representar las entidades empresariales del mundo real en la aplicación, definiendo sus características.</a:t>
            </a:r>
            <a:endParaRPr lang="es-ES">
              <a:solidFill>
                <a:schemeClr val="tx2"/>
              </a:solidFill>
            </a:endParaRPr>
          </a:p>
        </p:txBody>
      </p:sp>
      <p:pic>
        <p:nvPicPr>
          <p:cNvPr id="20483" name="Picture 4" descr="webportal_"/>
          <p:cNvPicPr>
            <a:picLocks noChangeAspect="1" noChangeArrowheads="1"/>
          </p:cNvPicPr>
          <p:nvPr/>
        </p:nvPicPr>
        <p:blipFill>
          <a:blip r:embed="rId2"/>
          <a:srcRect/>
          <a:stretch>
            <a:fillRect/>
          </a:stretch>
        </p:blipFill>
        <p:spPr bwMode="auto">
          <a:xfrm>
            <a:off x="7569200" y="5283200"/>
            <a:ext cx="1574800" cy="157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2 Título"/>
          <p:cNvSpPr>
            <a:spLocks noGrp="1"/>
          </p:cNvSpPr>
          <p:nvPr>
            <p:ph type="title" idx="4294967295"/>
          </p:nvPr>
        </p:nvSpPr>
        <p:spPr>
          <a:xfrm>
            <a:off x="468313" y="260350"/>
            <a:ext cx="8229600" cy="936625"/>
          </a:xfrm>
        </p:spPr>
        <p:txBody>
          <a:bodyPr/>
          <a:lstStyle/>
          <a:p>
            <a:pPr eaLnBrk="1" hangingPunct="1"/>
            <a:r>
              <a:rPr lang="en-US" b="1" smtClean="0">
                <a:solidFill>
                  <a:schemeClr val="tx2"/>
                </a:solidFill>
              </a:rPr>
              <a:t>Capa de datos</a:t>
            </a:r>
            <a:endParaRPr lang="es-PE" b="1" smtClean="0">
              <a:solidFill>
                <a:schemeClr val="tx2"/>
              </a:solidFill>
            </a:endParaRPr>
          </a:p>
        </p:txBody>
      </p:sp>
      <p:sp>
        <p:nvSpPr>
          <p:cNvPr id="21506" name="Text Box 3"/>
          <p:cNvSpPr txBox="1">
            <a:spLocks noChangeArrowheads="1"/>
          </p:cNvSpPr>
          <p:nvPr/>
        </p:nvSpPr>
        <p:spPr bwMode="auto">
          <a:xfrm>
            <a:off x="971550" y="2276475"/>
            <a:ext cx="7056438" cy="3387725"/>
          </a:xfrm>
          <a:prstGeom prst="rect">
            <a:avLst/>
          </a:prstGeom>
          <a:noFill/>
          <a:ln w="9525">
            <a:noFill/>
            <a:miter lim="800000"/>
            <a:headEnd/>
            <a:tailEnd/>
          </a:ln>
        </p:spPr>
        <p:txBody>
          <a:bodyPr>
            <a:spAutoFit/>
          </a:bodyPr>
          <a:lstStyle/>
          <a:p>
            <a:pPr lvl="1"/>
            <a:r>
              <a:rPr lang="es-PE" b="1">
                <a:solidFill>
                  <a:srgbClr val="8C2902"/>
                </a:solidFill>
              </a:rPr>
              <a:t>Data Access Components</a:t>
            </a:r>
            <a:endParaRPr lang="es-PE">
              <a:solidFill>
                <a:srgbClr val="8C2902"/>
              </a:solidFill>
            </a:endParaRPr>
          </a:p>
          <a:p>
            <a:r>
              <a:rPr lang="es-PE">
                <a:solidFill>
                  <a:schemeClr val="tx2"/>
                </a:solidFill>
              </a:rPr>
              <a:t>Centraliza la funcionalidad de acceso a los datos y hace que sea más fácil de configurar y mantener.</a:t>
            </a:r>
            <a:endParaRPr lang="es-PE" b="1">
              <a:solidFill>
                <a:schemeClr val="tx2"/>
              </a:solidFill>
            </a:endParaRPr>
          </a:p>
          <a:p>
            <a:pPr lvl="1"/>
            <a:endParaRPr lang="es-PE" b="1">
              <a:solidFill>
                <a:schemeClr val="tx2"/>
              </a:solidFill>
            </a:endParaRPr>
          </a:p>
          <a:p>
            <a:pPr lvl="1"/>
            <a:r>
              <a:rPr lang="es-PE" b="1">
                <a:solidFill>
                  <a:srgbClr val="8C2902"/>
                </a:solidFill>
              </a:rPr>
              <a:t>Data Helpers/Utilities</a:t>
            </a:r>
            <a:endParaRPr lang="es-PE">
              <a:solidFill>
                <a:srgbClr val="8C2902"/>
              </a:solidFill>
            </a:endParaRPr>
          </a:p>
          <a:p>
            <a:r>
              <a:rPr lang="es-PE">
                <a:solidFill>
                  <a:schemeClr val="tx2"/>
                </a:solidFill>
              </a:rPr>
              <a:t>Será el encargado de realizar y administrar la conexión con la Base de Datos, ejecutando acciones sobre la misma como consultas y modificaciones. Esta clase deberá ser abstracta, porque no debe ser instanciada de forma directa, así los Data Access Components serán quienes expongan la funcionalidad con la base de datos específica, exponiendo únicamente los métodos que le concierne a los componentes que los consuman.</a:t>
            </a:r>
            <a:endParaRPr lang="es-ES">
              <a:solidFill>
                <a:schemeClr val="tx2"/>
              </a:solidFill>
            </a:endParaRPr>
          </a:p>
        </p:txBody>
      </p:sp>
      <p:pic>
        <p:nvPicPr>
          <p:cNvPr id="21507" name="Picture 7" descr="database"/>
          <p:cNvPicPr>
            <a:picLocks noChangeAspect="1" noChangeArrowheads="1"/>
          </p:cNvPicPr>
          <p:nvPr/>
        </p:nvPicPr>
        <p:blipFill>
          <a:blip r:embed="rId2"/>
          <a:srcRect/>
          <a:stretch>
            <a:fillRect/>
          </a:stretch>
        </p:blipFill>
        <p:spPr bwMode="auto">
          <a:xfrm>
            <a:off x="7667625" y="5545138"/>
            <a:ext cx="1312863" cy="1312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1841</TotalTime>
  <Words>484</Words>
  <Application>Microsoft Office PowerPoint</Application>
  <PresentationFormat>Presentación en pantalla (4:3)</PresentationFormat>
  <Paragraphs>53</Paragraphs>
  <Slides>17</Slides>
  <Notes>0</Notes>
  <HiddenSlides>0</HiddenSlides>
  <MMClips>0</MMClips>
  <ScaleCrop>false</ScaleCrop>
  <HeadingPairs>
    <vt:vector size="6" baseType="variant">
      <vt:variant>
        <vt:lpstr>Fuentes usadas</vt:lpstr>
      </vt:variant>
      <vt:variant>
        <vt:i4>4</vt:i4>
      </vt:variant>
      <vt:variant>
        <vt:lpstr>Plantilla de diseño</vt:lpstr>
      </vt:variant>
      <vt:variant>
        <vt:i4>7</vt:i4>
      </vt:variant>
      <vt:variant>
        <vt:lpstr>Títulos de diapositiva</vt:lpstr>
      </vt:variant>
      <vt:variant>
        <vt:i4>17</vt:i4>
      </vt:variant>
    </vt:vector>
  </HeadingPairs>
  <TitlesOfParts>
    <vt:vector size="28" baseType="lpstr">
      <vt:lpstr>Arial</vt:lpstr>
      <vt:lpstr>Candara</vt:lpstr>
      <vt:lpstr>Symbol</vt:lpstr>
      <vt:lpstr>Calibri</vt:lpstr>
      <vt:lpstr>Forma de onda</vt:lpstr>
      <vt:lpstr>Forma de onda</vt:lpstr>
      <vt:lpstr>Forma de onda</vt:lpstr>
      <vt:lpstr>Forma de onda</vt:lpstr>
      <vt:lpstr>Forma de onda</vt:lpstr>
      <vt:lpstr>Forma de onda</vt:lpstr>
      <vt:lpstr>Forma de onda</vt:lpstr>
      <vt:lpstr>CONTRATOS DE CLIENTES</vt:lpstr>
      <vt:lpstr>REFINAMIENTO DE LA ARQUITECTURA</vt:lpstr>
      <vt:lpstr>Diagrama de Casos de uso</vt:lpstr>
      <vt:lpstr>DIAGRAMA DE CASOS DE USO MAS SIGNIFICATIVOS</vt:lpstr>
      <vt:lpstr>Diagrama de Casos de uso</vt:lpstr>
      <vt:lpstr>CAPAS DE LA ARQUITECTURA</vt:lpstr>
      <vt:lpstr>Capa de Presentación</vt:lpstr>
      <vt:lpstr>Capa de Lógica de negocio</vt:lpstr>
      <vt:lpstr>Capa de datos</vt:lpstr>
      <vt:lpstr>Modelo de datos</vt:lpstr>
      <vt:lpstr>PATRONES DE DISEÑO</vt:lpstr>
      <vt:lpstr>MVC</vt:lpstr>
      <vt:lpstr>Diapositiva 13</vt:lpstr>
      <vt:lpstr>Diapositiva 14</vt:lpstr>
      <vt:lpstr>Diapositiva 15</vt:lpstr>
      <vt:lpstr>Diapositiva 16</vt:lpstr>
      <vt:lpstr>CONTRATOS DE CLIENTES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CONTRATOS DE CLIENTES </dc:title>
  <dc:creator>orlando alexis</dc:creator>
  <cp:lastModifiedBy>grojas</cp:lastModifiedBy>
  <cp:revision>252</cp:revision>
  <dcterms:created xsi:type="dcterms:W3CDTF">2012-05-06T17:51:32Z</dcterms:created>
  <dcterms:modified xsi:type="dcterms:W3CDTF">2013-01-10T17:23:37Z</dcterms:modified>
</cp:coreProperties>
</file>