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24" r:id="rId3"/>
    <p:sldId id="408" r:id="rId4"/>
    <p:sldId id="413" r:id="rId5"/>
    <p:sldId id="409" r:id="rId6"/>
    <p:sldId id="412" r:id="rId7"/>
    <p:sldId id="410" r:id="rId8"/>
    <p:sldId id="411" r:id="rId9"/>
    <p:sldId id="406" r:id="rId10"/>
    <p:sldId id="415" r:id="rId11"/>
    <p:sldId id="403" r:id="rId12"/>
    <p:sldId id="414" r:id="rId13"/>
    <p:sldId id="416" r:id="rId14"/>
    <p:sldId id="417" r:id="rId15"/>
    <p:sldId id="379" r:id="rId1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65EB074-8CE0-4AE3-B02A-01E502E35065}" type="datetimeFigureOut">
              <a:rPr lang="es-PE"/>
              <a:pPr>
                <a:defRPr/>
              </a:pPr>
              <a:t>10/01/2013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BFFBEEB-B90D-42E3-A2B1-AA0B57FCF01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A1A71780-9282-4DBD-9B13-3D6D02CAD948}"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C04E8BAA-CFA4-46A8-9074-268470B76043}"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0ADCDBE5-28F8-436A-9187-9CD46AB7E397}"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D78665E-BE37-4FAC-A4D9-FC6874315296}"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B31E146D-CD65-4DCD-AE1E-268557092733}"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43AA8244-AC20-4A66-8DB5-AA381377A693}"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C0B97F-ED84-47EF-BD87-4B9DD7A8FD1C}" type="datetimeFigureOut">
              <a:rPr lang="es-PE"/>
              <a:pPr>
                <a:defRPr/>
              </a:pPr>
              <a:t>10/01/2013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343B9733-30EE-4E92-A4E7-B96220AEA3A5}"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C5271D13-C3F3-471F-BB14-07E6EC51C6E9}"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24ECAE0-0B97-4E72-8A9E-B5DB35A056A4}"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430756CE-C2DF-4F9F-9A6A-F074D4C47649}" type="datetimeFigureOut">
              <a:rPr lang="es-PE"/>
              <a:pPr>
                <a:defRPr/>
              </a:pPr>
              <a:t>10/01/2013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3DB351C8-A9D2-47C5-8CB2-CE2A7A4AE2EA}"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F6868D18-2994-418B-B051-C83F1E400D75}" type="datetimeFigureOut">
              <a:rPr lang="es-PE"/>
              <a:pPr>
                <a:defRPr/>
              </a:pPr>
              <a:t>10/01/2013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4B938EEC-85C9-4953-8BA8-DBAC9E1293C0}"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59969EC-7427-43AA-9234-0F5C6B3C624E}" type="datetimeFigureOut">
              <a:rPr lang="es-PE"/>
              <a:pPr>
                <a:defRPr/>
              </a:pPr>
              <a:t>10/01/2013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6470F4CB-E172-4DC4-9D7B-4FE40B26A91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A4970876-42A2-4048-AB1C-197117C952E1}" type="datetimeFigureOut">
              <a:rPr lang="es-PE"/>
              <a:pPr>
                <a:defRPr/>
              </a:pPr>
              <a:t>10/01/2013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0DF54863-BF8F-4666-985A-F79646665CF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5B4C3904-2A3B-40A0-94BE-ED5352FEFE84}" type="datetimeFigureOut">
              <a:rPr lang="es-PE"/>
              <a:pPr>
                <a:defRPr/>
              </a:pPr>
              <a:t>10/01/2013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8B071664-200C-48DF-8793-B9171BB01999}"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981A043F-FFCE-4069-8BB6-9BF6869F93A0}"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AAF67C7-64B5-4596-96B4-EE92F4442CAE}"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5C1126E1-5C00-4310-A6E6-C26A60F18B95}"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9192CA71-3C32-4ACD-B9ED-E3CA612103BA}"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0F24E0CD-5791-4550-BF72-DD515441A5C7}" type="datetimeFigureOut">
              <a:rPr lang="es-PE"/>
              <a:pPr>
                <a:defRPr/>
              </a:pPr>
              <a:t>10/01/2013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B6B8432-ACA1-4337-B09E-CDC02BC37736}"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67" r:id="rId2"/>
    <p:sldLayoutId id="2147483674" r:id="rId3"/>
    <p:sldLayoutId id="2147483668" r:id="rId4"/>
    <p:sldLayoutId id="2147483669" r:id="rId5"/>
    <p:sldLayoutId id="2147483670" r:id="rId6"/>
    <p:sldLayoutId id="2147483675" r:id="rId7"/>
    <p:sldLayoutId id="2147483676" r:id="rId8"/>
    <p:sldLayoutId id="2147483677" r:id="rId9"/>
    <p:sldLayoutId id="2147483671" r:id="rId10"/>
    <p:sldLayoutId id="2147483678" r:id="rId11"/>
    <p:sldLayoutId id="2147483672"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4.bp.blogspot.com/-ieagOTbvWdg/T5440l9KybI/AAAAAAAAB-4/eep0bf9JMLw/s1600/f0401.png"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MVC</a:t>
            </a:r>
          </a:p>
        </p:txBody>
      </p:sp>
      <p:pic>
        <p:nvPicPr>
          <p:cNvPr id="24578" name="Picture 4" descr="ANd9GcSMaS1WgbArbeI6CEaNiqjJMDt9AfRTHYyuTnOICa-Mdh7DrllVrf2fy8g1"/>
          <p:cNvPicPr>
            <a:picLocks noChangeAspect="1" noChangeArrowheads="1"/>
          </p:cNvPicPr>
          <p:nvPr/>
        </p:nvPicPr>
        <p:blipFill>
          <a:blip r:embed="rId2"/>
          <a:srcRect/>
          <a:stretch>
            <a:fillRect/>
          </a:stretch>
        </p:blipFill>
        <p:spPr bwMode="auto">
          <a:xfrm>
            <a:off x="3348038" y="4221163"/>
            <a:ext cx="279082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Patrones de diseño</a:t>
            </a:r>
          </a:p>
        </p:txBody>
      </p:sp>
      <p:sp>
        <p:nvSpPr>
          <p:cNvPr id="22532" name="Text Box 4"/>
          <p:cNvSpPr txBox="1">
            <a:spLocks noChangeArrowheads="1"/>
          </p:cNvSpPr>
          <p:nvPr/>
        </p:nvSpPr>
        <p:spPr bwMode="auto">
          <a:xfrm>
            <a:off x="611188" y="1844675"/>
            <a:ext cx="8353425" cy="4241800"/>
          </a:xfrm>
          <a:prstGeom prst="rect">
            <a:avLst/>
          </a:prstGeom>
          <a:noFill/>
          <a:ln w="9525">
            <a:noFill/>
            <a:miter lim="800000"/>
            <a:headEnd/>
            <a:tailEnd/>
          </a:ln>
          <a:effectLst/>
        </p:spPr>
        <p:txBody>
          <a:bodyPr>
            <a:spAutoFit/>
          </a:bodyPr>
          <a:lstStyle/>
          <a:p>
            <a:pPr>
              <a:buFontTx/>
              <a:buChar char="•"/>
              <a:defRPr/>
            </a:pPr>
            <a:r>
              <a:rPr lang="es-ES">
                <a:solidFill>
                  <a:schemeClr val="tx2"/>
                </a:solidFill>
              </a:rPr>
              <a:t>Dividir la lógica de negocio del diseño, haciendo tu proyecto más </a:t>
            </a:r>
            <a:r>
              <a:rPr lang="es-ES" sz="2000" b="1" u="sng">
                <a:solidFill>
                  <a:srgbClr val="8C2902"/>
                </a:solidFill>
              </a:rPr>
              <a:t>escalable</a:t>
            </a:r>
            <a:r>
              <a:rPr lang="es-ES">
                <a:solidFill>
                  <a:schemeClr val="tx2"/>
                </a:solidFill>
              </a:rPr>
              <a:t>. </a:t>
            </a:r>
          </a:p>
          <a:p>
            <a:pPr>
              <a:buFontTx/>
              <a:buChar char="•"/>
              <a:defRPr/>
            </a:pPr>
            <a:r>
              <a:rPr lang="es-ES">
                <a:solidFill>
                  <a:schemeClr val="tx2"/>
                </a:solidFill>
              </a:rPr>
              <a:t>Facilita el </a:t>
            </a:r>
            <a:r>
              <a:rPr lang="es-ES" u="sng">
                <a:solidFill>
                  <a:srgbClr val="8C2902"/>
                </a:solidFill>
                <a:effectLst>
                  <a:outerShdw blurRad="38100" dist="38100" dir="2700000" algn="tl">
                    <a:srgbClr val="C0C0C0"/>
                  </a:outerShdw>
                </a:effectLst>
              </a:rPr>
              <a:t>uso de URL amigables</a:t>
            </a:r>
            <a:r>
              <a:rPr lang="es-ES">
                <a:solidFill>
                  <a:schemeClr val="tx2"/>
                </a:solidFill>
              </a:rPr>
              <a:t>, importantes para el SEO (Posicionamiento web). </a:t>
            </a:r>
          </a:p>
          <a:p>
            <a:pPr>
              <a:buFontTx/>
              <a:buChar char="•"/>
              <a:defRPr/>
            </a:pPr>
            <a:r>
              <a:rPr lang="es-ES">
                <a:solidFill>
                  <a:schemeClr val="tx2"/>
                </a:solidFill>
              </a:rPr>
              <a:t>Muchos frameworks MVC </a:t>
            </a:r>
            <a:r>
              <a:rPr lang="es-ES" u="sng">
                <a:solidFill>
                  <a:srgbClr val="8C2902"/>
                </a:solidFill>
                <a:effectLst>
                  <a:outerShdw blurRad="38100" dist="38100" dir="2700000" algn="tl">
                    <a:srgbClr val="C0C0C0"/>
                  </a:outerShdw>
                </a:effectLst>
              </a:rPr>
              <a:t>ya incluyen librerías de Javascript como Jquery</a:t>
            </a:r>
            <a:r>
              <a:rPr lang="es-ES">
                <a:solidFill>
                  <a:schemeClr val="tx2"/>
                </a:solidFill>
              </a:rPr>
              <a:t>, lo que te facilitará validar formularios.  </a:t>
            </a:r>
          </a:p>
          <a:p>
            <a:pPr>
              <a:buFontTx/>
              <a:buChar char="•"/>
              <a:defRPr/>
            </a:pPr>
            <a:r>
              <a:rPr lang="es-ES" b="1" u="sng">
                <a:solidFill>
                  <a:srgbClr val="8C2902"/>
                </a:solidFill>
              </a:rPr>
              <a:t>Abstracción de datos</a:t>
            </a:r>
            <a:r>
              <a:rPr lang="es-ES">
                <a:solidFill>
                  <a:schemeClr val="tx2"/>
                </a:solidFill>
              </a:rPr>
              <a:t>, como lo hace Ruby on Rails o con frameworks como </a:t>
            </a:r>
            <a:r>
              <a:rPr lang="es-ES" b="1">
                <a:solidFill>
                  <a:schemeClr val="tx2"/>
                </a:solidFill>
              </a:rPr>
              <a:t>Hibernate para Java o NHibernate para ASP .NET MVC</a:t>
            </a:r>
            <a:r>
              <a:rPr lang="es-ES">
                <a:solidFill>
                  <a:schemeClr val="tx2"/>
                </a:solidFill>
              </a:rPr>
              <a:t>, </a:t>
            </a:r>
            <a:r>
              <a:rPr lang="es-ES" b="1" u="sng">
                <a:solidFill>
                  <a:srgbClr val="8C2902"/>
                </a:solidFill>
              </a:rPr>
              <a:t>facilitando la realización de consultas a la base de datos</a:t>
            </a:r>
            <a:r>
              <a:rPr lang="es-ES">
                <a:solidFill>
                  <a:schemeClr val="tx2"/>
                </a:solidFill>
              </a:rPr>
              <a:t>. </a:t>
            </a:r>
          </a:p>
          <a:p>
            <a:pPr>
              <a:buFontTx/>
              <a:buChar char="•"/>
              <a:defRPr/>
            </a:pPr>
            <a:r>
              <a:rPr lang="es-ES">
                <a:solidFill>
                  <a:schemeClr val="tx2"/>
                </a:solidFill>
              </a:rPr>
              <a:t>En el caso de proyectos donde hay varios desarrolladores, el seguir métodos comunes de programación, </a:t>
            </a:r>
            <a:r>
              <a:rPr lang="es-ES" b="1" u="sng">
                <a:solidFill>
                  <a:srgbClr val="8C2902"/>
                </a:solidFill>
              </a:rPr>
              <a:t>hace que el código sea más entendible entre estos</a:t>
            </a:r>
            <a:r>
              <a:rPr lang="es-ES">
                <a:solidFill>
                  <a:schemeClr val="tx2"/>
                </a:solidFill>
              </a:rPr>
              <a:t>, pudiendo uno continuar el trabajo de otro. En estos casos es conveniente utilizar herramientas de control de versiones como </a:t>
            </a:r>
            <a:r>
              <a:rPr lang="es-ES" b="1">
                <a:solidFill>
                  <a:schemeClr val="tx2"/>
                </a:solidFill>
              </a:rPr>
              <a:t>Subversion</a:t>
            </a:r>
            <a:r>
              <a:rPr lang="es-ES">
                <a:solidFill>
                  <a:schemeClr val="tx2"/>
                </a:solidFill>
              </a:rPr>
              <a:t>. </a:t>
            </a:r>
          </a:p>
          <a:p>
            <a:pPr>
              <a:buFontTx/>
              <a:buChar char="•"/>
              <a:defRPr/>
            </a:pPr>
            <a:r>
              <a:rPr lang="es-ES">
                <a:solidFill>
                  <a:schemeClr val="tx2"/>
                </a:solidFill>
              </a:rPr>
              <a:t>Un Framework MVC te </a:t>
            </a:r>
            <a:r>
              <a:rPr lang="es-ES" b="1" u="sng">
                <a:solidFill>
                  <a:srgbClr val="8C2902"/>
                </a:solidFill>
                <a:effectLst>
                  <a:outerShdw blurRad="38100" dist="38100" dir="2700000" algn="tl">
                    <a:srgbClr val="C0C0C0"/>
                  </a:outerShdw>
                </a:effectLst>
              </a:rPr>
              <a:t>ayuda a controlar los recursos del servidor</a:t>
            </a:r>
            <a:r>
              <a:rPr lang="es-ES">
                <a:solidFill>
                  <a:schemeClr val="tx2"/>
                </a:solidFill>
              </a:rPr>
              <a:t>, evitando </a:t>
            </a:r>
            <a:r>
              <a:rPr lang="es-ES" b="1">
                <a:solidFill>
                  <a:schemeClr val="tx2"/>
                </a:solidFill>
              </a:rPr>
              <a:t>Bugs</a:t>
            </a:r>
            <a:r>
              <a:rPr lang="es-ES">
                <a:solidFill>
                  <a:schemeClr val="tx2"/>
                </a:solidFill>
              </a:rPr>
              <a:t> que puedan repercutir en el rendimiento, por ejemplo, muchas veces olvidamos cerrar conexiones a la base de datos, sobrecargando el servidor.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6626" name="Picture 4" descr="f0401">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79613" y="2205038"/>
            <a:ext cx="5041900"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7650" name="Picture 4" descr="mvc-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916113"/>
            <a:ext cx="4968875" cy="42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Conclusiones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2969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969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MAS SIGNIFICATIVOS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Diagrama de Casos de uso</a:t>
            </a:r>
            <a:endParaRPr lang="es-PE" b="1" smtClean="0">
              <a:solidFill>
                <a:schemeClr val="tx2"/>
              </a:solidFill>
            </a:endParaRPr>
          </a:p>
        </p:txBody>
      </p:sp>
      <p:sp>
        <p:nvSpPr>
          <p:cNvPr id="17410" name="3 CuadroTexto"/>
          <p:cNvSpPr txBox="1">
            <a:spLocks noChangeArrowheads="1"/>
          </p:cNvSpPr>
          <p:nvPr/>
        </p:nvSpPr>
        <p:spPr bwMode="auto">
          <a:xfrm>
            <a:off x="7667625" y="6237288"/>
            <a:ext cx="1295400" cy="366712"/>
          </a:xfrm>
          <a:prstGeom prst="rect">
            <a:avLst/>
          </a:prstGeom>
          <a:noFill/>
          <a:ln w="9525">
            <a:noFill/>
            <a:miter lim="800000"/>
            <a:headEnd/>
            <a:tailEnd/>
          </a:ln>
        </p:spPr>
        <p:txBody>
          <a:bodyPr>
            <a:spAutoFit/>
          </a:bodyPr>
          <a:lstStyle/>
          <a:p>
            <a:pPr algn="just"/>
            <a:r>
              <a:rPr lang="es-PE">
                <a:solidFill>
                  <a:srgbClr val="8C2902"/>
                </a:solidFill>
              </a:rPr>
              <a:t>Solicitud</a:t>
            </a:r>
          </a:p>
        </p:txBody>
      </p:sp>
      <p:pic>
        <p:nvPicPr>
          <p:cNvPr id="17413" name="Picture 5"/>
          <p:cNvPicPr>
            <a:picLocks noChangeAspect="1" noChangeArrowheads="1"/>
          </p:cNvPicPr>
          <p:nvPr/>
        </p:nvPicPr>
        <p:blipFill>
          <a:blip r:embed="rId2"/>
          <a:srcRect l="4054" r="2803" b="2675"/>
          <a:stretch>
            <a:fillRect/>
          </a:stretch>
        </p:blipFill>
        <p:spPr bwMode="auto">
          <a:xfrm>
            <a:off x="395288" y="1052513"/>
            <a:ext cx="8280400" cy="525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2420938"/>
            <a:ext cx="8229600" cy="936625"/>
          </a:xfrm>
        </p:spPr>
        <p:txBody>
          <a:bodyPr/>
          <a:lstStyle/>
          <a:p>
            <a:pPr eaLnBrk="1" hangingPunct="1"/>
            <a:r>
              <a:rPr lang="en-US" b="1" smtClean="0">
                <a:solidFill>
                  <a:schemeClr val="tx2"/>
                </a:solidFill>
              </a:rPr>
              <a:t>CAPAS DE LA ARQUITECTURA</a:t>
            </a:r>
            <a:endParaRPr lang="es-PE" b="1" smtClean="0">
              <a:solidFill>
                <a:schemeClr val="tx2"/>
              </a:solidFill>
            </a:endParaRPr>
          </a:p>
        </p:txBody>
      </p:sp>
      <p:pic>
        <p:nvPicPr>
          <p:cNvPr id="1843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5375" y="3357563"/>
            <a:ext cx="2049463"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Presentación</a:t>
            </a:r>
            <a:endParaRPr lang="es-PE" b="1" smtClean="0">
              <a:solidFill>
                <a:schemeClr val="tx2"/>
              </a:solidFill>
            </a:endParaRPr>
          </a:p>
        </p:txBody>
      </p:sp>
      <p:sp>
        <p:nvSpPr>
          <p:cNvPr id="19458" name="Text Box 6"/>
          <p:cNvSpPr txBox="1">
            <a:spLocks noChangeArrowheads="1"/>
          </p:cNvSpPr>
          <p:nvPr/>
        </p:nvSpPr>
        <p:spPr bwMode="auto">
          <a:xfrm>
            <a:off x="684213" y="2143125"/>
            <a:ext cx="7704137" cy="3662363"/>
          </a:xfrm>
          <a:prstGeom prst="rect">
            <a:avLst/>
          </a:prstGeom>
          <a:noFill/>
          <a:ln w="9525">
            <a:noFill/>
            <a:miter lim="800000"/>
            <a:headEnd/>
            <a:tailEnd/>
          </a:ln>
        </p:spPr>
        <p:txBody>
          <a:bodyPr>
            <a:spAutoFit/>
          </a:bodyPr>
          <a:lstStyle/>
          <a:p>
            <a:pPr lvl="1"/>
            <a:r>
              <a:rPr lang="es-PE" b="1">
                <a:solidFill>
                  <a:srgbClr val="8C2902"/>
                </a:solidFill>
              </a:rPr>
              <a:t>UI Components</a:t>
            </a:r>
            <a:endParaRPr lang="es-PE">
              <a:solidFill>
                <a:srgbClr val="8C2902"/>
              </a:solidFill>
            </a:endParaRPr>
          </a:p>
          <a:p>
            <a:r>
              <a:rPr lang="es-PE">
                <a:solidFill>
                  <a:schemeClr val="tx2"/>
                </a:solidFill>
              </a:rPr>
              <a:t>La solución provee interfaces de usuario Webform mediante páginas ASP.NET en los que se incluye controles y otro tipo de tecnologías que permiten procesar y dar formato a los datos presentados a los usuarios, así como adquirir y validar los datos entrantes.</a:t>
            </a:r>
            <a:endParaRPr lang="es-PE" b="1">
              <a:solidFill>
                <a:schemeClr val="tx2"/>
              </a:solidFill>
            </a:endParaRPr>
          </a:p>
          <a:p>
            <a:pPr lvl="1"/>
            <a:endParaRPr lang="es-PE" b="1">
              <a:solidFill>
                <a:schemeClr val="tx2"/>
              </a:solidFill>
            </a:endParaRPr>
          </a:p>
          <a:p>
            <a:pPr lvl="1"/>
            <a:r>
              <a:rPr lang="es-PE" b="1">
                <a:solidFill>
                  <a:srgbClr val="8C2902"/>
                </a:solidFill>
              </a:rPr>
              <a:t>UI Process Components</a:t>
            </a:r>
            <a:endParaRPr lang="es-PE">
              <a:solidFill>
                <a:srgbClr val="8C2902"/>
              </a:solidFill>
            </a:endParaRPr>
          </a:p>
          <a:p>
            <a:r>
              <a:rPr lang="es-PE">
                <a:solidFill>
                  <a:schemeClr val="tx2"/>
                </a:solidFill>
              </a:rPr>
              <a:t>Facilita la sincronización y organización de las interactuaciones con el usuario, utilizando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endParaRPr lang="es-ES">
              <a:solidFill>
                <a:schemeClr val="tx2"/>
              </a:solidFill>
            </a:endParaRPr>
          </a:p>
        </p:txBody>
      </p:sp>
      <p:pic>
        <p:nvPicPr>
          <p:cNvPr id="19461"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Lógica de negocio</a:t>
            </a:r>
            <a:endParaRPr lang="es-PE" b="1" smtClean="0">
              <a:solidFill>
                <a:schemeClr val="tx2"/>
              </a:solidFill>
            </a:endParaRPr>
          </a:p>
        </p:txBody>
      </p:sp>
      <p:sp>
        <p:nvSpPr>
          <p:cNvPr id="20482" name="Text Box 3"/>
          <p:cNvSpPr txBox="1">
            <a:spLocks noChangeArrowheads="1"/>
          </p:cNvSpPr>
          <p:nvPr/>
        </p:nvSpPr>
        <p:spPr bwMode="auto">
          <a:xfrm>
            <a:off x="827088" y="2133600"/>
            <a:ext cx="7561262" cy="2014538"/>
          </a:xfrm>
          <a:prstGeom prst="rect">
            <a:avLst/>
          </a:prstGeom>
          <a:noFill/>
          <a:ln w="9525">
            <a:noFill/>
            <a:miter lim="800000"/>
            <a:headEnd/>
            <a:tailEnd/>
          </a:ln>
        </p:spPr>
        <p:txBody>
          <a:bodyPr>
            <a:spAutoFit/>
          </a:bodyPr>
          <a:lstStyle/>
          <a:p>
            <a:pPr lvl="1"/>
            <a:r>
              <a:rPr lang="es-PE" b="1">
                <a:solidFill>
                  <a:srgbClr val="8C2902"/>
                </a:solidFill>
              </a:rPr>
              <a:t>Business Components</a:t>
            </a:r>
            <a:endParaRPr lang="es-PE">
              <a:solidFill>
                <a:srgbClr val="8C2902"/>
              </a:solidFill>
            </a:endParaRPr>
          </a:p>
          <a:p>
            <a:r>
              <a:rPr lang="es-PE">
                <a:solidFill>
                  <a:schemeClr val="tx2"/>
                </a:solidFill>
              </a:rPr>
              <a:t>Son los componentes que implementarán las reglas de negocio, realizando la lógica empresarial de la aplicación.</a:t>
            </a:r>
            <a:endParaRPr lang="es-PE" b="1">
              <a:solidFill>
                <a:schemeClr val="tx2"/>
              </a:solidFill>
            </a:endParaRPr>
          </a:p>
          <a:p>
            <a:pPr lvl="1"/>
            <a:endParaRPr lang="es-PE" b="1">
              <a:solidFill>
                <a:schemeClr val="tx2"/>
              </a:solidFill>
            </a:endParaRPr>
          </a:p>
          <a:p>
            <a:pPr lvl="1"/>
            <a:r>
              <a:rPr lang="es-PE" b="1">
                <a:solidFill>
                  <a:srgbClr val="8C2902"/>
                </a:solidFill>
              </a:rPr>
              <a:t>Business Entities</a:t>
            </a:r>
            <a:endParaRPr lang="es-PE">
              <a:solidFill>
                <a:srgbClr val="8C2902"/>
              </a:solidFill>
            </a:endParaRPr>
          </a:p>
          <a:p>
            <a:r>
              <a:rPr lang="es-PE">
                <a:solidFill>
                  <a:schemeClr val="tx2"/>
                </a:solidFill>
              </a:rPr>
              <a:t>Se utilizan para representar las entidades empresariales del mundo real en la aplicación, definiendo sus características.</a:t>
            </a:r>
            <a:endParaRPr lang="es-ES">
              <a:solidFill>
                <a:schemeClr val="tx2"/>
              </a:solidFill>
            </a:endParaRPr>
          </a:p>
        </p:txBody>
      </p:sp>
      <p:pic>
        <p:nvPicPr>
          <p:cNvPr id="20484"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datos</a:t>
            </a:r>
            <a:endParaRPr lang="es-PE" b="1" smtClean="0">
              <a:solidFill>
                <a:schemeClr val="tx2"/>
              </a:solidFill>
            </a:endParaRPr>
          </a:p>
        </p:txBody>
      </p:sp>
      <p:sp>
        <p:nvSpPr>
          <p:cNvPr id="21506" name="Text Box 3"/>
          <p:cNvSpPr txBox="1">
            <a:spLocks noChangeArrowheads="1"/>
          </p:cNvSpPr>
          <p:nvPr/>
        </p:nvSpPr>
        <p:spPr bwMode="auto">
          <a:xfrm>
            <a:off x="971550" y="2276475"/>
            <a:ext cx="7056438" cy="3387725"/>
          </a:xfrm>
          <a:prstGeom prst="rect">
            <a:avLst/>
          </a:prstGeom>
          <a:noFill/>
          <a:ln w="9525">
            <a:noFill/>
            <a:miter lim="800000"/>
            <a:headEnd/>
            <a:tailEnd/>
          </a:ln>
        </p:spPr>
        <p:txBody>
          <a:bodyPr>
            <a:spAutoFit/>
          </a:bodyPr>
          <a:lstStyle/>
          <a:p>
            <a:pPr lvl="1"/>
            <a:r>
              <a:rPr lang="es-PE" b="1">
                <a:solidFill>
                  <a:srgbClr val="8C2902"/>
                </a:solidFill>
              </a:rPr>
              <a:t>Data Access Components</a:t>
            </a:r>
            <a:endParaRPr lang="es-PE">
              <a:solidFill>
                <a:srgbClr val="8C2902"/>
              </a:solidFill>
            </a:endParaRPr>
          </a:p>
          <a:p>
            <a:r>
              <a:rPr lang="es-PE">
                <a:solidFill>
                  <a:schemeClr val="tx2"/>
                </a:solidFill>
              </a:rPr>
              <a:t>Centraliza la funcionalidad de acceso a los datos y hace que sea más fácil de configurar y mantener.</a:t>
            </a:r>
            <a:endParaRPr lang="es-PE" b="1">
              <a:solidFill>
                <a:schemeClr val="tx2"/>
              </a:solidFill>
            </a:endParaRPr>
          </a:p>
          <a:p>
            <a:pPr lvl="1"/>
            <a:endParaRPr lang="es-PE" b="1">
              <a:solidFill>
                <a:schemeClr val="tx2"/>
              </a:solidFill>
            </a:endParaRPr>
          </a:p>
          <a:p>
            <a:pPr lvl="1"/>
            <a:r>
              <a:rPr lang="es-PE" b="1">
                <a:solidFill>
                  <a:srgbClr val="8C2902"/>
                </a:solidFill>
              </a:rPr>
              <a:t>Data Helpers/Utilities</a:t>
            </a:r>
            <a:endParaRPr lang="es-PE">
              <a:solidFill>
                <a:srgbClr val="8C2902"/>
              </a:solidFill>
            </a:endParaRPr>
          </a:p>
          <a:p>
            <a:r>
              <a:rPr lang="es-PE">
                <a:solidFill>
                  <a:schemeClr val="tx2"/>
                </a:solidFill>
              </a:rPr>
              <a:t>Será el encargado de realizar y administrar la conexión con la Base de Datos, ejecutando acciones sobre la misma como consultas y modificaciones. Esta clase deberá ser abstracta, porque no debe ser instanciada de forma directa, así los Data Access Components serán quienes expongan la funcionalidad con la base de datos específica, exponiendo únicamente los métodos que le concierne a los componentes que los consuman.</a:t>
            </a:r>
            <a:endParaRPr lang="es-ES">
              <a:solidFill>
                <a:schemeClr val="tx2"/>
              </a:solidFill>
            </a:endParaRPr>
          </a:p>
        </p:txBody>
      </p:sp>
      <p:pic>
        <p:nvPicPr>
          <p:cNvPr id="21511"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22530"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92275" y="1295400"/>
            <a:ext cx="6119813" cy="5446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PATRONES DE DISEÑO</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1801</TotalTime>
  <Words>466</Words>
  <Application>Microsoft Office PowerPoint</Application>
  <PresentationFormat>Presentación en pantalla (4:3)</PresentationFormat>
  <Paragraphs>50</Paragraphs>
  <Slides>15</Slides>
  <Notes>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15</vt:i4>
      </vt:variant>
    </vt:vector>
  </HeadingPairs>
  <TitlesOfParts>
    <vt:vector size="26"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DIAGRAMA DE CASOS DE USO MAS SIGNIFICATIVOS</vt:lpstr>
      <vt:lpstr>Diagrama de Casos de uso</vt:lpstr>
      <vt:lpstr>CAPAS DE LA ARQUITECTURA</vt:lpstr>
      <vt:lpstr>Capa de Presentación</vt:lpstr>
      <vt:lpstr>Capa de Lógica de negocio</vt:lpstr>
      <vt:lpstr>Capa de datos</vt:lpstr>
      <vt:lpstr>Modelo de datos</vt:lpstr>
      <vt:lpstr>PATRONES DE DISEÑO</vt:lpstr>
      <vt:lpstr>MVC</vt:lpstr>
      <vt:lpstr>Diapositiva 11</vt:lpstr>
      <vt:lpstr>Diapositiva 12</vt:lpstr>
      <vt:lpstr>Diapositiva 13</vt:lpstr>
      <vt:lpstr>Diapositiva 14</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248</cp:revision>
  <dcterms:created xsi:type="dcterms:W3CDTF">2012-05-06T17:51:32Z</dcterms:created>
  <dcterms:modified xsi:type="dcterms:W3CDTF">2013-01-10T15:57:22Z</dcterms:modified>
</cp:coreProperties>
</file>