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64" r:id="rId1"/>
  </p:sldMasterIdLst>
  <p:notesMasterIdLst>
    <p:notesMasterId r:id="rId32"/>
  </p:notesMasterIdLst>
  <p:sldIdLst>
    <p:sldId id="256" r:id="rId2"/>
    <p:sldId id="418" r:id="rId3"/>
    <p:sldId id="420" r:id="rId4"/>
    <p:sldId id="421" r:id="rId5"/>
    <p:sldId id="451" r:id="rId6"/>
    <p:sldId id="455" r:id="rId7"/>
    <p:sldId id="456" r:id="rId8"/>
    <p:sldId id="457" r:id="rId9"/>
    <p:sldId id="452" r:id="rId10"/>
    <p:sldId id="458" r:id="rId11"/>
    <p:sldId id="459" r:id="rId12"/>
    <p:sldId id="453" r:id="rId13"/>
    <p:sldId id="454" r:id="rId14"/>
    <p:sldId id="437" r:id="rId15"/>
    <p:sldId id="460" r:id="rId16"/>
    <p:sldId id="461" r:id="rId17"/>
    <p:sldId id="439" r:id="rId18"/>
    <p:sldId id="440" r:id="rId19"/>
    <p:sldId id="441" r:id="rId20"/>
    <p:sldId id="442" r:id="rId21"/>
    <p:sldId id="447" r:id="rId22"/>
    <p:sldId id="448" r:id="rId23"/>
    <p:sldId id="443" r:id="rId24"/>
    <p:sldId id="444" r:id="rId25"/>
    <p:sldId id="445" r:id="rId26"/>
    <p:sldId id="449" r:id="rId27"/>
    <p:sldId id="450" r:id="rId28"/>
    <p:sldId id="446" r:id="rId29"/>
    <p:sldId id="462" r:id="rId30"/>
    <p:sldId id="379" r:id="rId31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11" autoAdjust="0"/>
    <p:restoredTop sz="99496" autoAdjust="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BB5185-0EE1-4DB5-9216-E6F0D54E412E}" type="datetimeFigureOut">
              <a:rPr lang="es-PE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FA5598-A522-4683-B516-F319E7BD653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795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FD347E-4991-42FD-BB31-A524DFFF94B0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61FD8-3522-45A7-A6A1-4CD821586002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2EEBA-8AA0-4FB7-B294-8EA05231CC1F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35F20-5EB7-4DF8-A486-50AEB01E286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914857-8B11-461A-ADE6-6863FC4088AC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F27BC-AABE-421A-9F13-6E1E299C927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2EEBA-8AA0-4FB7-B294-8EA05231CC1F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35F20-5EB7-4DF8-A486-50AEB01E286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E584E-D906-4287-BD2D-4C4467490A9F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846C8-D04B-4DF8-943C-B22885A78CC0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2EEBA-8AA0-4FB7-B294-8EA05231CC1F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35F20-5EB7-4DF8-A486-50AEB01E286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2EEBA-8AA0-4FB7-B294-8EA05231CC1F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35F20-5EB7-4DF8-A486-50AEB01E286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2EEBA-8AA0-4FB7-B294-8EA05231CC1F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35F20-5EB7-4DF8-A486-50AEB01E286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8A416-3F56-42D5-AC34-2AD00FD9EE94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A81E9-4028-4459-AD12-CEA39BA5CC3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C3345-C38B-4887-BE88-B8B4FC379D9C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A8AAA-0D55-433C-B751-CA4D61FD6563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38FDBD-612A-42E3-AD40-0E3CB0D8965C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46B6D5-27B9-4E5D-A9FD-756A2C4A00E8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22EEBA-8AA0-4FB7-B294-8EA05231CC1F}" type="datetimeFigureOut">
              <a:rPr lang="es-PE" smtClean="0"/>
              <a:pPr>
                <a:defRPr/>
              </a:pPr>
              <a:t>14/02/2013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035F20-5EB7-4DF8-A486-50AEB01E286D}" type="slidenum">
              <a:rPr lang="es-PE" smtClean="0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QnVDbpdqL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dirty="0" smtClean="0">
                <a:latin typeface="Candara" pitchFamily="34" charset="0"/>
              </a:rPr>
              <a:t>CONTRATOS DE CLIENTES</a:t>
            </a:r>
            <a:endParaRPr lang="es-PE" sz="3600" dirty="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r>
              <a:rPr lang="es-PE" sz="2400" dirty="0">
                <a:latin typeface="Candara" pitchFamily="34" charset="0"/>
              </a:rPr>
              <a:t>Marco </a:t>
            </a:r>
            <a:r>
              <a:rPr lang="es-PE" sz="2400" dirty="0" err="1">
                <a:latin typeface="Candara" pitchFamily="34" charset="0"/>
              </a:rPr>
              <a:t>Bustinza</a:t>
            </a:r>
            <a:r>
              <a:rPr lang="es-PE" sz="2400" dirty="0">
                <a:latin typeface="Candara" pitchFamily="34" charset="0"/>
              </a:rPr>
              <a:t> </a:t>
            </a:r>
          </a:p>
          <a:p>
            <a:pPr algn="r"/>
            <a:r>
              <a:rPr lang="es-PE" sz="2400" dirty="0" smtClean="0">
                <a:latin typeface="Candara" pitchFamily="34" charset="0"/>
              </a:rPr>
              <a:t>Pablo Robles </a:t>
            </a:r>
            <a:r>
              <a:rPr lang="es-PE" sz="2400" dirty="0">
                <a:latin typeface="Candara" pitchFamily="34" charset="0"/>
              </a:rPr>
              <a:t>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</a:t>
            </a:r>
            <a:r>
              <a:rPr lang="es-PE" sz="2400" dirty="0" err="1">
                <a:latin typeface="Candara" pitchFamily="34" charset="0"/>
              </a:rPr>
              <a:t>Munive</a:t>
            </a:r>
            <a:r>
              <a:rPr lang="es-PE" sz="2400" dirty="0">
                <a:latin typeface="Candara" pitchFamily="34" charset="0"/>
              </a:rPr>
              <a:t>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Paola Rojas </a:t>
            </a:r>
            <a:r>
              <a:rPr lang="es-PE" sz="2400" dirty="0" err="1">
                <a:latin typeface="Candara" pitchFamily="34" charset="0"/>
              </a:rPr>
              <a:t>Chicoma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 dirty="0">
              <a:latin typeface="Candara" pitchFamily="34" charset="0"/>
            </a:endParaRP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08856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54" y="1988840"/>
            <a:ext cx="5774804" cy="4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36" y="1844824"/>
            <a:ext cx="8221488" cy="58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573713" algn="r"/>
              </a:tabLst>
            </a:pP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	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Evidencias del Procedimiento de Gestión de 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registros</a:t>
            </a:r>
            <a:endParaRPr kumimoji="0" lang="es-PE" sz="4000" b="0" i="0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55" y="2390775"/>
            <a:ext cx="46672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0818" y="2060848"/>
            <a:ext cx="8221488" cy="58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573713" algn="r"/>
              </a:tabLst>
            </a:pP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	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Evidencias del Procedimiento de Inspección de Código</a:t>
            </a:r>
            <a:endParaRPr kumimoji="0" lang="es-PE" sz="4000" b="0" i="0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634971"/>
            <a:ext cx="39814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1.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Evidencias del Procedimiento de </a:t>
            </a:r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Trazabilidad</a:t>
            </a:r>
            <a:endParaRPr lang="es-PE" sz="36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2060848"/>
            <a:ext cx="8064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kumimoji="0" lang="es-PE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Matriz de Casos de Uso vs. Casos de </a:t>
            </a:r>
            <a:r>
              <a:rPr kumimoji="0" lang="es-PE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Prueba</a:t>
            </a: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52725"/>
            <a:ext cx="7391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0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1.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Evidencias del Procedimiento de </a:t>
            </a:r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Trazabilidad</a:t>
            </a:r>
            <a:endParaRPr lang="es-PE" sz="36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2564904"/>
            <a:ext cx="8064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lang="es-PE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Matriz de Casos de Uso vs. </a:t>
            </a: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Escenarios</a:t>
            </a: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8" y="3212976"/>
            <a:ext cx="76581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1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1.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Evidencias del Procedimiento de </a:t>
            </a:r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Trazabilidad</a:t>
            </a:r>
            <a:endParaRPr lang="es-PE" sz="36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4689" y="2204864"/>
            <a:ext cx="8064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Solicitud </a:t>
            </a:r>
            <a:r>
              <a:rPr lang="es-PE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de actualización de matriz de traza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52" y="2780928"/>
            <a:ext cx="580817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1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	Evidencias del Procedimiento de Cambios de Documentos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2114272"/>
            <a:ext cx="87849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Registro del procedimiento para gestionar el cambio de un documento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lang="es-PE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REG-0301-2013: </a:t>
            </a: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Solicitud de cambio de documentos</a:t>
            </a:r>
            <a:r>
              <a:rPr lang="es-PE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endParaRPr lang="es-PE" sz="2400" b="1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REG-0302-2013</a:t>
            </a:r>
            <a:r>
              <a:rPr lang="es-PE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Evaluación de solicitud de cambio de documentos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Lista maestro de documento</a:t>
            </a: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	Evidencias del Procedimiento de Control de Versiones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3591599"/>
            <a:ext cx="8064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kumimoji="0" lang="es-PE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Lista</a:t>
            </a:r>
            <a:r>
              <a:rPr kumimoji="0" lang="es-PE" sz="2400" b="1" i="0" u="none" strike="noStrike" cap="none" normalizeH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maestra de documentos internos</a:t>
            </a: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	Evidencias del Procedimiento de Gestión de registros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3406933"/>
            <a:ext cx="80648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lang="es-PE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PROCINT-002 </a:t>
            </a: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– Lista maestra de documentos internos</a:t>
            </a: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632848" cy="600486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s-PE" sz="4900" dirty="0">
                <a:latin typeface="Candara" pitchFamily="34" charset="0"/>
              </a:rPr>
              <a:t>INDICE:</a:t>
            </a: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/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/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>1. CALIDAD DE SOFTWARE</a:t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/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>
                <a:solidFill>
                  <a:schemeClr val="tx2"/>
                </a:solidFill>
                <a:latin typeface="Candara" pitchFamily="34" charset="0"/>
              </a:rPr>
              <a:t>	</a:t>
            </a: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>1.1 PROCEDIMIENTO DE CALIDAD</a:t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>
                <a:solidFill>
                  <a:schemeClr val="tx2"/>
                </a:solidFill>
                <a:latin typeface="Candara" pitchFamily="34" charset="0"/>
              </a:rPr>
              <a:t>	</a:t>
            </a: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>	</a:t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>	1.2 METRICAS</a:t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/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>2. PRUEBAS DE SOFTWARE</a:t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/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>
                <a:solidFill>
                  <a:schemeClr val="tx2"/>
                </a:solidFill>
                <a:latin typeface="Candara" pitchFamily="34" charset="0"/>
              </a:rPr>
              <a:t>	</a:t>
            </a: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>2.1 ESPECIFICACION DE LAS PRUEBAS</a:t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>
                <a:solidFill>
                  <a:schemeClr val="tx2"/>
                </a:solidFill>
                <a:latin typeface="Candara" pitchFamily="34" charset="0"/>
              </a:rPr>
              <a:t/>
            </a:r>
            <a:br>
              <a:rPr lang="es-PE" sz="2200" b="1" dirty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>	2.2 EJECUCION DEL PLAN DE PRUEBAS</a:t>
            </a:r>
            <a:b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>
                <a:solidFill>
                  <a:schemeClr val="tx2"/>
                </a:solidFill>
                <a:latin typeface="Candara" pitchFamily="34" charset="0"/>
              </a:rPr>
              <a:t/>
            </a:r>
            <a:br>
              <a:rPr lang="es-PE" sz="2200" b="1" dirty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2200" b="1" dirty="0" smtClean="0">
                <a:solidFill>
                  <a:schemeClr val="tx2"/>
                </a:solidFill>
                <a:latin typeface="Candara" pitchFamily="34" charset="0"/>
              </a:rPr>
              <a:t>	2.3 NO </a:t>
            </a:r>
            <a:r>
              <a:rPr lang="es-PE" sz="2200" b="1" dirty="0">
                <a:solidFill>
                  <a:schemeClr val="tx2"/>
                </a:solidFill>
                <a:latin typeface="Candara" pitchFamily="34" charset="0"/>
              </a:rPr>
              <a:t>CONFIRMIDADES Y ACCIONES CORRECTIVAS</a:t>
            </a:r>
            <a:r>
              <a:rPr lang="es-PE" sz="3200" b="1" dirty="0">
                <a:solidFill>
                  <a:schemeClr val="tx2"/>
                </a:solidFill>
                <a:latin typeface="Candara" pitchFamily="34" charset="0"/>
              </a:rPr>
              <a:t/>
            </a:r>
            <a:br>
              <a:rPr lang="es-PE" sz="3200" b="1" dirty="0">
                <a:solidFill>
                  <a:schemeClr val="tx2"/>
                </a:solidFill>
                <a:latin typeface="Candara" pitchFamily="34" charset="0"/>
              </a:rPr>
            </a:br>
            <a:r>
              <a:rPr lang="es-PE" sz="3200" b="1" dirty="0" smtClean="0">
                <a:solidFill>
                  <a:schemeClr val="tx2"/>
                </a:solidFill>
                <a:latin typeface="Candara" pitchFamily="34" charset="0"/>
              </a:rPr>
              <a:t/>
            </a:r>
            <a:br>
              <a:rPr lang="es-PE" sz="3200" b="1" dirty="0" smtClean="0">
                <a:solidFill>
                  <a:schemeClr val="tx2"/>
                </a:solidFill>
                <a:latin typeface="Candara" pitchFamily="34" charset="0"/>
              </a:rPr>
            </a:br>
            <a:endParaRPr lang="es-PE" sz="3200" b="1" dirty="0" smtClean="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METRICAS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4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176" y="980728"/>
            <a:ext cx="2807230" cy="1505025"/>
          </a:xfrm>
          <a:prstGeom prst="rect">
            <a:avLst/>
          </a:prstGeom>
          <a:noFill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7204" y="1899898"/>
            <a:ext cx="806489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Métricas internas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endParaRPr lang="es-PE" sz="2400" b="1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endParaRPr lang="es-PE" sz="2400" b="1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endParaRPr lang="es-PE" sz="2400" b="1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r>
              <a:rPr lang="es-PE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Métricas externas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284163" algn="l"/>
                <a:tab pos="1544638" algn="ctr"/>
              </a:tabLst>
            </a:pPr>
            <a:endParaRPr lang="es-PE" sz="2400" b="1" dirty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25195"/>
              </p:ext>
            </p:extLst>
          </p:nvPr>
        </p:nvGraphicFramePr>
        <p:xfrm>
          <a:off x="1547664" y="4725144"/>
          <a:ext cx="5268595" cy="171754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73300"/>
                <a:gridCol w="1104900"/>
                <a:gridCol w="189039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ATRIBUTO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FIABILIDAD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SUB ATRIBUTO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TOLERANCIA A FALLOS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MÉTRICA EXTERNA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PREVENCIÓN DE CAÍDAS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FÓRMULA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X = 1 - A / B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INTERPRETACIÓN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 &lt;= X &lt;= 1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El valor más cercano a 1 es el mejor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78573"/>
              </p:ext>
            </p:extLst>
          </p:nvPr>
        </p:nvGraphicFramePr>
        <p:xfrm>
          <a:off x="1464697" y="2485753"/>
          <a:ext cx="5629910" cy="171754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03450"/>
                <a:gridCol w="1071245"/>
                <a:gridCol w="2355215"/>
              </a:tblGrid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ATRIBUTO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MANTENIMIENTO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SUB ATRIBUTO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CAMBIABILIDAD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METRICA INTERNA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REGISTRABILIDAD DE CAMBIOS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FORMULA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X = A / B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INTERPRETACION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 &lt;= X &lt;= 1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El valor más cercano a 1 indica mayor registro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6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446584" y="26064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Métrica Interna - CAMBIABILIDAD</a:t>
            </a:r>
            <a:endParaRPr lang="es-PE" sz="36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Grupo 1 – Inspección de código</a:t>
            </a:r>
            <a:endParaRPr lang="es-PE" sz="36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5249"/>
              </p:ext>
            </p:extLst>
          </p:nvPr>
        </p:nvGraphicFramePr>
        <p:xfrm>
          <a:off x="251520" y="1556792"/>
          <a:ext cx="8640960" cy="368046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68265"/>
                <a:gridCol w="1738969"/>
                <a:gridCol w="1476836"/>
                <a:gridCol w="1397366"/>
                <a:gridCol w="1359524"/>
              </a:tblGrid>
              <a:tr h="285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CUS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FUNCIONES CON COMENTARIO (A)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TOTAL FUNCIONES (B)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RESULTADO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ANALISIS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</a:tr>
              <a:tr h="527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Actualizar Información de Estándares de Programación y Diseño Técnico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16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Mínimamente aceptable, bajo registro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</a:tr>
              <a:tr h="527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Actualizar Información de Catálogos de Checklist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24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Mínimamente aceptable, bajo registro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</a:tr>
              <a:tr h="527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Actualizar Información de Catálogos de Métricas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15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0,2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Mínimamente aceptable, bajo registro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</a:tr>
              <a:tr h="527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Actualizar Información de Catálogo de Roles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20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0,15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Mínimamente aceptable, bajo registro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</a:tr>
              <a:tr h="527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Actualizar Información de Catálogos de Métodos de Inspección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13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Mínimamente aceptable, bajo registro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</a:tr>
              <a:tr h="400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Actualizar Información de Catálogo de Prioridades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13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0,30769231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Mínimamente aceptable, bajo registro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209" marR="36209" marT="0" marB="0" anchor="ctr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23528" y="5259366"/>
            <a:ext cx="8496944" cy="192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Conclusión:</a:t>
            </a:r>
          </a:p>
          <a:p>
            <a:endParaRPr lang="es-PE" dirty="0" smtClean="0"/>
          </a:p>
          <a:p>
            <a:r>
              <a:rPr lang="es-P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s-P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 aplicativo no es amigable para modificaciones futuras por otros equipos, ya que tiene comentarios mínimos que ayudan muy poco al entendimiento de la lógica de programación.</a:t>
            </a:r>
            <a:endParaRPr lang="es-P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94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446584" y="26064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Métrica Externa - TOLERANCIA A FALLOS</a:t>
            </a:r>
          </a:p>
          <a:p>
            <a:pPr fontAlgn="auto">
              <a:spcAft>
                <a:spcPts val="0"/>
              </a:spcAft>
            </a:pPr>
            <a:r>
              <a:rPr lang="es-PE" sz="3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Grupo 2 </a:t>
            </a:r>
            <a:r>
              <a:rPr lang="es-PE" sz="3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– Gestión de Desempeño de Personal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12912" y="4797152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Conclusión:</a:t>
            </a:r>
          </a:p>
          <a:p>
            <a:endParaRPr lang="es-PE" dirty="0" smtClean="0"/>
          </a:p>
          <a:p>
            <a:r>
              <a:rPr lang="es-P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s-P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 aplicativo no tiene tolerancia a fallos, ya que se comprueba que todos los fallos provocan caídas del aplicativo.</a:t>
            </a:r>
            <a:endParaRPr lang="es-PE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s-PE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7587"/>
              </p:ext>
            </p:extLst>
          </p:nvPr>
        </p:nvGraphicFramePr>
        <p:xfrm>
          <a:off x="412800" y="1700808"/>
          <a:ext cx="8463780" cy="285782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528392"/>
                <a:gridCol w="1152128"/>
                <a:gridCol w="1224136"/>
                <a:gridCol w="1224136"/>
                <a:gridCol w="1334988"/>
              </a:tblGrid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CUS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NRO. CAIDAS (A)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NRO. FALLAS (B)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RESULTADO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ANALISIS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Registrar Competencia de Personal  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2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0,5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Mínimamente </a:t>
                      </a:r>
                      <a:r>
                        <a:rPr lang="es-ES" sz="1600" dirty="0">
                          <a:effectLst/>
                        </a:rPr>
                        <a:t>aceptable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Mantenimiento de Competencia de Personal  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2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0,5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Minimamente aceptable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Creación del Formulario de Evaluación  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 aceptable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Registrar Autoevaluación  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1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 aceptable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Registrar Evaluación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No aceptable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0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Registrar Evaluación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0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 aceptable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9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2 Título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PRUEBAS DE SOFTWARE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" name="AutoShape 4" descr="data:image/jpeg;base64,/9j/4AAQSkZJRgABAQAAAQABAAD/2wCEAAkGBhQSERUTEhQVFBUUFRUZGBgVGBQaGBIVFRUYGhYSFRYXHCYeGBojGhYVHy8gJScpLCwsFh4xNTAqNScsLCkBCQoKDgwOFw8PGikcHx8pKSksKSkpKSksKSwpKSkpKSkpKSwsKSwpKSksLCksLCkpLCwsLCksKSksLCwsLCwsLP/AABEIAPgAoAMBIgACEQEDEQH/xAAcAAEAAQUBAQAAAAAAAAAAAAAABgEDBAUHAgj/xABHEAABAwIEAgcDCAYHCQAAAAABAAIDBBEFEiExBkEHEyJRYXGBMpGhFCNCQ1JysfA1dLKzweEVJDREYoLRMzZTY3OSosLx/8QAGQEBAQEBAQEAAAAAAAAAAAAAAAECAwQF/8QAHxEBAQACAwEBAQEBAAAAAAAAAAECERIhMQNRE0EE/9oADAMBAAIRAxEAPwDuKIiAiIgIiICIiAiIgIiICIiAiIgIiICIiAiIgIiICIiAiIgIiICIiAiIgIi8udZB6Xl0gG5WoxLiNkWm57lo/wCl5JX2Gl/wV1U3ExbMDsVcWBh1KQLuWeCooiIgIis1VW2NrnvcGtaLuc4gBo7ySgvXVMy5djXS2+UmPDIetA0M8oIj82N3coxU0VVUm9XWTPB1yMdkjHhlbvzXTH5ZZJa7XNjlOw2dPE09zpGA/EqkWPU7tGzwu8pIz+BXE4eD6UfVg/eufibq47g2lP1LAe8Aj4grX8cjbuoeLXvoq3XD6XApqfWjq54P8OYvjPmx3JSLDOk6emIbiUQLNvlEAuBc7yRj8R7li4WK6eixaHEo5oxJE4SMcLhzTcH+fgspYBUuhK0uL4+2O4abuSS3xLZPWxra9sYu4hRDGuK3EHL2RblufJanEsULtX9ou2aNyVmYJwm6V/WTC21hryXXUw9c93PxTB8DfUnO/Rp2HM+ameHYKyEDKNVmU1M1jbNFldXPddNRQKqIooiKjkGLieJx08T5pnBkcbS5zjyA/E+HNcRx/iKTFpM0maOja75uHUGXulk7x4clsek7iI1lX8jYf6vTEGa20s1tGHvDdPW607XH/wCeS9Pxw65VKzIiGgBosALADQAeWyyGyrBYr7F6kZTZVeY9YzWq/G1ZqMqNx71kx66HUemt9we9YsbVlxLK7ayAS4Y81FGC+G956a+hb9uL7Lh3eHu6lhOOxVMDZ4nAscL+LSN2uHIjW6gslSGC7v5+aiFNjRo6otYSylqnAObyimPsuaOQdz9e5cM/nd7iW6dOxriW/Yj96jE9UAde047Abk9y8ySm+RgzPOwHId5Uo4c4Uy2kkOZ57+Q7lLZjNRzkud3WPwzwy4uEso15D7I8FNGRgCwSNgAsNl6XG3btJoREUUREQFqeKsZFJRz1B+qjc4eLtmj/ALiFtlzzpxqCMObEPr6iKM+XacR/4KwcvwaIiMOdq+QmR573ydon4hbWNi9Rw6/nTwXuqkyMJG6988c69xgLLjiUdY5x5qS4FLnZruETcXWU6vshWa2BXRB4IbjDjiVaipEbST7l7xCsbEPHuUdnnc83dvytsqnKKVVYZTqbDuWFiWHCSF7DzBtt7TfZPoVnZde69vz8F4ml0yNsXmx8tbklW+Ocu6k3RG8TxCRwzP1Didy4Eg/EFdQAsuYdC0WQ1sR1MVRe/O0jbgfB3vXUF86+16hERQEREBERAXOOnAf1akPdWx+nzcv8V0dQjpjoDJhcjm+1A+OUeAY4B1v8rirPUqDRQKzi0ByLNoHh7Wubs4AjyIur2I014yvoPNlbKjETLLb4JLkk12cfisNkegV7YjwsR4W/ldSuctTmOG6wcWxER2A1PgrcmOgRjJuQtGXlxu4nXwuk7LktPc5xu65Jvy2sjIyPh+KvMit+e/y0VqR5cckett3cx43Wr0m3iaUkhrAC4+4WJ1WwwzDQwa6k7k81ew/CQwd5OpPMraMi5nYKWpy1ZIudFY/rWJnl10A8yI3ZvxXR1AuiCC9LLUH+9VMjx9xvZb+yVPV4M+7XvngiIsqIiICIiAseupGyxujeLska5rh3tcCCPcVkKhCDhvD0DoJJaKU3kpnFoJ3fHfsSDwIKkDmXFu9bLpJ4Vkc5lfStzTwDtsH18AuXM8XC5t/JanCMRjqIhLGbtPvDvsEcj4L1YZ7eb6Y3e40dXSBjyBzN/RVY0aLOxSOzw7lZYwHcF6J4819Uhiyi34g/6K8WdxH59F56yw+NvDvWLG50zyyP2eZGnuS2SI9gOlORlrbl3MeAW8oMPDBYDzV2goBG2wCzmxrmzln+PEcS1fFdS4QiCIXnqndTGBv29HO8gDqdlt6uqZDG+SVwZGxpLidrDb1vyTgPA3zzHEqlpaS0spozp1URGsn3na+8rl9M9TUd/j87buplgWENpaeKBm0TA3zI3d6m59VsEReZ7hERAREQEREBW6idrGl7iGtaCSTsANyV6c8AXJ0Hw8V8+9MHSp8qLqKkd8w02kkB/wBu4fRb/wAsHn9I+AQdIx3pQhDCKR3XPdo14HzbfEk7+Hiue8PcP1z3TVtGA5mY52ONhVPveQxgAaj7XM6DZQTg1880sdLCzOJHEWA1Y13tPzdw1PoV9X4ZhzIIWRRjKyNoaB4Abnx5nxSdDjtNxDFUExkGOVujoniz2HxB/PkvMzHN0ALvguncS8E0tcPn4+0NpGdmRvk8b+RuFDKjovrYT/VKtkjOTKljiR4CQXK9GP2ebL4o82hkkNrFo2PepHh1AGCwCxW4VizDY0MT/Fk8YB8sxBV0U2LHRtBGzxfURED0Dlu/TGuX8cr427WLAxbiCGlsJHZnn2YmdqR5toA0firsfA+JT/2irip2/ZpmEut4yOsVJuG+BaWi7UceaXnLKc8jj94jT0AXPL6/jWH/AD/7UZwHg+askZU4i3q42nNFSE315Pn7z/h0217l0drdFVVXG3b1SaERFGhERAREQEREHBel3pUM2aion/NAkSyNP+1I3jYR9Ac3c/JcowjCJKmZkELS58hAAbr6+QGpK2kOCSSyMiiYXPdo1re8nUC3Id6+hOjXo2jw2IudZ1TIO28bMH/CYe7vPNBl9H3R/FhkAa0B0zh87LbUmw7Le5ot/FS5UAVUBERAREQEREBERAREQEREBERAREQQ/gXgKOiHWvAdO8au+wPsN/iVLw1LKqAijPF2P1EMtLBSMifLUukHzpcGtZE0Oc45deYUc4v4xxPDoRPNHROa54YBG6oJuQTftADkg6SihEGKYu+BszI6Ah8bZGtz1ANnNDrattfXmt9wjjZq6OGocA10jAXAE2DrkOAvyu1BuURUugqipdUcUHpFj0layTPkcHZHljrfRc0C7T46hRnjDpDiw+eCGSN7zOd2kWY3MGXsdXanYaoJciIgIiICIiAiIgIiIMaWgY6RkpaC9jXNa7m0PtnA88rfcufdPH6Pj/WG/sPXSlzXp5/R8f6wz9h6Ca8Mf2Om/V4P3TVi41i9PhdIZHDJGwnKxtruc4k5GXO5Nz71lcMf2Om/V4P3bVzbp7ebUTDYsMkpN9iQIgCfJrnlBJWcS4i6n+VijgEeTrBEZnioMY1+xkDra5b/ABWxpePqd+HmvBPVsBzN0LmvBA6s+NyPeFUNxMjah7v7x66A25BaDhjovfDR1dJUyNdHUuaW9VcdUQNxmHtXDdfBBn4PxLiNXCKmGmpWRvBLGyyy9Y8C+5YyzTcHdX3cVzvw51VFAwSx9cJI5JNIjBnD+0GnPYt20vfdQZoxXAgGhrauiYeQPYBNyTa7oufe1TWLiiGvwmpngGUdRUB7CAHRydU4uDrb3uDfndBH+iXFKySmc9sUUrZKqR0kj5XNeHOyl5DAw3tpbVZnHvGMdPUQslw8yP6z5maXq8os5oc6MtLnfSGhy6+S9dBP6Nd+sSfg1avpzHzmH/8AVl/agQTfjLiv5BD1xgkmaNyzJlZ3F5JuBfuBWnwPjiproGPo6ZhflPWOmkc2KJ9zaJpDS6V1rXsLDmQbBZnSr+iKr7rf3rU6KWWwik8WG/j23a+figtcG8fOqqiajqIRDUwXJDXZmOAIDiDb/EPevWOcdmOsbQ0kXyipdq4F2SOIWzXkdYm9u4c1FeH/APemr+4/93EvLCMO4jllqiGQ1jX9XI4gNzEM7N+RBAafMIN9xDx1WYcGurKaF8b3ZWvp5X2a+17PEjL2tfVSrhzEpp4y+aAQXILAJGSZ2FrSH5mabk+5QXpgxqKelZRwObNPNMwtZGQ8gNOrnZfZ3t6qd8MYc6Ckp4Xm7ooWNdrftAC48hsEG1REQERa6sxhjHZO095+iwXPr3JpNtgubdKuHVldGKanpHkMlDutL4Q1wDDq0Zs27rajkplNjjmDNJBI1vf2TbzstsxwIBHPX3q6sJZWg4OqJuojinp3wOiiiZdzo3B5a3KcuQkj2b696xOkfgv+kaTq2uDZI3Z4y6+W+UgtcRqAQd+WildkKioRg3EtdHE2Gpw6d8zBlzxOhMUltGuL3PGTTfQq/iNFiD6WSRrwKkyRSRQscAyNsbheAyaZg8A5j46KSYniLYWZnegG7j3LBmxt0eTrosjX6XDgcvg4K6Tk09bxXVOicxuG1Rmc0izup6kFwI1kz6t/yrC4G6P3UmHT08rgJalrw6xu2IOjyNYDzsCdfFT+wRRXL+jpldh0L6SShlkd1xc2Rj4xEQ7KCS9xuLWJ0B3VvpQwetrpafqKR9qdzzmc+ECQkxnsguvbsbkBdUslkEH43dVVeHOhio5esn7JaXQfNBj2nM52exB5W9bLM6O6aeCgjp54HRvhaW7xkSauN2EO8eallkQcqwbBq1mNyVzqOQQzZm+3DmYCGNDy3Nt2bkb2WNjOIVEGL1IFNHiXXMZljBDnUsTRbI5tjkDiSTprpqutu8O78/nxXLeC6w4XLVRYhHK1005kFSI3vjmbsLvYCRtex2ugpDxnUUbTIcCdAwC7nRBoLWjckNjU/wCF+I4q6ATwnskkEH2mPbux3iPiCCtVX8ewlhbSMkq5SCGsjjflJI0zyOAa1vmU6NOFH0FGI5SOtkcZHgbMLgAGNPOwA177oJaipdVQUKijarqK15luA+4DuQBtY/CylZWNWUDJRle2/d3jyWsctbZym9fr09rZWEaFrha47iF6gjDGBvJoA18AozVYfLR9uFxcy+ody+PxWZimLZ6PrG6Z7N8iXWIWuP54zy/fWd/TLHEhgfJlNiWAke/Yq9R4nHIbNPaG7SCHD0Ks4DCG08dubQfUrU4yerrIXt0LtD43IGvoVmYy3S3LU28cV1Qc+IAO7LnXu1wBtl2JGvot0a+NwddryG8jG74AjVariw9uD7zv/VSQBW+RJ7UewnGw58rnB9iW5QGudYW8Boti7Homv6slwdppkfz25LV8GDsyfeb+CucVQlnVzt3Y4A+RN9fdb1VsnLSS3jtuKyvbG3M7Nbwa428wBolDiLJm5mXI7y1wv5XGqwsVkEkbGNNuvLRcfZtdx934rG4ZlytkhcdYnutfk0/n4rMnTdy7bODFWOe5gvdvtXa4AepFlaGNsJOQPeAbEsaSL+ex9FbwuDPG97vrnE/5dmj3K3S10UYEMDXPy8mbA87uKaTkz6HE45QSw3sbEEWI8wrDsdgzFucHQk9wAF9StTgDj8qmuMu/Z0NjmHd5qhiBxGxAtlvsNw0FXicm5osYjkcWDMHAXIcLG3fZJMZZmLGhz3DfI0kDfc7LzisbY2STADOIyM22nmtVw1Pkh0ikcXOcS5obYm9t8ymjbeUWIMkvlJuNwQQR5grLCjcUUnywStiexrhZ1wOXM2JUjClmll2FaOmxgRSSRzOI7ZyvfsQbENv7/ct6qFoO6RbGjxTGGPY5kXzr3iwDNbX5k7BeRgjvkfU/T9rwzXvut62MDYAeQCrZXknFpMHxVrImxynq3sABDrjQcxfdYkrTVVLHMB6qP6RBGYgg9k89VJTEDuB7gqgJy73E49aqK8T1TXPiANy0uvvp7P8AoVJYKlrxdpuFdypZLdzSzHV2ivDtW2AyMlOR1wQHbkeHet/XwiaFzdw5pt58llZBvYL0ly3dpMdTSM8MZn6u+paWN33J7R18LBW8Yhcyq7H94ZkJ105E/wAfRSgMA2AVSwb22+Ccuzj01+J0zvk7mR75bAeAtp7lquH8VijhDHdh7SQW5XXcTtYW7RUmXnIL3sLpvrS672i2EThlXLn7GcG1xbdwK8iuZ8vD8wy5bZtbezbuUsyplWubMwWauHrGObycCPeo/gVaIAYZ+wQ4lrnDsuudbFSey8uYDuAVnfWmtd7YMWI53BsQDmj2na2b4DvKzwgaqgLLQ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6" descr="data:image/jpeg;base64,/9j/4AAQSkZJRgABAQAAAQABAAD/2wCEAAkGBhQSERUTEhQVFBUUFRUZGBgVGBQaGBIVFRUYGhYSFRYXHCYeGBojGhYVHy8gJScpLCwsFh4xNTAqNScsLCkBCQoKDgwOFw8PGikcHx8pKSksKSkpKSksKSwpKSkpKSkpKSwsKSwpKSksLCksLCkpLCwsLCksKSksLCwsLCwsLP/AABEIAPgAoAMBIgACEQEDEQH/xAAcAAEAAQUBAQAAAAAAAAAAAAAABgEDBAUHAgj/xABHEAABAwIEAgcDCAYHCQAAAAABAAIDBBEFEiExBkEHEyJRYXGBMpGhFCNCQ1JysfA1dLKzweEVJDREYoLRMzZTY3OSosLx/8QAGQEBAQEBAQEAAAAAAAAAAAAAAAECAwQF/8QAHxEBAQACAwEBAQEBAAAAAAAAAAECERIhMQNRE0EE/9oADAMBAAIRAxEAPwDuKIiAiIgIiICIiAiIgIiICIiAiIgIiICIiAiIgIiICIiAiIgIiICIiAiIgIi8udZB6Xl0gG5WoxLiNkWm57lo/wCl5JX2Gl/wV1U3ExbMDsVcWBh1KQLuWeCooiIgIis1VW2NrnvcGtaLuc4gBo7ySgvXVMy5djXS2+UmPDIetA0M8oIj82N3coxU0VVUm9XWTPB1yMdkjHhlbvzXTH5ZZJa7XNjlOw2dPE09zpGA/EqkWPU7tGzwu8pIz+BXE4eD6UfVg/eufibq47g2lP1LAe8Aj4grX8cjbuoeLXvoq3XD6XApqfWjq54P8OYvjPmx3JSLDOk6emIbiUQLNvlEAuBc7yRj8R7li4WK6eixaHEo5oxJE4SMcLhzTcH+fgspYBUuhK0uL4+2O4abuSS3xLZPWxra9sYu4hRDGuK3EHL2RblufJanEsULtX9ou2aNyVmYJwm6V/WTC21hryXXUw9c93PxTB8DfUnO/Rp2HM+ameHYKyEDKNVmU1M1jbNFldXPddNRQKqIooiKjkGLieJx08T5pnBkcbS5zjyA/E+HNcRx/iKTFpM0maOja75uHUGXulk7x4clsek7iI1lX8jYf6vTEGa20s1tGHvDdPW607XH/wCeS9Pxw65VKzIiGgBosALADQAeWyyGyrBYr7F6kZTZVeY9YzWq/G1ZqMqNx71kx66HUemt9we9YsbVlxLK7ayAS4Y81FGC+G956a+hb9uL7Lh3eHu6lhOOxVMDZ4nAscL+LSN2uHIjW6gslSGC7v5+aiFNjRo6otYSylqnAObyimPsuaOQdz9e5cM/nd7iW6dOxriW/Yj96jE9UAde047Abk9y8ySm+RgzPOwHId5Uo4c4Uy2kkOZ57+Q7lLZjNRzkud3WPwzwy4uEso15D7I8FNGRgCwSNgAsNl6XG3btJoREUUREQFqeKsZFJRz1B+qjc4eLtmj/ALiFtlzzpxqCMObEPr6iKM+XacR/4KwcvwaIiMOdq+QmR573ydon4hbWNi9Rw6/nTwXuqkyMJG6988c69xgLLjiUdY5x5qS4FLnZruETcXWU6vshWa2BXRB4IbjDjiVaipEbST7l7xCsbEPHuUdnnc83dvytsqnKKVVYZTqbDuWFiWHCSF7DzBtt7TfZPoVnZde69vz8F4ml0yNsXmx8tbklW+Ocu6k3RG8TxCRwzP1Didy4Eg/EFdQAsuYdC0WQ1sR1MVRe/O0jbgfB3vXUF86+16hERQEREBERAXOOnAf1akPdWx+nzcv8V0dQjpjoDJhcjm+1A+OUeAY4B1v8rirPUqDRQKzi0ByLNoHh7Wubs4AjyIur2I014yvoPNlbKjETLLb4JLkk12cfisNkegV7YjwsR4W/ldSuctTmOG6wcWxER2A1PgrcmOgRjJuQtGXlxu4nXwuk7LktPc5xu65Jvy2sjIyPh+KvMit+e/y0VqR5cckett3cx43Wr0m3iaUkhrAC4+4WJ1WwwzDQwa6k7k81ew/CQwd5OpPMraMi5nYKWpy1ZIudFY/rWJnl10A8yI3ZvxXR1AuiCC9LLUH+9VMjx9xvZb+yVPV4M+7XvngiIsqIiICIiAseupGyxujeLska5rh3tcCCPcVkKhCDhvD0DoJJaKU3kpnFoJ3fHfsSDwIKkDmXFu9bLpJ4Vkc5lfStzTwDtsH18AuXM8XC5t/JanCMRjqIhLGbtPvDvsEcj4L1YZ7eb6Y3e40dXSBjyBzN/RVY0aLOxSOzw7lZYwHcF6J4819Uhiyi34g/6K8WdxH59F56yw+NvDvWLG50zyyP2eZGnuS2SI9gOlORlrbl3MeAW8oMPDBYDzV2goBG2wCzmxrmzln+PEcS1fFdS4QiCIXnqndTGBv29HO8gDqdlt6uqZDG+SVwZGxpLidrDb1vyTgPA3zzHEqlpaS0spozp1URGsn3na+8rl9M9TUd/j87buplgWENpaeKBm0TA3zI3d6m59VsEReZ7hERAREQEREBW6idrGl7iGtaCSTsANyV6c8AXJ0Hw8V8+9MHSp8qLqKkd8w02kkB/wBu4fRb/wAsHn9I+AQdIx3pQhDCKR3XPdo14HzbfEk7+Hiue8PcP1z3TVtGA5mY52ONhVPveQxgAaj7XM6DZQTg1880sdLCzOJHEWA1Y13tPzdw1PoV9X4ZhzIIWRRjKyNoaB4Abnx5nxSdDjtNxDFUExkGOVujoniz2HxB/PkvMzHN0ALvguncS8E0tcPn4+0NpGdmRvk8b+RuFDKjovrYT/VKtkjOTKljiR4CQXK9GP2ebL4o82hkkNrFo2PepHh1AGCwCxW4VizDY0MT/Fk8YB8sxBV0U2LHRtBGzxfURED0Dlu/TGuX8cr427WLAxbiCGlsJHZnn2YmdqR5toA0firsfA+JT/2irip2/ZpmEut4yOsVJuG+BaWi7UceaXnLKc8jj94jT0AXPL6/jWH/AD/7UZwHg+askZU4i3q42nNFSE315Pn7z/h0217l0drdFVVXG3b1SaERFGhERAREQEREHBel3pUM2aion/NAkSyNP+1I3jYR9Ac3c/JcowjCJKmZkELS58hAAbr6+QGpK2kOCSSyMiiYXPdo1re8nUC3Id6+hOjXo2jw2IudZ1TIO28bMH/CYe7vPNBl9H3R/FhkAa0B0zh87LbUmw7Le5ot/FS5UAVUBERAREQEREBERAREQEREBERAREQQ/gXgKOiHWvAdO8au+wPsN/iVLw1LKqAijPF2P1EMtLBSMifLUukHzpcGtZE0Oc45deYUc4v4xxPDoRPNHROa54YBG6oJuQTftADkg6SihEGKYu+BszI6Ah8bZGtz1ANnNDrattfXmt9wjjZq6OGocA10jAXAE2DrkOAvyu1BuURUugqipdUcUHpFj0layTPkcHZHljrfRc0C7T46hRnjDpDiw+eCGSN7zOd2kWY3MGXsdXanYaoJciIgIiICIiAiIgIiIMaWgY6RkpaC9jXNa7m0PtnA88rfcufdPH6Pj/WG/sPXSlzXp5/R8f6wz9h6Ca8Mf2Om/V4P3TVi41i9PhdIZHDJGwnKxtruc4k5GXO5Nz71lcMf2Om/V4P3bVzbp7ebUTDYsMkpN9iQIgCfJrnlBJWcS4i6n+VijgEeTrBEZnioMY1+xkDra5b/ABWxpePqd+HmvBPVsBzN0LmvBA6s+NyPeFUNxMjah7v7x66A25BaDhjovfDR1dJUyNdHUuaW9VcdUQNxmHtXDdfBBn4PxLiNXCKmGmpWRvBLGyyy9Y8C+5YyzTcHdX3cVzvw51VFAwSx9cJI5JNIjBnD+0GnPYt20vfdQZoxXAgGhrauiYeQPYBNyTa7oufe1TWLiiGvwmpngGUdRUB7CAHRydU4uDrb3uDfndBH+iXFKySmc9sUUrZKqR0kj5XNeHOyl5DAw3tpbVZnHvGMdPUQslw8yP6z5maXq8os5oc6MtLnfSGhy6+S9dBP6Nd+sSfg1avpzHzmH/8AVl/agQTfjLiv5BD1xgkmaNyzJlZ3F5JuBfuBWnwPjiproGPo6ZhflPWOmkc2KJ9zaJpDS6V1rXsLDmQbBZnSr+iKr7rf3rU6KWWwik8WG/j23a+figtcG8fOqqiajqIRDUwXJDXZmOAIDiDb/EPevWOcdmOsbQ0kXyipdq4F2SOIWzXkdYm9u4c1FeH/APemr+4/93EvLCMO4jllqiGQ1jX9XI4gNzEM7N+RBAafMIN9xDx1WYcGurKaF8b3ZWvp5X2a+17PEjL2tfVSrhzEpp4y+aAQXILAJGSZ2FrSH5mabk+5QXpgxqKelZRwObNPNMwtZGQ8gNOrnZfZ3t6qd8MYc6Ckp4Xm7ooWNdrftAC48hsEG1REQERa6sxhjHZO095+iwXPr3JpNtgubdKuHVldGKanpHkMlDutL4Q1wDDq0Zs27rajkplNjjmDNJBI1vf2TbzstsxwIBHPX3q6sJZWg4OqJuojinp3wOiiiZdzo3B5a3KcuQkj2b696xOkfgv+kaTq2uDZI3Z4y6+W+UgtcRqAQd+WildkKioRg3EtdHE2Gpw6d8zBlzxOhMUltGuL3PGTTfQq/iNFiD6WSRrwKkyRSRQscAyNsbheAyaZg8A5j46KSYniLYWZnegG7j3LBmxt0eTrosjX6XDgcvg4K6Tk09bxXVOicxuG1Rmc0izup6kFwI1kz6t/yrC4G6P3UmHT08rgJalrw6xu2IOjyNYDzsCdfFT+wRRXL+jpldh0L6SShlkd1xc2Rj4xEQ7KCS9xuLWJ0B3VvpQwetrpafqKR9qdzzmc+ECQkxnsguvbsbkBdUslkEH43dVVeHOhio5esn7JaXQfNBj2nM52exB5W9bLM6O6aeCgjp54HRvhaW7xkSauN2EO8eallkQcqwbBq1mNyVzqOQQzZm+3DmYCGNDy3Nt2bkb2WNjOIVEGL1IFNHiXXMZljBDnUsTRbI5tjkDiSTprpqutu8O78/nxXLeC6w4XLVRYhHK1005kFSI3vjmbsLvYCRtex2ugpDxnUUbTIcCdAwC7nRBoLWjckNjU/wCF+I4q6ATwnskkEH2mPbux3iPiCCtVX8ewlhbSMkq5SCGsjjflJI0zyOAa1vmU6NOFH0FGI5SOtkcZHgbMLgAGNPOwA177oJaipdVQUKijarqK15luA+4DuQBtY/CylZWNWUDJRle2/d3jyWsctbZym9fr09rZWEaFrha47iF6gjDGBvJoA18AozVYfLR9uFxcy+ody+PxWZimLZ6PrG6Z7N8iXWIWuP54zy/fWd/TLHEhgfJlNiWAke/Yq9R4nHIbNPaG7SCHD0Ks4DCG08dubQfUrU4yerrIXt0LtD43IGvoVmYy3S3LU28cV1Qc+IAO7LnXu1wBtl2JGvot0a+NwddryG8jG74AjVariw9uD7zv/VSQBW+RJ7UewnGw58rnB9iW5QGudYW8Boti7Homv6slwdppkfz25LV8GDsyfeb+CucVQlnVzt3Y4A+RN9fdb1VsnLSS3jtuKyvbG3M7Nbwa428wBolDiLJm5mXI7y1wv5XGqwsVkEkbGNNuvLRcfZtdx934rG4ZlytkhcdYnutfk0/n4rMnTdy7bODFWOe5gvdvtXa4AepFlaGNsJOQPeAbEsaSL+ex9FbwuDPG97vrnE/5dmj3K3S10UYEMDXPy8mbA87uKaTkz6HE45QSw3sbEEWI8wrDsdgzFucHQk9wAF9StTgDj8qmuMu/Z0NjmHd5qhiBxGxAtlvsNw0FXicm5osYjkcWDMHAXIcLG3fZJMZZmLGhz3DfI0kDfc7LzisbY2STADOIyM22nmtVw1Pkh0ikcXOcS5obYm9t8ymjbeUWIMkvlJuNwQQR5grLCjcUUnywStiexrhZ1wOXM2JUjClmll2FaOmxgRSSRzOI7ZyvfsQbENv7/ct6qFoO6RbGjxTGGPY5kXzr3iwDNbX5k7BeRgjvkfU/T9rwzXvut62MDYAeQCrZXknFpMHxVrImxynq3sABDrjQcxfdYkrTVVLHMB6qP6RBGYgg9k89VJTEDuB7gqgJy73E49aqK8T1TXPiANy0uvvp7P8AoVJYKlrxdpuFdypZLdzSzHV2ivDtW2AyMlOR1wQHbkeHet/XwiaFzdw5pt58llZBvYL0ly3dpMdTSM8MZn6u+paWN33J7R18LBW8Yhcyq7H94ZkJ105E/wAfRSgMA2AVSwb22+Ccuzj01+J0zvk7mR75bAeAtp7lquH8VijhDHdh7SQW5XXcTtYW7RUmXnIL3sLpvrS672i2EThlXLn7GcG1xbdwK8iuZ8vD8wy5bZtbezbuUsyplWubMwWauHrGObycCPeo/gVaIAYZ+wQ4lrnDsuudbFSey8uYDuAVnfWmtd7YMWI53BsQDmj2na2b4DvKzwgaqgLLQ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" name="AutoShape 8" descr="data:image/jpeg;base64,/9j/4AAQSkZJRgABAQAAAQABAAD/2wCEAAkGBhQSERUTEhQVFBUUFRUZGBgVGBQaGBIVFRUYGhYSFRYXHCYeGBojGhYVHy8gJScpLCwsFh4xNTAqNScsLCkBCQoKDgwOFw8PGikcHx8pKSksKSkpKSksKSwpKSkpKSkpKSwsKSwpKSksLCksLCkpLCwsLCksKSksLCwsLCwsLP/AABEIAPgAoAMBIgACEQEDEQH/xAAcAAEAAQUBAQAAAAAAAAAAAAAABgEDBAUHAgj/xABHEAABAwIEAgcDCAYHCQAAAAABAAIDBBEFEiExBkEHEyJRYXGBMpGhFCNCQ1JysfA1dLKzweEVJDREYoLRMzZTY3OSosLx/8QAGQEBAQEBAQEAAAAAAAAAAAAAAAECAwQF/8QAHxEBAQACAwEBAQEBAAAAAAAAAAECERIhMQNRE0EE/9oADAMBAAIRAxEAPwDuKIiAiIgIiICIiAiIgIiICIiAiIgIiICIiAiIgIiICIiAiIgIiICIiAiIgIi8udZB6Xl0gG5WoxLiNkWm57lo/wCl5JX2Gl/wV1U3ExbMDsVcWBh1KQLuWeCooiIgIis1VW2NrnvcGtaLuc4gBo7ySgvXVMy5djXS2+UmPDIetA0M8oIj82N3coxU0VVUm9XWTPB1yMdkjHhlbvzXTH5ZZJa7XNjlOw2dPE09zpGA/EqkWPU7tGzwu8pIz+BXE4eD6UfVg/eufibq47g2lP1LAe8Aj4grX8cjbuoeLXvoq3XD6XApqfWjq54P8OYvjPmx3JSLDOk6emIbiUQLNvlEAuBc7yRj8R7li4WK6eixaHEo5oxJE4SMcLhzTcH+fgspYBUuhK0uL4+2O4abuSS3xLZPWxra9sYu4hRDGuK3EHL2RblufJanEsULtX9ou2aNyVmYJwm6V/WTC21hryXXUw9c93PxTB8DfUnO/Rp2HM+ameHYKyEDKNVmU1M1jbNFldXPddNRQKqIooiKjkGLieJx08T5pnBkcbS5zjyA/E+HNcRx/iKTFpM0maOja75uHUGXulk7x4clsek7iI1lX8jYf6vTEGa20s1tGHvDdPW607XH/wCeS9Pxw65VKzIiGgBosALADQAeWyyGyrBYr7F6kZTZVeY9YzWq/G1ZqMqNx71kx66HUemt9we9YsbVlxLK7ayAS4Y81FGC+G956a+hb9uL7Lh3eHu6lhOOxVMDZ4nAscL+LSN2uHIjW6gslSGC7v5+aiFNjRo6otYSylqnAObyimPsuaOQdz9e5cM/nd7iW6dOxriW/Yj96jE9UAde047Abk9y8ySm+RgzPOwHId5Uo4c4Uy2kkOZ57+Q7lLZjNRzkud3WPwzwy4uEso15D7I8FNGRgCwSNgAsNl6XG3btJoREUUREQFqeKsZFJRz1B+qjc4eLtmj/ALiFtlzzpxqCMObEPr6iKM+XacR/4KwcvwaIiMOdq+QmR573ydon4hbWNi9Rw6/nTwXuqkyMJG6988c69xgLLjiUdY5x5qS4FLnZruETcXWU6vshWa2BXRB4IbjDjiVaipEbST7l7xCsbEPHuUdnnc83dvytsqnKKVVYZTqbDuWFiWHCSF7DzBtt7TfZPoVnZde69vz8F4ml0yNsXmx8tbklW+Ocu6k3RG8TxCRwzP1Didy4Eg/EFdQAsuYdC0WQ1sR1MVRe/O0jbgfB3vXUF86+16hERQEREBERAXOOnAf1akPdWx+nzcv8V0dQjpjoDJhcjm+1A+OUeAY4B1v8rirPUqDRQKzi0ByLNoHh7Wubs4AjyIur2I014yvoPNlbKjETLLb4JLkk12cfisNkegV7YjwsR4W/ldSuctTmOG6wcWxER2A1PgrcmOgRjJuQtGXlxu4nXwuk7LktPc5xu65Jvy2sjIyPh+KvMit+e/y0VqR5cckett3cx43Wr0m3iaUkhrAC4+4WJ1WwwzDQwa6k7k81ew/CQwd5OpPMraMi5nYKWpy1ZIudFY/rWJnl10A8yI3ZvxXR1AuiCC9LLUH+9VMjx9xvZb+yVPV4M+7XvngiIsqIiICIiAseupGyxujeLska5rh3tcCCPcVkKhCDhvD0DoJJaKU3kpnFoJ3fHfsSDwIKkDmXFu9bLpJ4Vkc5lfStzTwDtsH18AuXM8XC5t/JanCMRjqIhLGbtPvDvsEcj4L1YZ7eb6Y3e40dXSBjyBzN/RVY0aLOxSOzw7lZYwHcF6J4819Uhiyi34g/6K8WdxH59F56yw+NvDvWLG50zyyP2eZGnuS2SI9gOlORlrbl3MeAW8oMPDBYDzV2goBG2wCzmxrmzln+PEcS1fFdS4QiCIXnqndTGBv29HO8gDqdlt6uqZDG+SVwZGxpLidrDb1vyTgPA3zzHEqlpaS0spozp1URGsn3na+8rl9M9TUd/j87buplgWENpaeKBm0TA3zI3d6m59VsEReZ7hERAREQEREBW6idrGl7iGtaCSTsANyV6c8AXJ0Hw8V8+9MHSp8qLqKkd8w02kkB/wBu4fRb/wAsHn9I+AQdIx3pQhDCKR3XPdo14HzbfEk7+Hiue8PcP1z3TVtGA5mY52ONhVPveQxgAaj7XM6DZQTg1880sdLCzOJHEWA1Y13tPzdw1PoV9X4ZhzIIWRRjKyNoaB4Abnx5nxSdDjtNxDFUExkGOVujoniz2HxB/PkvMzHN0ALvguncS8E0tcPn4+0NpGdmRvk8b+RuFDKjovrYT/VKtkjOTKljiR4CQXK9GP2ebL4o82hkkNrFo2PepHh1AGCwCxW4VizDY0MT/Fk8YB8sxBV0U2LHRtBGzxfURED0Dlu/TGuX8cr427WLAxbiCGlsJHZnn2YmdqR5toA0firsfA+JT/2irip2/ZpmEut4yOsVJuG+BaWi7UceaXnLKc8jj94jT0AXPL6/jWH/AD/7UZwHg+askZU4i3q42nNFSE315Pn7z/h0217l0drdFVVXG3b1SaERFGhERAREQEREHBel3pUM2aion/NAkSyNP+1I3jYR9Ac3c/JcowjCJKmZkELS58hAAbr6+QGpK2kOCSSyMiiYXPdo1re8nUC3Id6+hOjXo2jw2IudZ1TIO28bMH/CYe7vPNBl9H3R/FhkAa0B0zh87LbUmw7Le5ot/FS5UAVUBERAREQEREBERAREQEREBERAREQQ/gXgKOiHWvAdO8au+wPsN/iVLw1LKqAijPF2P1EMtLBSMifLUukHzpcGtZE0Oc45deYUc4v4xxPDoRPNHROa54YBG6oJuQTftADkg6SihEGKYu+BszI6Ah8bZGtz1ANnNDrattfXmt9wjjZq6OGocA10jAXAE2DrkOAvyu1BuURUugqipdUcUHpFj0layTPkcHZHljrfRc0C7T46hRnjDpDiw+eCGSN7zOd2kWY3MGXsdXanYaoJciIgIiICIiAiIgIiIMaWgY6RkpaC9jXNa7m0PtnA88rfcufdPH6Pj/WG/sPXSlzXp5/R8f6wz9h6Ca8Mf2Om/V4P3TVi41i9PhdIZHDJGwnKxtruc4k5GXO5Nz71lcMf2Om/V4P3bVzbp7ebUTDYsMkpN9iQIgCfJrnlBJWcS4i6n+VijgEeTrBEZnioMY1+xkDra5b/ABWxpePqd+HmvBPVsBzN0LmvBA6s+NyPeFUNxMjah7v7x66A25BaDhjovfDR1dJUyNdHUuaW9VcdUQNxmHtXDdfBBn4PxLiNXCKmGmpWRvBLGyyy9Y8C+5YyzTcHdX3cVzvw51VFAwSx9cJI5JNIjBnD+0GnPYt20vfdQZoxXAgGhrauiYeQPYBNyTa7oufe1TWLiiGvwmpngGUdRUB7CAHRydU4uDrb3uDfndBH+iXFKySmc9sUUrZKqR0kj5XNeHOyl5DAw3tpbVZnHvGMdPUQslw8yP6z5maXq8os5oc6MtLnfSGhy6+S9dBP6Nd+sSfg1avpzHzmH/8AVl/agQTfjLiv5BD1xgkmaNyzJlZ3F5JuBfuBWnwPjiproGPo6ZhflPWOmkc2KJ9zaJpDS6V1rXsLDmQbBZnSr+iKr7rf3rU6KWWwik8WG/j23a+figtcG8fOqqiajqIRDUwXJDXZmOAIDiDb/EPevWOcdmOsbQ0kXyipdq4F2SOIWzXkdYm9u4c1FeH/APemr+4/93EvLCMO4jllqiGQ1jX9XI4gNzEM7N+RBAafMIN9xDx1WYcGurKaF8b3ZWvp5X2a+17PEjL2tfVSrhzEpp4y+aAQXILAJGSZ2FrSH5mabk+5QXpgxqKelZRwObNPNMwtZGQ8gNOrnZfZ3t6qd8MYc6Ckp4Xm7ooWNdrftAC48hsEG1REQERa6sxhjHZO095+iwXPr3JpNtgubdKuHVldGKanpHkMlDutL4Q1wDDq0Zs27rajkplNjjmDNJBI1vf2TbzstsxwIBHPX3q6sJZWg4OqJuojinp3wOiiiZdzo3B5a3KcuQkj2b696xOkfgv+kaTq2uDZI3Z4y6+W+UgtcRqAQd+WildkKioRg3EtdHE2Gpw6d8zBlzxOhMUltGuL3PGTTfQq/iNFiD6WSRrwKkyRSRQscAyNsbheAyaZg8A5j46KSYniLYWZnegG7j3LBmxt0eTrosjX6XDgcvg4K6Tk09bxXVOicxuG1Rmc0izup6kFwI1kz6t/yrC4G6P3UmHT08rgJalrw6xu2IOjyNYDzsCdfFT+wRRXL+jpldh0L6SShlkd1xc2Rj4xEQ7KCS9xuLWJ0B3VvpQwetrpafqKR9qdzzmc+ECQkxnsguvbsbkBdUslkEH43dVVeHOhio5esn7JaXQfNBj2nM52exB5W9bLM6O6aeCgjp54HRvhaW7xkSauN2EO8eallkQcqwbBq1mNyVzqOQQzZm+3DmYCGNDy3Nt2bkb2WNjOIVEGL1IFNHiXXMZljBDnUsTRbI5tjkDiSTprpqutu8O78/nxXLeC6w4XLVRYhHK1005kFSI3vjmbsLvYCRtex2ugpDxnUUbTIcCdAwC7nRBoLWjckNjU/wCF+I4q6ATwnskkEH2mPbux3iPiCCtVX8ewlhbSMkq5SCGsjjflJI0zyOAa1vmU6NOFH0FGI5SOtkcZHgbMLgAGNPOwA177oJaipdVQUKijarqK15luA+4DuQBtY/CylZWNWUDJRle2/d3jyWsctbZym9fr09rZWEaFrha47iF6gjDGBvJoA18AozVYfLR9uFxcy+ody+PxWZimLZ6PrG6Z7N8iXWIWuP54zy/fWd/TLHEhgfJlNiWAke/Yq9R4nHIbNPaG7SCHD0Ks4DCG08dubQfUrU4yerrIXt0LtD43IGvoVmYy3S3LU28cV1Qc+IAO7LnXu1wBtl2JGvot0a+NwddryG8jG74AjVariw9uD7zv/VSQBW+RJ7UewnGw58rnB9iW5QGudYW8Boti7Homv6slwdppkfz25LV8GDsyfeb+CucVQlnVzt3Y4A+RN9fdb1VsnLSS3jtuKyvbG3M7Nbwa428wBolDiLJm5mXI7y1wv5XGqwsVkEkbGNNuvLRcfZtdx934rG4ZlytkhcdYnutfk0/n4rMnTdy7bODFWOe5gvdvtXa4AepFlaGNsJOQPeAbEsaSL+ex9FbwuDPG97vrnE/5dmj3K3S10UYEMDXPy8mbA87uKaTkz6HE45QSw3sbEEWI8wrDsdgzFucHQk9wAF9StTgDj8qmuMu/Z0NjmHd5qhiBxGxAtlvsNw0FXicm5osYjkcWDMHAXIcLG3fZJMZZmLGhz3DfI0kDfc7LzisbY2STADOIyM22nmtVw1Pkh0ikcXOcS5obYm9t8ymjbeUWIMkvlJuNwQQR5grLCjcUUnywStiexrhZ1wOXM2JUjClmll2FaOmxgRSSRzOI7ZyvfsQbENv7/ct6qFoO6RbGjxTGGPY5kXzr3iwDNbX5k7BeRgjvkfU/T9rwzXvut62MDYAeQCrZXknFpMHxVrImxynq3sABDrjQcxfdYkrTVVLHMB6qP6RBGYgg9k89VJTEDuB7gqgJy73E49aqK8T1TXPiANy0uvvp7P8AoVJYKlrxdpuFdypZLdzSzHV2ivDtW2AyMlOR1wQHbkeHet/XwiaFzdw5pt58llZBvYL0ly3dpMdTSM8MZn6u+paWN33J7R18LBW8Yhcyq7H94ZkJ105E/wAfRSgMA2AVSwb22+Ccuzj01+J0zvk7mR75bAeAtp7lquH8VijhDHdh7SQW5XXcTtYW7RUmXnIL3sLpvrS672i2EThlXLn7GcG1xbdwK8iuZ8vD8wy5bZtbezbuUsyplWubMwWauHrGObycCPeo/gVaIAYZ+wQ4lrnDsuudbFSey8uYDuAVnfWmtd7YMWI53BsQDmj2na2b4DvKzwgaqgLLQ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082" name="Picture 10" descr="https://encrypted-tbn1.gstatic.com/images?q=tbn:ANd9GcQZaKogdtgvrEFEBNJyONG82APK9rmJSERmPSRGhnJXlTN8UAg3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44824"/>
            <a:ext cx="288032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ndara" pitchFamily="34" charset="0"/>
              </a:rPr>
              <a:t>ESPECIFICACION DE LAS PRUEBAS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74564" y="2492896"/>
            <a:ext cx="8073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chemeClr val="tx2">
                    <a:lumMod val="75000"/>
                  </a:schemeClr>
                </a:solidFill>
              </a:rPr>
              <a:t>Pruebas </a:t>
            </a:r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</a:rPr>
              <a:t>unitarias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P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 realizarán por cada caso de uso del sistema y estarán dirigidas solo a las clases que correspondan a las pantallas, verificando su correcto funcionamiento</a:t>
            </a:r>
            <a:r>
              <a:rPr lang="es-P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/>
            <a:endParaRPr lang="es-PE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PE" sz="2000" b="1" dirty="0" smtClean="0">
                <a:solidFill>
                  <a:schemeClr val="tx2">
                    <a:lumMod val="75000"/>
                  </a:schemeClr>
                </a:solidFill>
              </a:rPr>
              <a:t>Pruebas </a:t>
            </a:r>
            <a:r>
              <a:rPr lang="es-PE" sz="2000" b="1" dirty="0">
                <a:solidFill>
                  <a:schemeClr val="tx2">
                    <a:lumMod val="75000"/>
                  </a:schemeClr>
                </a:solidFill>
              </a:rPr>
              <a:t>del caso de uso</a:t>
            </a:r>
            <a:endParaRPr lang="es-PE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P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Nos permitirán verificar que la implementación sea correcta para todos y cualquiera de los flujos básicos y alternativos correspondientes a todos </a:t>
            </a:r>
            <a:r>
              <a:rPr lang="es-PE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 </a:t>
            </a:r>
            <a:r>
              <a:rPr lang="es-P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casos de uso.</a:t>
            </a:r>
            <a:endParaRPr lang="es-PE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>
                <a:solidFill>
                  <a:schemeClr val="bg1"/>
                </a:solidFill>
                <a:latin typeface="Candara" pitchFamily="34" charset="0"/>
              </a:rPr>
              <a:t>EJECUCION DEL PLAN DE PRUEBAS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98352" y="1617940"/>
            <a:ext cx="4809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</a:rPr>
              <a:t>Caso de Uso: Agregar incumplimiento</a:t>
            </a:r>
            <a:endParaRPr lang="es-PE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24544" y="2111554"/>
            <a:ext cx="417646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7191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PE" b="1" i="0" u="none" strike="noStrike" cap="none" normalizeH="0" baseline="0" dirty="0" smtClean="0" bmk="_Toc348622464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Clases de equivalencia</a:t>
            </a:r>
            <a:endParaRPr kumimoji="0" lang="es-PE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Times New Roman" pitchFamily="18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P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1" y="2896384"/>
            <a:ext cx="7651373" cy="290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9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>
                <a:solidFill>
                  <a:schemeClr val="bg1"/>
                </a:solidFill>
                <a:latin typeface="Candara" pitchFamily="34" charset="0"/>
              </a:rPr>
              <a:t>EJECUCION DEL PLAN DE PRUEBAS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75354"/>
              </p:ext>
            </p:extLst>
          </p:nvPr>
        </p:nvGraphicFramePr>
        <p:xfrm>
          <a:off x="539552" y="1628800"/>
          <a:ext cx="8208912" cy="4575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6404"/>
                <a:gridCol w="5772508"/>
              </a:tblGrid>
              <a:tr h="34381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</a:rPr>
                        <a:t>Pruebas “Ventana Incumplimiento”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243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</a:rPr>
                        <a:t>Objetivo Pruebas: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</a:rPr>
                        <a:t>Probar el funcionamiento del flujo básico del caso de uso.</a:t>
                      </a:r>
                      <a:endParaRPr lang="es-PE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</a:rPr>
                        <a:t>Para eso se deberá verificar que los datos ingresados por el usuario sean válidos y la muestra de mensajes de error para los datos inválidos.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</a:tr>
              <a:tr h="487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>
                          <a:effectLst/>
                        </a:rPr>
                        <a:t>Clases asociadas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</a:rPr>
                        <a:t>Contrato, Cláusula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</a:tr>
              <a:tr h="487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>
                          <a:effectLst/>
                        </a:rPr>
                        <a:t>Precondición: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</a:rPr>
                        <a:t>Debe existir un contrato creado para poder realizar un incumplimiento.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</a:tr>
              <a:tr h="1243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>
                          <a:effectLst/>
                        </a:rPr>
                        <a:t>Descripción de la pruebas: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</a:rPr>
                        <a:t>Por cada prueba se ingresará los datos requeridos tomando un caso inválido y los demás válidos, según las clases de equivalencia, se abarcará así todos los mensajes de error posibles.</a:t>
                      </a:r>
                      <a:endParaRPr lang="es-PE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</a:rPr>
                        <a:t>Además se realizará las pruebas necesarias donde se utilicen todos los casos válidos.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</a:tr>
              <a:tr h="6583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>
                          <a:effectLst/>
                        </a:rPr>
                        <a:t>Resultados Esperados: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</a:rPr>
                        <a:t>Se muestran mensajes indicando el error correspondiente o indicando el correcto funcionamiento.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>
                <a:solidFill>
                  <a:schemeClr val="bg1"/>
                </a:solidFill>
                <a:latin typeface="Candara" pitchFamily="34" charset="0"/>
              </a:rPr>
              <a:t>EJECUCION DEL PLAN DE PRUEBAS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64845"/>
              </p:ext>
            </p:extLst>
          </p:nvPr>
        </p:nvGraphicFramePr>
        <p:xfrm>
          <a:off x="539552" y="1412776"/>
          <a:ext cx="8136904" cy="5239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030"/>
                <a:gridCol w="1317184"/>
                <a:gridCol w="6422690"/>
              </a:tblGrid>
              <a:tr h="1774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dirty="0">
                          <a:effectLst/>
                        </a:rPr>
                        <a:t>Nº 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764" marR="21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</a:rPr>
                        <a:t>Prueba Ejecutada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764" marR="217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</a:rPr>
                        <a:t>Resultado Obtenido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764" marR="21764" marT="0" marB="0"/>
                </a:tc>
              </a:tr>
              <a:tr h="1046720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228600" algn="l"/>
                        </a:tabLs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r>
                        <a:rPr lang="es-PE" sz="1200" dirty="0" smtClean="0">
                          <a:effectLst/>
                        </a:rPr>
                        <a:t>1</a:t>
                      </a:r>
                      <a:endParaRPr lang="es-PE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764" marR="21764" marT="0" marB="0"/>
                </a:tc>
                <a:tc>
                  <a:txBody>
                    <a:bodyPr/>
                    <a:lstStyle/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1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3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5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8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10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</a:t>
                      </a:r>
                      <a:r>
                        <a:rPr lang="es-PE" sz="1200" dirty="0" smtClean="0">
                          <a:effectLst/>
                        </a:rPr>
                        <a:t>12</a:t>
                      </a:r>
                      <a:endParaRPr lang="es-PE" sz="1400" dirty="0">
                        <a:effectLst/>
                      </a:endParaRPr>
                    </a:p>
                  </a:txBody>
                  <a:tcPr marL="21764" marR="21764" marT="0" marB="0"/>
                </a:tc>
                <a:tc rowSpan="2">
                  <a:txBody>
                    <a:bodyPr/>
                    <a:lstStyle/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Operación realizada con éxito.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764" marR="21764" marT="0" marB="0"/>
                </a:tc>
              </a:tr>
              <a:tr h="1080120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228600" algn="l"/>
                        </a:tabLs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r>
                        <a:rPr lang="es-PE" sz="1200" dirty="0" smtClean="0">
                          <a:effectLst/>
                        </a:rPr>
                        <a:t>2</a:t>
                      </a:r>
                      <a:endParaRPr lang="es-PE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764" marR="21764" marT="0" marB="0"/>
                </a:tc>
                <a:tc>
                  <a:txBody>
                    <a:bodyPr/>
                    <a:lstStyle/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1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3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5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9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10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</a:t>
                      </a:r>
                      <a:r>
                        <a:rPr lang="es-PE" sz="1200" dirty="0" smtClean="0">
                          <a:effectLst/>
                        </a:rPr>
                        <a:t>12</a:t>
                      </a:r>
                      <a:endParaRPr lang="es-PE" sz="1400" dirty="0">
                        <a:effectLst/>
                      </a:endParaRPr>
                    </a:p>
                  </a:txBody>
                  <a:tcPr marL="21764" marR="21764" marT="0" marB="0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071931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228600" algn="l"/>
                        </a:tabLs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r>
                        <a:rPr lang="es-PE" sz="1200" dirty="0" smtClean="0">
                          <a:effectLst/>
                        </a:rPr>
                        <a:t>3</a:t>
                      </a:r>
                      <a:endParaRPr lang="es-PE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764" marR="21764" marT="0" marB="0"/>
                </a:tc>
                <a:tc>
                  <a:txBody>
                    <a:bodyPr/>
                    <a:lstStyle/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>
                          <a:effectLst/>
                        </a:rPr>
                        <a:t>Clase No Valida 2</a:t>
                      </a:r>
                      <a:endParaRPr lang="es-PE" sz="140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>
                          <a:effectLst/>
                        </a:rPr>
                        <a:t>Clase Valida 3</a:t>
                      </a:r>
                      <a:endParaRPr lang="es-PE" sz="140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>
                          <a:effectLst/>
                        </a:rPr>
                        <a:t>Clase Valida 5</a:t>
                      </a:r>
                      <a:endParaRPr lang="es-PE" sz="140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>
                          <a:effectLst/>
                        </a:rPr>
                        <a:t>Clase Valida 8</a:t>
                      </a:r>
                      <a:endParaRPr lang="es-PE" sz="140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>
                          <a:effectLst/>
                        </a:rPr>
                        <a:t>Clase Valida 10</a:t>
                      </a:r>
                      <a:endParaRPr lang="es-PE" sz="140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>
                          <a:effectLst/>
                        </a:rPr>
                        <a:t>Clase Valida 12</a:t>
                      </a:r>
                      <a:endParaRPr lang="es-PE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764" marR="21764" marT="0" marB="0"/>
                </a:tc>
                <a:tc rowSpan="2">
                  <a:txBody>
                    <a:bodyPr/>
                    <a:lstStyle/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El sistema mediante un mensaje indicará que se debe ingresar un valor para el campo Número de Contrato.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764" marR="21764" marT="0" marB="0"/>
                </a:tc>
              </a:tr>
              <a:tr h="1088309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228600" algn="l"/>
                        </a:tabLs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r>
                        <a:rPr lang="es-PE" sz="1200" dirty="0" smtClean="0">
                          <a:effectLst/>
                        </a:rPr>
                        <a:t>4</a:t>
                      </a:r>
                      <a:endParaRPr lang="es-PE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764" marR="21764" marT="0" marB="0"/>
                </a:tc>
                <a:tc>
                  <a:txBody>
                    <a:bodyPr/>
                    <a:lstStyle/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No Valida 2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3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5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9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10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Clase Valida 12</a:t>
                      </a:r>
                      <a:endParaRPr lang="es-PE" sz="1400" dirty="0">
                        <a:effectLst/>
                      </a:endParaRPr>
                    </a:p>
                    <a:p>
                      <a:pPr marL="1005840" indent="-100584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1005840" algn="l"/>
                          <a:tab pos="449580" algn="l"/>
                        </a:tabLs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1764" marR="21764" marT="0" marB="0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8 Imagen" descr="registro_satisfactori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832" y="2060848"/>
            <a:ext cx="288032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 descr="INGRESAR_NUMERO_CONTRAT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4581128"/>
            <a:ext cx="27363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84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4000" b="1" dirty="0">
                <a:solidFill>
                  <a:schemeClr val="bg1"/>
                </a:solidFill>
                <a:latin typeface="Candara" pitchFamily="34" charset="0"/>
              </a:rPr>
              <a:t>NO CONFIRMIDADES Y ACCIONES CORRECTIVAS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75651"/>
              </p:ext>
            </p:extLst>
          </p:nvPr>
        </p:nvGraphicFramePr>
        <p:xfrm>
          <a:off x="611560" y="1988840"/>
          <a:ext cx="7408863" cy="1174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564"/>
                <a:gridCol w="3258418"/>
                <a:gridCol w="1637359"/>
                <a:gridCol w="1339522"/>
              </a:tblGrid>
              <a:tr h="23304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INFORME DE NO CONFORMIDAD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Categoría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 Conformidad menor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Fecha de detección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06/02/2013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Área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Persona que la detectó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Gabriela E. Rojas Munive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Proceso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Mantenimiento de procesos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4384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SECCIÓN 1: DETALLES DE LA NO CONFORMIDAD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7336"/>
              </p:ext>
            </p:extLst>
          </p:nvPr>
        </p:nvGraphicFramePr>
        <p:xfrm>
          <a:off x="611560" y="3429000"/>
          <a:ext cx="7408861" cy="1174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600"/>
                <a:gridCol w="3255454"/>
                <a:gridCol w="1650694"/>
                <a:gridCol w="1332113"/>
              </a:tblGrid>
              <a:tr h="23304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INFORME DE NO CONFORMIDAD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2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Categoría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 Conformidad menor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Fecha de detección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06/02/2013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Área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Persona que la detectó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Marco Bustinza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24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Proceso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Actualización de Activo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4384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SECCIÓN 1: DETALLES DE LA NO CONFORMIDAD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39584"/>
              </p:ext>
            </p:extLst>
          </p:nvPr>
        </p:nvGraphicFramePr>
        <p:xfrm>
          <a:off x="611560" y="5013176"/>
          <a:ext cx="7416824" cy="1368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5922"/>
                <a:gridCol w="1726323"/>
                <a:gridCol w="1724579"/>
              </a:tblGrid>
              <a:tr h="271559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INFORME DE NO CONFORMIDAD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70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No Conformidad Menor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Fecha de detección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06-02-2013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0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Sistemas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Persona que la detectó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Paola Rojas Chicoma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0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Seguridad y Continuidad de Negocio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84138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SECCIÓN 1: DETALLES DE LA NO CONFORMIDAD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CC_CUS014_Agregar Incumplimiento</a:t>
            </a:r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www.youtube.com/watch?v=rQnVDbpdqLg</a:t>
            </a:r>
            <a:endParaRPr lang="es-PE" dirty="0" smtClean="0"/>
          </a:p>
          <a:p>
            <a:endParaRPr lang="es-PE" dirty="0"/>
          </a:p>
          <a:p>
            <a:r>
              <a:rPr lang="es-PE" smtClean="0"/>
              <a:t>CC_CUS004_Cambiar_Estado_Contrato_Addenda</a:t>
            </a:r>
            <a:endParaRPr lang="es-PE" dirty="0" smtClean="0"/>
          </a:p>
          <a:p>
            <a:r>
              <a:rPr lang="es-PE" dirty="0"/>
              <a:t>https://www.youtube.com/watch?v=8s8mDDqcLDA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Videos YouTube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923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2 Título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CALIDAD DE SOFTWARE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026" name="Picture 2" descr="http://4.bp.blogspot.com/_Gbg8-2anOEU/TDN3PC7-HOI/AAAAAAAAAAM/7KJjvRq2dMg/S1600-R/Dibuj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965032" cy="362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18434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r>
              <a:rPr lang="es-PE" sz="2400" dirty="0">
                <a:latin typeface="Candara" pitchFamily="34" charset="0"/>
              </a:rPr>
              <a:t>Marco </a:t>
            </a:r>
            <a:r>
              <a:rPr lang="es-PE" sz="2400" dirty="0" err="1">
                <a:latin typeface="Candara" pitchFamily="34" charset="0"/>
              </a:rPr>
              <a:t>Bustinza</a:t>
            </a:r>
            <a:r>
              <a:rPr lang="es-PE" sz="2400" dirty="0">
                <a:latin typeface="Candara" pitchFamily="34" charset="0"/>
              </a:rPr>
              <a:t> </a:t>
            </a:r>
          </a:p>
          <a:p>
            <a:pPr algn="r"/>
            <a:r>
              <a:rPr lang="es-PE" sz="2400" dirty="0" smtClean="0">
                <a:latin typeface="Candara" pitchFamily="34" charset="0"/>
              </a:rPr>
              <a:t>Pablo Robles </a:t>
            </a:r>
            <a:r>
              <a:rPr lang="es-PE" sz="2400" dirty="0">
                <a:latin typeface="Candara" pitchFamily="34" charset="0"/>
              </a:rPr>
              <a:t>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</a:t>
            </a:r>
            <a:r>
              <a:rPr lang="es-PE" sz="2400" dirty="0" err="1">
                <a:latin typeface="Candara" pitchFamily="34" charset="0"/>
              </a:rPr>
              <a:t>Munive</a:t>
            </a:r>
            <a:r>
              <a:rPr lang="es-PE" sz="2400" dirty="0">
                <a:latin typeface="Candara" pitchFamily="34" charset="0"/>
              </a:rPr>
              <a:t>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Paola Rojas </a:t>
            </a:r>
            <a:r>
              <a:rPr lang="es-PE" sz="2400" dirty="0" err="1">
                <a:latin typeface="Candara" pitchFamily="34" charset="0"/>
              </a:rPr>
              <a:t>Chicoma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8435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276872"/>
            <a:ext cx="8221488" cy="58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419100" algn="l"/>
                <a:tab pos="5573713" algn="r"/>
              </a:tabLst>
            </a:pP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Evidencias 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del Procedimiento de 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Trazabilidad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83820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176" y="2276872"/>
            <a:ext cx="8221488" cy="58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573713" algn="r"/>
              </a:tabLst>
            </a:pPr>
            <a:r>
              <a:rPr lang="es-P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s-P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Evidencias del Procedimiento de Cambios de 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Documentos</a:t>
            </a:r>
            <a:endParaRPr kumimoji="0" lang="es-PE" sz="4000" b="0" i="0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442" y="2996952"/>
            <a:ext cx="62293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79" y="1772816"/>
            <a:ext cx="4580731" cy="477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18531"/>
            <a:ext cx="51149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976664" cy="360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0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PROCEDIMIENTO DE CALIDAD</a:t>
            </a:r>
            <a:b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</a:br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EVIDENCIAS</a:t>
            </a:r>
            <a:endParaRPr lang="es-PE" sz="4000" b="1" dirty="0" smtClean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6636" y="2367558"/>
            <a:ext cx="8221488" cy="58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573713" algn="r"/>
              </a:tabLst>
            </a:pPr>
            <a:r>
              <a:rPr lang="es-P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		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Evidencias del Procedimiento de Control de </a:t>
            </a:r>
            <a:r>
              <a:rPr kumimoji="0" lang="es-PE" sz="2400" b="0" i="0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Versiones</a:t>
            </a:r>
            <a:endParaRPr kumimoji="0" lang="es-PE" sz="4000" b="0" i="0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16" y="3140968"/>
            <a:ext cx="48101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orma de onda">
    <a:dk1>
      <a:sysClr val="windowText" lastClr="000000"/>
    </a:dk1>
    <a:lt1>
      <a:sysClr val="window" lastClr="FFFFFF"/>
    </a:lt1>
    <a:dk2>
      <a:srgbClr val="073E87"/>
    </a:dk2>
    <a:lt2>
      <a:srgbClr val="C6E7FC"/>
    </a:lt2>
    <a:accent1>
      <a:srgbClr val="31B6FD"/>
    </a:accent1>
    <a:accent2>
      <a:srgbClr val="4584D3"/>
    </a:accent2>
    <a:accent3>
      <a:srgbClr val="5BD078"/>
    </a:accent3>
    <a:accent4>
      <a:srgbClr val="A5D028"/>
    </a:accent4>
    <a:accent5>
      <a:srgbClr val="F5C040"/>
    </a:accent5>
    <a:accent6>
      <a:srgbClr val="05E0DB"/>
    </a:accent6>
    <a:hlink>
      <a:srgbClr val="0080FF"/>
    </a:hlink>
    <a:folHlink>
      <a:srgbClr val="5EAE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</TotalTime>
  <Words>896</Words>
  <Application>Microsoft Office PowerPoint</Application>
  <PresentationFormat>Presentación en pantalla (4:3)</PresentationFormat>
  <Paragraphs>262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Forma de onda</vt:lpstr>
      <vt:lpstr>CONTRATOS DE CLIENTES</vt:lpstr>
      <vt:lpstr>INDICE:  1. CALIDAD DE SOFTWARE   1.1 PROCEDIMIENTO DE CALIDAD     1.2 METRICAS  2. PRUEBAS DE SOFTWARE   2.1 ESPECIFICACION DE LAS PRUEBAS   2.2 EJECUCION DEL PLAN DE PRUEBAS   2.3 NO CONFIRMIDADES Y ACCIONES CORRECTIVAS  </vt:lpstr>
      <vt:lpstr>CALIDAD DE SOFTWARE</vt:lpstr>
      <vt:lpstr>PROCEDIMIENTO DE CALIDAD EVIDENCIAS</vt:lpstr>
      <vt:lpstr>PROCEDIMIENTO DE CALIDAD EVIDENCIAS</vt:lpstr>
      <vt:lpstr>PROCEDIMIENTO DE CALIDAD EVIDENCIAS</vt:lpstr>
      <vt:lpstr>PROCEDIMIENTO DE CALIDAD EVIDENCIAS</vt:lpstr>
      <vt:lpstr>PROCEDIMIENTO DE CALIDAD EVIDENCIAS</vt:lpstr>
      <vt:lpstr>PROCEDIMIENTO DE CALIDAD EVIDENCIAS</vt:lpstr>
      <vt:lpstr>PROCEDIMIENTO DE CALIDAD EVIDENCIAS</vt:lpstr>
      <vt:lpstr>PROCEDIMIENTO DE CALIDAD EVIDENCIAS</vt:lpstr>
      <vt:lpstr>PROCEDIMIENTO DE CALIDAD EVIDENCIAS</vt:lpstr>
      <vt:lpstr>PROCEDIMIENTO DE CALIDAD EVIDENCIAS</vt:lpstr>
      <vt:lpstr>1. Evidencias del Procedimiento de Trazabilidad</vt:lpstr>
      <vt:lpstr>1. Evidencias del Procedimiento de Trazabilidad</vt:lpstr>
      <vt:lpstr>1. Evidencias del Procedimiento de Trazabilidad</vt:lpstr>
      <vt:lpstr>2. Evidencias del Procedimiento de Cambios de Documentos</vt:lpstr>
      <vt:lpstr>3. Evidencias del Procedimiento de Control de Versiones</vt:lpstr>
      <vt:lpstr>4. Evidencias del Procedimiento de Gestión de registros</vt:lpstr>
      <vt:lpstr>METRICAS</vt:lpstr>
      <vt:lpstr>Presentación de PowerPoint</vt:lpstr>
      <vt:lpstr>Presentación de PowerPoint</vt:lpstr>
      <vt:lpstr>PRUEBAS DE SOFTWARE</vt:lpstr>
      <vt:lpstr>ESPECIFICACION DE LAS PRUEBAS</vt:lpstr>
      <vt:lpstr>EJECUCION DEL PLAN DE PRUEBAS</vt:lpstr>
      <vt:lpstr>EJECUCION DEL PLAN DE PRUEBAS</vt:lpstr>
      <vt:lpstr>EJECUCION DEL PLAN DE PRUEBAS</vt:lpstr>
      <vt:lpstr>NO CONFIRMIDADES Y ACCIONES CORRECTIVAS</vt:lpstr>
      <vt:lpstr>Videos YouTube 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Operador</cp:lastModifiedBy>
  <cp:revision>316</cp:revision>
  <dcterms:created xsi:type="dcterms:W3CDTF">2012-05-06T17:51:32Z</dcterms:created>
  <dcterms:modified xsi:type="dcterms:W3CDTF">2013-02-15T01:22:24Z</dcterms:modified>
</cp:coreProperties>
</file>