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8"/>
  </p:notesMasterIdLst>
  <p:sldIdLst>
    <p:sldId id="256" r:id="rId2"/>
    <p:sldId id="418" r:id="rId3"/>
    <p:sldId id="420" r:id="rId4"/>
    <p:sldId id="422" r:id="rId5"/>
    <p:sldId id="421" r:id="rId6"/>
    <p:sldId id="423" r:id="rId7"/>
    <p:sldId id="432" r:id="rId8"/>
    <p:sldId id="428" r:id="rId9"/>
    <p:sldId id="435" r:id="rId10"/>
    <p:sldId id="433" r:id="rId11"/>
    <p:sldId id="436" r:id="rId12"/>
    <p:sldId id="427" r:id="rId13"/>
    <p:sldId id="434" r:id="rId14"/>
    <p:sldId id="430" r:id="rId15"/>
    <p:sldId id="431" r:id="rId16"/>
    <p:sldId id="379" r:id="rId17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0E6473-C4DD-442B-9E7A-2A4AFC5030D6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C81719-2C5E-4CB6-BD6A-39A5F0D414A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5DBC-CAC1-48CF-812B-2BB090B9974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8FE66-0A7A-444E-A3BC-08B18B84180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B1678-509C-41FA-9E2B-F30EB6FE633D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596E1-A8FC-40D0-B130-B7AE7270937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66C15-B36C-4557-BA0A-0EB7423FEC17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D35D6-BA05-49C5-8594-BBFD844E16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C2A4-BBCF-4219-A6E4-07A3DD0E0179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0450-2CAA-4CF5-9161-1559E757EF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40CC-F0B6-4B00-9C6E-924EF6AB9DBA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0DBA-4DCC-42E6-8E36-2348D7895C6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9382E-38C5-4E4A-8948-4454CD58FFFE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D1E99-CFE4-4D8A-824B-3060C87CCFE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5E834DF-C1AE-4F4B-979C-21269C4A5AEA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4AE8A6C-DC48-479F-A762-51712217748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8I3YkR4HQy0/TfjkawJqZII/AAAAAAAAAiQ/zUOwCg-Q46I/s1600/control_documentos_ISO_9001.jpg" TargetMode="External"/><Relationship Id="rId2" Type="http://schemas.openxmlformats.org/officeDocument/2006/relationships/image" Target="http://www.blogblog.com/1kt/ethereal/white-fade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EFICIENCIA</a:t>
            </a:r>
          </a:p>
        </p:txBody>
      </p:sp>
      <p:pic>
        <p:nvPicPr>
          <p:cNvPr id="18434" name="Picture 3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859338" y="4076700"/>
            <a:ext cx="720725" cy="1873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externa(2)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75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/>
        </p:nvGraphicFramePr>
        <p:xfrm>
          <a:off x="1187450" y="1773238"/>
          <a:ext cx="6985000" cy="4389437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Tiempos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ha tomado terminar una tarea espec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fica. Cuanto tiempo le toma recibir una respuesta a las tareas especificas.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Empiece una tarea especificada. Mida el tiempo que toma para la muestra para terminar su operaci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n. Guarde un registro de cada intento. 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(Tiempo de ganar el resultado) -(Tiempo de terminaci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del mandato)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 T. El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temprano es el mejor.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Ratio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Tiempo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interna(2)</a:t>
            </a:r>
          </a:p>
        </p:txBody>
      </p:sp>
      <p:sp>
        <p:nvSpPr>
          <p:cNvPr id="20482" name="Text Box 31"/>
          <p:cNvSpPr txBox="1">
            <a:spLocks noChangeArrowheads="1"/>
          </p:cNvSpPr>
          <p:nvPr/>
        </p:nvSpPr>
        <p:spPr bwMode="auto">
          <a:xfrm>
            <a:off x="2197100" y="1268413"/>
            <a:ext cx="511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5704" name="Group 104"/>
          <p:cNvGraphicFramePr>
            <a:graphicFrameLocks noGrp="1"/>
          </p:cNvGraphicFramePr>
          <p:nvPr/>
        </p:nvGraphicFramePr>
        <p:xfrm>
          <a:off x="1331913" y="1844675"/>
          <a:ext cx="6985000" cy="3962400"/>
        </p:xfrm>
        <a:graphic>
          <a:graphicData uri="http://schemas.openxmlformats.org/drawingml/2006/table">
            <a:tbl>
              <a:tblPr/>
              <a:tblGrid>
                <a:gridCol w="1568450"/>
                <a:gridCol w="5416550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¿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 registran adecuadamente los cambios a la especificaci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y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con comentarios en el c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digo?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Registrar la 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informaci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sobre cambios a los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cambios a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que tienen comentarios confirmados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Total de funciones o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dulos modificados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registrable.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 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/>
                      </a:r>
                      <a:b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indica un control de cambios deficiente o pocos cambios y alta estabilidad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EFECTIVIDAD</a:t>
            </a:r>
          </a:p>
        </p:txBody>
      </p:sp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050" y="3284538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195513" y="4076700"/>
            <a:ext cx="1223962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uso(1)</a:t>
            </a:r>
          </a:p>
        </p:txBody>
      </p:sp>
      <p:graphicFrame>
        <p:nvGraphicFramePr>
          <p:cNvPr id="22750" name="Group 222"/>
          <p:cNvGraphicFramePr>
            <a:graphicFrameLocks noGrp="1"/>
          </p:cNvGraphicFramePr>
          <p:nvPr/>
        </p:nvGraphicFramePr>
        <p:xfrm>
          <a:off x="1258888" y="1700213"/>
          <a:ext cx="7037387" cy="4237037"/>
        </p:xfrm>
        <a:graphic>
          <a:graphicData uri="http://schemas.openxmlformats.org/drawingml/2006/table">
            <a:tbl>
              <a:tblPr/>
              <a:tblGrid>
                <a:gridCol w="1579562"/>
                <a:gridCol w="545782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EFECTIVIDAD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Terminaci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la tarea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 es la 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tareas terminadas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tareas terminadas y comparar con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tareas solicitadas.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A/B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tareas terminadas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total de tareas que se intentaron hacer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mejor la eficiencia.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cantidad/cantidad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en uso(2)</a:t>
            </a:r>
          </a:p>
        </p:txBody>
      </p:sp>
      <p:graphicFrame>
        <p:nvGraphicFramePr>
          <p:cNvPr id="23664" name="Group 112"/>
          <p:cNvGraphicFramePr>
            <a:graphicFrameLocks noGrp="1"/>
          </p:cNvGraphicFramePr>
          <p:nvPr/>
        </p:nvGraphicFramePr>
        <p:xfrm>
          <a:off x="1403350" y="1557338"/>
          <a:ext cx="6696075" cy="4970462"/>
        </p:xfrm>
        <a:graphic>
          <a:graphicData uri="http://schemas.openxmlformats.org/drawingml/2006/table">
            <a:tbl>
              <a:tblPr/>
              <a:tblGrid>
                <a:gridCol w="1503363"/>
                <a:gridCol w="5192712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EFECTIVIDAD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Efectiva relativa al usuario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tan productivo es un usuario "sin experiencia" compar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ndolo con un usuario experto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porcentaje de eficiencia de un usuario "sin experiencia" y comparar con el porcentaje de eficiencia de un usuario experto.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A/B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Eficiencia de la tarea de un usuario "no experto"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Eficiencia de la tarea de un usuario experto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&gt;= 0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1, mejor la eficiencia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porcentaje/porcentaje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2457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457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2"/>
                </a:solidFill>
                <a:latin typeface="Candara" pitchFamily="34" charset="0"/>
              </a:rPr>
              <a:t>NORMA ISO 9000:2008</a:t>
            </a:r>
            <a:endParaRPr lang="es-PE" sz="40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chemeClr val="tx2"/>
                </a:solidFill>
                <a:latin typeface="Candara" pitchFamily="34" charset="0"/>
              </a:rPr>
              <a:t>REQ. 2.3 CONTROL DE DOCUMENTOS</a:t>
            </a:r>
            <a:endParaRPr lang="es-PE" sz="3600" b="1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2291" name="Picture 4" descr="control_documentos_ISO_9001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 t="11064" b="5974"/>
          <a:stretch>
            <a:fillRect/>
          </a:stretch>
        </p:blipFill>
        <p:spPr bwMode="auto">
          <a:xfrm>
            <a:off x="2700338" y="1484313"/>
            <a:ext cx="39068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6207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4338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3860800"/>
            <a:ext cx="4284662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1844675"/>
            <a:ext cx="8229600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smtClean="0">
                <a:solidFill>
                  <a:srgbClr val="8C2902"/>
                </a:solidFill>
                <a:latin typeface="Candara" pitchFamily="34" charset="0"/>
              </a:rPr>
              <a:t>FIABILIDAD</a:t>
            </a:r>
          </a:p>
        </p:txBody>
      </p:sp>
      <p:pic>
        <p:nvPicPr>
          <p:cNvPr id="15362" name="Picture 5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975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3419475" y="4005263"/>
            <a:ext cx="720725" cy="1944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externa(1)</a:t>
            </a:r>
          </a:p>
        </p:txBody>
      </p:sp>
      <p:sp>
        <p:nvSpPr>
          <p:cNvPr id="16386" name="Text Box 31"/>
          <p:cNvSpPr txBox="1">
            <a:spLocks noChangeArrowheads="1"/>
          </p:cNvSpPr>
          <p:nvPr/>
        </p:nvSpPr>
        <p:spPr bwMode="auto">
          <a:xfrm>
            <a:off x="2484438" y="1196975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TOLERANCIA A FALLOS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6765" name="Group 141"/>
          <p:cNvGraphicFramePr>
            <a:graphicFrameLocks noGrp="1"/>
          </p:cNvGraphicFramePr>
          <p:nvPr/>
        </p:nvGraphicFramePr>
        <p:xfrm>
          <a:off x="755650" y="1557338"/>
          <a:ext cx="7848600" cy="5211762"/>
        </p:xfrm>
        <a:graphic>
          <a:graphicData uri="http://schemas.openxmlformats.org/drawingml/2006/table">
            <a:tbl>
              <a:tblPr/>
              <a:tblGrid>
                <a:gridCol w="1762125"/>
                <a:gridCol w="60864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Prevenci</a:t>
                      </a: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Medir la frecuencia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del software en el ambiente de producci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ocurridas con respecto al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1 -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fallas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 valor m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 cercano a 1 es el mejor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 ca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das significan que la ejecuci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de algunas tareas de usuario es suspendida hasta que el sistema sea restaurado o su control es perdido hasta que se fuerce el cierre del sistema.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Métrica interna(1)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1331913" y="1916113"/>
          <a:ext cx="6911975" cy="4389437"/>
        </p:xfrm>
        <a:graphic>
          <a:graphicData uri="http://schemas.openxmlformats.org/drawingml/2006/table">
            <a:tbl>
              <a:tblPr/>
              <a:tblGrid>
                <a:gridCol w="1552575"/>
                <a:gridCol w="5359400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FIABILIDAD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Suficiencia de las pruebas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ntos de los casos de prueba necesarios est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cubiertas por el plan de pruebas?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pruebas planeadas y comparar con el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pruebas requeridas para obtener una cobertura adecuada.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en el plan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mero de casos de prueba requeridos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X es mayor, mejor la suficiencia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MADUREZ</a:t>
            </a:r>
            <a:endParaRPr lang="es-E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2213</TotalTime>
  <Words>619</Words>
  <Application>Microsoft Office PowerPoint</Application>
  <PresentationFormat>Presentación en pantalla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Symbol</vt:lpstr>
      <vt:lpstr>Calibri</vt:lpstr>
      <vt:lpstr>Candara</vt:lpstr>
      <vt:lpstr>Times New Roman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PROCEDIMIENTO DE GESTION DE CAMBIOS DE DOCUMENTOS</vt:lpstr>
      <vt:lpstr>NORMA ISO 9000:2008</vt:lpstr>
      <vt:lpstr>REQ. 2.3 CONTROL DE DOCUMENTOS</vt:lpstr>
      <vt:lpstr>Diapositiva 5</vt:lpstr>
      <vt:lpstr>METRICAS DE CALIDAD</vt:lpstr>
      <vt:lpstr>ATRIBUTO FIABILIDAD</vt:lpstr>
      <vt:lpstr>Métrica externa(1)</vt:lpstr>
      <vt:lpstr>Métrica interna(1)</vt:lpstr>
      <vt:lpstr>ATRIBUTO EFICIENCIA</vt:lpstr>
      <vt:lpstr>Métrica externa(2)</vt:lpstr>
      <vt:lpstr>Métrica interna(2)</vt:lpstr>
      <vt:lpstr>ATRIBUTO EFECTIVIDAD</vt:lpstr>
      <vt:lpstr>Métrica en uso(1)</vt:lpstr>
      <vt:lpstr>Métrica en uso(2)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300</cp:revision>
  <dcterms:created xsi:type="dcterms:W3CDTF">2012-05-06T17:51:32Z</dcterms:created>
  <dcterms:modified xsi:type="dcterms:W3CDTF">2013-01-31T18:06:36Z</dcterms:modified>
</cp:coreProperties>
</file>