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69" r:id="rId4"/>
    <p:sldId id="275" r:id="rId5"/>
    <p:sldId id="258" r:id="rId6"/>
    <p:sldId id="263" r:id="rId7"/>
    <p:sldId id="264" r:id="rId8"/>
    <p:sldId id="301" r:id="rId9"/>
    <p:sldId id="302" r:id="rId10"/>
    <p:sldId id="276" r:id="rId11"/>
    <p:sldId id="268" r:id="rId12"/>
    <p:sldId id="281" r:id="rId13"/>
    <p:sldId id="300" r:id="rId14"/>
    <p:sldId id="282" r:id="rId15"/>
    <p:sldId id="277" r:id="rId16"/>
    <p:sldId id="259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5" r:id="rId28"/>
    <p:sldId id="296" r:id="rId29"/>
    <p:sldId id="297" r:id="rId30"/>
    <p:sldId id="298" r:id="rId31"/>
    <p:sldId id="299" r:id="rId3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605590-E1A8-48F9-A02B-5FBE24E0C6B8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32217-FD18-48D5-9A6A-92E9DCC089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B70B04-6206-4B1E-92C6-0A719852FA78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AB25-0E91-410B-A7FF-391B32CD5BC6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66916-450C-47BD-9626-62386EDF0B9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5AE9-CB9D-4371-B56D-041B54D14E51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550B0-A4DF-448A-B8DE-3919A63855B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7A724-AFA9-498D-B9D6-31AE1F871A60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497E-8BB5-4F92-9DAD-8EC78BB7974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C41C-974E-439F-A88D-D384A7E5E7E8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F257-3C25-493A-BD75-822E52E413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DCAE-1403-408C-ADD9-2F4BF65E9591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A85A0-E981-459A-9AB3-5CBCCFB6CFB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92D2-C2B5-440F-B3C0-6C56839F73F8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73BE-9202-47CD-A158-87294F4A2FF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EB80-E622-4FD3-BCF4-1C0C1D81970F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9B9D-BC06-4CF7-A6D1-C6FC1D3CBB5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03D83-0DB8-44E6-8212-B67814AE34EF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709D-329E-4F9E-9700-9828A6FF051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FD10-0087-4270-9B67-073AE8CDF1CA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43D5-C80A-4E99-9CD1-FD519D41CC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ACA1-CA16-470A-95EF-69797C52BA74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7B1F-44AE-4495-896B-7350412755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7987-5C65-4F1C-9F05-94059F97F999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B6F5-F989-4C0E-9C02-E603091A35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A33-C71C-4357-A950-6E4A1D9B177C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DC34-D2F5-4774-A34F-6CD9F22305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A8A2C44-5927-439E-BDEE-5E71001E6851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9C3913-3663-4C00-A6BA-B2AF6EDE670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5400"/>
            <a:ext cx="6400800" cy="10080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PE" sz="2800" dirty="0" smtClean="0"/>
              <a:t>MODELADO DEL NEGOCIO</a:t>
            </a:r>
          </a:p>
          <a:p>
            <a:pPr eaLnBrk="1" hangingPunct="1">
              <a:defRPr/>
            </a:pPr>
            <a:r>
              <a:rPr lang="es-PE" sz="2800" dirty="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ACTORES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636838"/>
          <a:ext cx="8569325" cy="381635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84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la persona encargada de derivar una Solicitud de requerimientos a fin de que se gestione la Creación de un Contrato.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la persona encargada de derivar una Solicitud de cambio a fin de que se gestione la Creación de una Adenda ó la modificación del Contrato según sea el caso.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7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011488"/>
            <a:ext cx="1857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4941888"/>
            <a:ext cx="2303462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30737" name="Group 17"/>
          <p:cNvGraphicFramePr>
            <a:graphicFrameLocks noGrp="1"/>
          </p:cNvGraphicFramePr>
          <p:nvPr/>
        </p:nvGraphicFramePr>
        <p:xfrm>
          <a:off x="323850" y="2852738"/>
          <a:ext cx="8569325" cy="3097212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la persona encargada de gestionar la generación, modificación de Contrato y la creación de una Adenda.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la persona encargada de solicitar se realice el seguimiento del contrato a fin de detectar el incumplimiento sobre una cláusula y/o acuerdo para ejecutar la penalidad respectiva ó tomar la decisión de anular el contrato cuando este deja de ser rentable.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924175"/>
            <a:ext cx="1908175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505325"/>
            <a:ext cx="1951038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31759" name="Group 15"/>
          <p:cNvGraphicFramePr>
            <a:graphicFrameLocks noGrp="1"/>
          </p:cNvGraphicFramePr>
          <p:nvPr/>
        </p:nvGraphicFramePr>
        <p:xfrm>
          <a:off x="323850" y="2852738"/>
          <a:ext cx="8569325" cy="15843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la persona encargada de solicitar la anulación de un contrato vigente ó la ejecución de una Carta Fianza y/o penalidad para el caso de un Cliente Público ó Privado respectivamente.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141663"/>
            <a:ext cx="1181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4000" smtClean="0"/>
              <a:t>ESPECIFICACION DE ACTORES DEL NEGOCIO (Contratos de Clientes)</a:t>
            </a:r>
            <a:endParaRPr lang="es-ES" sz="400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2852738"/>
            <a:ext cx="883126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CASOS DE USO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</a:t>
            </a:r>
            <a:r>
              <a:rPr lang="es-PE" smtClean="0"/>
              <a:t>DEL NEGOCIO (Contratos de Clientes)</a:t>
            </a:r>
            <a:endParaRPr lang="es-PE" dirty="0"/>
          </a:p>
        </p:txBody>
      </p:sp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513" y="1484313"/>
            <a:ext cx="48196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1692275" y="2708275"/>
          <a:ext cx="5616575" cy="3600450"/>
        </p:xfrm>
        <a:graphic>
          <a:graphicData uri="http://schemas.openxmlformats.org/drawingml/2006/table">
            <a:tbl>
              <a:tblPr/>
              <a:tblGrid>
                <a:gridCol w="2663825"/>
                <a:gridCol w="2952750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9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000">
                <a:solidFill>
                  <a:srgbClr val="FFFFFF"/>
                </a:solidFill>
                <a:latin typeface="Candara" pitchFamily="34" charset="0"/>
              </a:rPr>
              <a:t>Modelo de Clases del Análisis</a:t>
            </a:r>
            <a:br>
              <a:rPr lang="es-PE" sz="4000">
                <a:solidFill>
                  <a:srgbClr val="FFFFFF"/>
                </a:solidFill>
                <a:latin typeface="Candara" pitchFamily="34" charset="0"/>
              </a:rPr>
            </a:br>
            <a:r>
              <a:rPr lang="es-PE" sz="4000">
                <a:solidFill>
                  <a:srgbClr val="FFFFFF"/>
                </a:solidFill>
                <a:latin typeface="Candara" pitchFamily="34" charset="0"/>
              </a:rPr>
              <a:t>(Contratos de Clientes)</a:t>
            </a:r>
          </a:p>
        </p:txBody>
      </p:sp>
      <p:pic>
        <p:nvPicPr>
          <p:cNvPr id="3585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933825"/>
            <a:ext cx="3776662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3933825"/>
            <a:ext cx="3754438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TRABAJADORES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z="3600" smtClean="0"/>
              <a:t>ESPECIFICACION DE TRABAJADORES DEL NEGOCIO (Contratos de Clientes)</a:t>
            </a: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/>
        </p:nvGraphicFramePr>
        <p:xfrm>
          <a:off x="323850" y="2349500"/>
          <a:ext cx="8569325" cy="4090988"/>
        </p:xfrm>
        <a:graphic>
          <a:graphicData uri="http://schemas.openxmlformats.org/drawingml/2006/table">
            <a:tbl>
              <a:tblPr/>
              <a:tblGrid>
                <a:gridCol w="2663825"/>
                <a:gridCol w="5905500"/>
              </a:tblGrid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el encargado de revisar la Solicitud de Requerimientos, Cambios  a fin de solicitar al área legal gestione la creación/modificación del contrato  ó genere una adenda, asimismo tiene la responsabilidad de controlar el seguimiento de los contratos y el cumplimiento de las cláusulas y acuerdos.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el encargado de generar y verificar el cumplimiento de las cláusulas y/o acuerdos del contrato/adenda además de establecer los roles y responsabilidades, analizar los riesgos contractuales y generar, modificar ó anular el contrato/adenda.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Es el encargado aprobar las cláusulas y acuerdos que el área legal genere para un Contrato ó Adenda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9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63800"/>
            <a:ext cx="1562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841750"/>
            <a:ext cx="1295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8063" y="5172075"/>
            <a:ext cx="1476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420938"/>
            <a:ext cx="8229600" cy="16843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MODELO DE CASOS DE USO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ENTIDADES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Acuerdos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99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420938"/>
            <a:ext cx="1247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63" y="3429000"/>
            <a:ext cx="1200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4437063"/>
            <a:ext cx="1343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3" y="5589588"/>
            <a:ext cx="1238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Solicitud de requerimientos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Informe de Cierre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420938"/>
            <a:ext cx="1438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429000"/>
            <a:ext cx="2000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508500"/>
            <a:ext cx="1323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5516563"/>
            <a:ext cx="1504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Buena Pro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Solicitud de cambio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Solicitud de Adenda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0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20938"/>
            <a:ext cx="1409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429000"/>
            <a:ext cx="1733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508500"/>
            <a:ext cx="1752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5589588"/>
            <a:ext cx="1171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43032" name="Group 24"/>
          <p:cNvGraphicFramePr>
            <a:graphicFrameLocks noGrp="1"/>
          </p:cNvGraphicFramePr>
          <p:nvPr/>
        </p:nvGraphicFramePr>
        <p:xfrm>
          <a:off x="323850" y="2349500"/>
          <a:ext cx="8569325" cy="424815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Cláusula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Solicitud de incumplimiento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Documento de negación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Penalidad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30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20938"/>
            <a:ext cx="1295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429000"/>
            <a:ext cx="2057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4478338"/>
            <a:ext cx="2066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5589588"/>
            <a:ext cx="1323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159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Documento de incumplimiento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Documento de baja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40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62213"/>
            <a:ext cx="2238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500438"/>
            <a:ext cx="1762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ACTIVIDADES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850" y="2349500"/>
          <a:ext cx="8569325" cy="39354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Consultar información de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Consultar información de los requerimientos.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Aprobar o rechazar requerimientos.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Registrar información técnica de los requerimientos.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las cotizaciones.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el Documento de Cotización.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las cláusulas.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los indicadores.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los roles involucrados en el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las responsabilidades asignadas a los roles involucrados en el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los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el Documento de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349500"/>
          <a:ext cx="8569325" cy="39354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Registrar cierre de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Registrar anulación de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Consultar información de las solicitudes de cambios.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Aprobar o rechazar solicitudes de cambios.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Actualizar información de las adendas.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el Documento de Adenda.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reporte de contratos rechazados y aprobados por cliente.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reporte de adendas rechazadas y aprobadas por cliente.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Generar tablero de anuncios.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Enviar notificaciones (aviso de vencimiento de contrato/adenda, cierre de contrato/adenda, aprobación de contrato/adenda)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04298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Generales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5400"/>
            <a:ext cx="6400800" cy="10080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PE" sz="2800" dirty="0" smtClean="0"/>
              <a:t>MODELADO DEL NEGOCIO</a:t>
            </a:r>
          </a:p>
          <a:p>
            <a:pPr eaLnBrk="1" hangingPunct="1">
              <a:defRPr/>
            </a:pPr>
            <a:r>
              <a:rPr lang="es-PE" sz="2800" dirty="0" smtClean="0"/>
              <a:t>REQUERIMIENTOS</a:t>
            </a:r>
          </a:p>
        </p:txBody>
      </p:sp>
      <p:sp>
        <p:nvSpPr>
          <p:cNvPr id="5017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0180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latin typeface="Candara" pitchFamily="34" charset="0"/>
              </a:rPr>
              <a:t>GRACIAS </a:t>
            </a:r>
            <a:r>
              <a:rPr lang="es-PE" sz="4800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REGLAS DEL NEGOCIO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líneas para los Tipos de Servicio:  Outsourcing de Tecnología, Software factory, Outsourcing de procesos, Outsourcing de servicios de aplicación y Servicios de tecnología</a:t>
                      </a:r>
                      <a:endParaRPr kumimoji="0" lang="es-E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Categorías de Tipos de Cliente: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Industria y Comercio.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Banca y Finanzas.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Gobierno y Servicios públicos.</a:t>
                      </a:r>
                      <a:endParaRPr kumimoji="0" lang="es-E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Servicio por Línea de Servicio:  Outsourcing de Tecnología, Software Factory, Outsourcing de Procesos, Outsourcing de Servicios de Aplicación y Servicios de Tecnología</a:t>
                      </a:r>
                      <a:endParaRPr kumimoji="0" lang="es-E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7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276475"/>
            <a:ext cx="2614613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860800"/>
            <a:ext cx="2620962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5373688"/>
            <a:ext cx="263207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90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frecuencia de Seguimientos individuales a los Clientes se deben realizar de manera mensual.</a:t>
                      </a:r>
                      <a:endParaRPr kumimoji="0" lang="es-E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7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596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349500"/>
            <a:ext cx="263842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3716338"/>
            <a:ext cx="28289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5084763"/>
            <a:ext cx="284003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5634" name="Group 34"/>
          <p:cNvGraphicFramePr>
            <a:graphicFrameLocks noGrp="1"/>
          </p:cNvGraphicFramePr>
          <p:nvPr/>
        </p:nvGraphicFramePr>
        <p:xfrm>
          <a:off x="323850" y="2349500"/>
          <a:ext cx="8569325" cy="3911600"/>
        </p:xfrm>
        <a:graphic>
          <a:graphicData uri="http://schemas.openxmlformats.org/drawingml/2006/table">
            <a:tbl>
              <a:tblPr/>
              <a:tblGrid>
                <a:gridCol w="2663825"/>
                <a:gridCol w="5905500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repuestos, Prestación de servicio con suministro de repuestos, Servicio prestado, Mantenimiento Integral, Mantenimiento preventivo, Mantenimiento correctivo y Outsourcing.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Incumplimiento, Deficiencia y Confidencialidad.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21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205038"/>
            <a:ext cx="28511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500438"/>
            <a:ext cx="285750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868863"/>
            <a:ext cx="2868613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323850" y="2349500"/>
          <a:ext cx="8569325" cy="3875088"/>
        </p:xfrm>
        <a:graphic>
          <a:graphicData uri="http://schemas.openxmlformats.org/drawingml/2006/table">
            <a:tbl>
              <a:tblPr/>
              <a:tblGrid>
                <a:gridCol w="2663825"/>
                <a:gridCol w="5905500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contrato se origina a partir de un requerimiento, el cual será gestionado por el Gestor de Requerimientos.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regenerar las cláusulas del contrato por un máximo de 5 iteraciones.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7364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276475"/>
            <a:ext cx="2874963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65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573463"/>
            <a:ext cx="28797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66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4868863"/>
            <a:ext cx="288607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323850" y="2349500"/>
          <a:ext cx="8569325" cy="1223963"/>
        </p:xfrm>
        <a:graphic>
          <a:graphicData uri="http://schemas.openxmlformats.org/drawingml/2006/table">
            <a:tbl>
              <a:tblPr/>
              <a:tblGrid>
                <a:gridCol w="2663825"/>
                <a:gridCol w="5905500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pruebas de concepto del producto por un máximo de 3 iteraciones.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388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300288"/>
            <a:ext cx="2897188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707</TotalTime>
  <Words>1017</Words>
  <Application>Microsoft Office PowerPoint</Application>
  <PresentationFormat>Presentación en pantalla (4:3)</PresentationFormat>
  <Paragraphs>119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GESTION DE CONTRATOS DE CLIENTES</vt:lpstr>
      <vt:lpstr>MODELO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ESPECIFICACION DE ACTORES DEL NEGOCIO (Contratos de Clientes)</vt:lpstr>
      <vt:lpstr>ESPECIFICACION DE 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Diapositiva 17</vt:lpstr>
      <vt:lpstr>TRABAJADORES DEL NEGOCIO (Contratos de Clientes)</vt:lpstr>
      <vt:lpstr>ESPECIFICACION DE TRABAJADORES DEL NEGOCIO (Contratos de Clientes)</vt:lpstr>
      <vt:lpstr>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DIAGRAMA DE ACTIVIDADES DEL NEGOCIO (Contratos de Clientes)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grojas</cp:lastModifiedBy>
  <cp:revision>73</cp:revision>
  <dcterms:created xsi:type="dcterms:W3CDTF">2012-05-06T17:51:32Z</dcterms:created>
  <dcterms:modified xsi:type="dcterms:W3CDTF">2012-06-04T16:41:22Z</dcterms:modified>
</cp:coreProperties>
</file>