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5" r:id="rId3"/>
    <p:sldId id="308" r:id="rId4"/>
    <p:sldId id="309" r:id="rId5"/>
    <p:sldId id="310" r:id="rId6"/>
    <p:sldId id="311" r:id="rId7"/>
    <p:sldId id="312" r:id="rId8"/>
    <p:sldId id="317" r:id="rId9"/>
    <p:sldId id="318" r:id="rId10"/>
    <p:sldId id="319" r:id="rId11"/>
    <p:sldId id="320" r:id="rId12"/>
    <p:sldId id="321" r:id="rId13"/>
    <p:sldId id="322" r:id="rId14"/>
    <p:sldId id="313" r:id="rId15"/>
    <p:sldId id="323" r:id="rId16"/>
    <p:sldId id="314" r:id="rId17"/>
    <p:sldId id="315" r:id="rId18"/>
    <p:sldId id="316" r:id="rId19"/>
    <p:sldId id="324" r:id="rId20"/>
    <p:sldId id="326" r:id="rId21"/>
    <p:sldId id="327" r:id="rId22"/>
    <p:sldId id="325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299" r:id="rId3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FB76D5F-8213-47F5-870F-8EDB25CA38E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A8BD42C-DEB8-48CD-AE2F-AFC5E9E3BC7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129C1-13F7-44E6-93B9-A02C08495C4A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BE1CF-0CCB-43F6-A4DA-CB652E0353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CA0E9-6302-4472-9651-3A2B2B995BB6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86EA-96C8-4696-B555-0F72179994B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945E-28B6-46F1-9286-D5025E770657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E4BE-9626-47D2-888B-6269C5D5EB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35039-903E-43EB-8461-49C7D5B7CB5C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9A6ED-C44E-4CF0-AF49-F3A79471BA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42032-5B79-46A1-A303-D209BCA63C8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EB642-31E7-415F-B6B3-7C57A39A36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6F30-ABC9-489B-B722-046A9F14F50B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D1B81-E1D2-47BF-89CB-7473C84E8C2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23CC-1240-4515-BCC8-8DC5FF799DED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89774-0B09-43AC-93D0-4A635BE86E4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7FE0-ACCF-4805-9180-92C9B33142A0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E2A77-39C8-48FE-815C-493EF615687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90A-4BCB-4AB4-AF75-AF520D347D0A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2D96-C00F-438F-8FA4-1B98C0D9898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BE208-D2E9-4FFF-94F7-2F71110AFCB7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D7A2-78ED-459E-BA41-F80A8AF170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F67BE-EB5F-413D-9CED-269239573644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5C1B4-DE39-4F42-894D-55C253D5F76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CE086-AB84-4480-AD6F-2A2FC9F06E53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42055-BFF9-4BAB-93A7-EB7AAB70F6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479E1A6-CA88-461C-910A-C5A9B7BFE776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16FF4D9-960A-422A-B14E-097219C304E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INSTITUTO NACIONAL DE ESTADISTICA E INFORMATICA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  <a:endParaRPr lang="es-PE" sz="2400" u="none">
              <a:latin typeface="Candara" pitchFamily="34" charset="0"/>
            </a:endParaRP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Suárez Gutierrez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u="none">
                <a:solidFill>
                  <a:schemeClr val="tx2"/>
                </a:solidFill>
              </a:rPr>
              <a:t>Oportunidades</a:t>
            </a:r>
          </a:p>
          <a:p>
            <a:r>
              <a:rPr lang="es-ES" sz="2000" u="none"/>
              <a:t>Nuevas políticas del Gobierno sustentan en resultados, lo que demanda información estadística para el monitoreo de planes y programas.</a:t>
            </a:r>
          </a:p>
          <a:p>
            <a:r>
              <a:rPr lang="es-ES" sz="2000" u="none"/>
              <a:t>Demanda de indicadores y estadísticas para medición del presupuesto por resultados.</a:t>
            </a:r>
          </a:p>
          <a:p>
            <a:r>
              <a:rPr lang="es-ES" sz="2000" u="none"/>
              <a:t>Desarrollo e innovación de las tecnologías de información y comunicación que amplían las posibilidades de producción y difusión de la información estadística (Redatam web y Sistema de difusión de los Censos nacionales)</a:t>
            </a:r>
          </a:p>
          <a:p>
            <a:r>
              <a:rPr lang="es-ES" sz="2000" u="none"/>
              <a:t>Existencia de recursos de cooperación técnica en el campo de la estadística a nivel regional</a:t>
            </a:r>
          </a:p>
          <a:p>
            <a:r>
              <a:rPr lang="es-ES" sz="2000" u="none"/>
              <a:t>Esfuerzos a nivel de bloques regionales y subregionales para la armonización y compatibilidad de conceptos, normas y metodologías en el campo de la estadística.</a:t>
            </a:r>
          </a:p>
          <a:p>
            <a:endParaRPr lang="es-ES" sz="2000" u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5693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Debilidades</a:t>
            </a:r>
          </a:p>
          <a:p>
            <a:r>
              <a:rPr lang="es-ES" sz="2400" u="none"/>
              <a:t>Limitada utilización de registros administrativos con fines estadísticos.</a:t>
            </a:r>
          </a:p>
          <a:p>
            <a:r>
              <a:rPr lang="es-ES" sz="2400" u="none"/>
              <a:t>Limitada normatividad técnica en el Sistema Estadístico Nacional</a:t>
            </a:r>
          </a:p>
          <a:p>
            <a:r>
              <a:rPr lang="es-ES" sz="2400" u="none"/>
              <a:t>Limitada coordinación y cooperación entre los órganos del SEN.</a:t>
            </a:r>
            <a:br>
              <a:rPr lang="es-ES" sz="2400" u="none"/>
            </a:br>
            <a:r>
              <a:rPr lang="es-ES" sz="2400" u="none"/>
              <a:t/>
            </a:r>
            <a:br>
              <a:rPr lang="es-ES" sz="2400" u="none"/>
            </a:br>
            <a:r>
              <a:rPr lang="es-ES" sz="2400" u="none">
                <a:solidFill>
                  <a:schemeClr val="tx2"/>
                </a:solidFill>
              </a:rPr>
              <a:t>Amenazas</a:t>
            </a:r>
          </a:p>
          <a:p>
            <a:r>
              <a:rPr lang="es-ES" sz="2400" u="none"/>
              <a:t>Limitada asignación presupuestal</a:t>
            </a:r>
          </a:p>
          <a:p>
            <a:r>
              <a:rPr lang="es-ES" sz="2400" u="none"/>
              <a:t>Competencia de organismos privados especializados en estadísticas.</a:t>
            </a:r>
          </a:p>
          <a:p>
            <a:endParaRPr lang="es-ES" sz="2400" u="none"/>
          </a:p>
          <a:p>
            <a:endParaRPr lang="es-ES" sz="2400" u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Fuerzas Competitivas</a:t>
            </a:r>
            <a:endParaRPr lang="es-ES" sz="4000" smtClean="0"/>
          </a:p>
        </p:txBody>
      </p:sp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00213"/>
            <a:ext cx="7188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Proposición de valor</a:t>
            </a:r>
            <a:endParaRPr lang="es-ES" sz="4000" smtClean="0"/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120900"/>
            <a:ext cx="64817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GENERAL DE LA EMPRESA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 cstate="print"/>
          <a:srcRect t="7352"/>
          <a:stretch>
            <a:fillRect/>
          </a:stretch>
        </p:blipFill>
        <p:spPr bwMode="auto">
          <a:xfrm>
            <a:off x="1779588" y="1724025"/>
            <a:ext cx="6248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53" t="31221" r="18221" b="13123"/>
          <a:stretch>
            <a:fillRect/>
          </a:stretch>
        </p:blipFill>
        <p:spPr bwMode="auto">
          <a:xfrm>
            <a:off x="323528" y="1988840"/>
            <a:ext cx="86106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71" t="6789" r="18221" b="19005"/>
          <a:stretch>
            <a:fillRect/>
          </a:stretch>
        </p:blipFill>
        <p:spPr bwMode="auto">
          <a:xfrm>
            <a:off x="323528" y="1593552"/>
            <a:ext cx="85979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978" t="15158" r="18221" b="13802"/>
          <a:stretch>
            <a:fillRect/>
          </a:stretch>
        </p:blipFill>
        <p:spPr bwMode="auto">
          <a:xfrm>
            <a:off x="289299" y="1652736"/>
            <a:ext cx="863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6386" name="2 Título"/>
          <p:cNvSpPr>
            <a:spLocks/>
          </p:cNvSpPr>
          <p:nvPr/>
        </p:nvSpPr>
        <p:spPr bwMode="auto">
          <a:xfrm>
            <a:off x="250825" y="2349500"/>
            <a:ext cx="8713788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s-PE" sz="2800" b="1" u="none">
                <a:latin typeface="Candara" pitchFamily="34" charset="0"/>
              </a:rPr>
              <a:t>Introducción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Análisis estratégico de la empresa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la empresa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Cuadro sustentado de indicadores y metas para el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una función de la empresa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3600" b="1" u="none">
                <a:latin typeface="Candar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00213"/>
            <a:ext cx="8115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555750"/>
            <a:ext cx="6184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412875"/>
            <a:ext cx="73279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476375"/>
            <a:ext cx="600551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FUNCIONAL DE LA EMPRESA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3600" smtClean="0"/>
              <a:t>MAPA ESTRATEGICO FUNCIONAL - OTIN</a:t>
            </a:r>
            <a:endParaRPr lang="es-ES" sz="3600" smtClean="0"/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 cstate="print"/>
          <a:srcRect t="5579"/>
          <a:stretch>
            <a:fillRect/>
          </a:stretch>
        </p:blipFill>
        <p:spPr bwMode="auto">
          <a:xfrm>
            <a:off x="1619250" y="1411288"/>
            <a:ext cx="60261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697038"/>
            <a:ext cx="8062912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70025"/>
            <a:ext cx="815975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989138"/>
            <a:ext cx="8810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00213"/>
            <a:ext cx="66294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2 Título"/>
          <p:cNvSpPr>
            <a:spLocks noGrp="1"/>
          </p:cNvSpPr>
          <p:nvPr>
            <p:ph type="title" idx="4294967295"/>
          </p:nvPr>
        </p:nvSpPr>
        <p:spPr>
          <a:xfrm>
            <a:off x="250825" y="6921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133600"/>
            <a:ext cx="74295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557338"/>
            <a:ext cx="64674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1433513"/>
            <a:ext cx="6635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INSITUTO NACIONAL DE ESTADISTICA E INFORMATICA</a:t>
            </a:r>
            <a:endParaRPr lang="es-PE" sz="3600" smtClean="0"/>
          </a:p>
        </p:txBody>
      </p:sp>
      <p:sp>
        <p:nvSpPr>
          <p:cNvPr id="5120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5120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endParaRPr lang="es-PE" sz="2400" u="none">
              <a:latin typeface="Candara" pitchFamily="34" charset="0"/>
            </a:endParaRP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1204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INTRODUCCION</a:t>
            </a:r>
            <a:endParaRPr lang="es-ES" sz="4000" smtClean="0"/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565400"/>
            <a:ext cx="7993063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ANALISIS ESTRATEGICO DE LA EMPRESA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23850" y="2133600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Misión</a:t>
            </a:r>
          </a:p>
          <a:p>
            <a:r>
              <a:rPr lang="es-ES" sz="2400" u="none"/>
              <a:t>Generar y brindar información estadística de calidad a la sociedad sobre la realidad nacional, así como liderar y coordinar el Sistema Estadístico Nacional estableciendo normas técnicas y verificando su cumplimiento.</a:t>
            </a:r>
            <a:br>
              <a:rPr lang="es-ES" sz="2400" u="none"/>
            </a:br>
            <a:endParaRPr lang="es-ES" sz="2400" u="none"/>
          </a:p>
          <a:p>
            <a:r>
              <a:rPr lang="es-ES" sz="2400" u="none">
                <a:solidFill>
                  <a:schemeClr val="tx2"/>
                </a:solidFill>
              </a:rPr>
              <a:t>Visión</a:t>
            </a:r>
          </a:p>
          <a:p>
            <a:r>
              <a:rPr lang="es-ES" sz="2400" u="none"/>
              <a:t>Ser una institución líder y referente dentro y fuera de fronteras en la producción, coordinación y difusión de estadísticas.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 t="17819"/>
          <a:stretch>
            <a:fillRect/>
          </a:stretch>
        </p:blipFill>
        <p:spPr bwMode="auto">
          <a:xfrm>
            <a:off x="1187450" y="1989138"/>
            <a:ext cx="69135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843213" y="4076700"/>
            <a:ext cx="72072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FACTORES CRITICOS DE EXITO</a:t>
            </a:r>
            <a:endParaRPr lang="es-ES" sz="4000" smtClean="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u="none"/>
              <a:t>Autonomía técnica y producción estadística oportuna, confiable y de calidad</a:t>
            </a:r>
          </a:p>
          <a:p>
            <a:r>
              <a:rPr lang="es-ES" sz="2000" u="none"/>
              <a:t>Es preciso contar con una posición de independencia ampliamente reconocida, para mantener la credibilidad de los usuarios en la exactitud y la objetividad de la información estadística, así como para lograr su colaboración y predisposición a proporcionar los datos. Así mismo </a:t>
            </a:r>
            <a:r>
              <a:rPr lang="es-ES" sz="2000" b="1" u="none">
                <a:solidFill>
                  <a:srgbClr val="CC0000"/>
                </a:solidFill>
              </a:rPr>
              <a:t>es crítico para la Institución el presentar resultados veraces y exactos para fortalecer la credibilidad de la población en general</a:t>
            </a:r>
            <a:r>
              <a:rPr lang="es-ES" sz="2000" u="none"/>
              <a:t> para así disponer de un adecuado sistema de monitoreo y evaluación del desempeño y resultados de la gestión pública ya que la información estadística constituye un instrumento indispensable para apoyar en el diseño y formulación de políticas, planes, programas y proyectos públicos, cuya calidad y potencia pueden  cambiar  sensiblemente el desempeño del país. </a:t>
            </a:r>
            <a:endParaRPr lang="es-E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Fortalezas</a:t>
            </a:r>
          </a:p>
          <a:p>
            <a:r>
              <a:rPr lang="es-ES" sz="2400" u="none"/>
              <a:t>Reconocimiento legal e institucional de los Órganos del Sistema Estadístico Nacional y Ministerios del país. </a:t>
            </a:r>
          </a:p>
          <a:p>
            <a:r>
              <a:rPr lang="es-ES" sz="2400" u="none"/>
              <a:t>Cobertura de alcance nacional</a:t>
            </a:r>
          </a:p>
          <a:p>
            <a:r>
              <a:rPr lang="es-ES" sz="2400" u="none"/>
              <a:t>Capacidad operativa (personal especializado) para realizar investigaciones estadísticas a nivel nacional</a:t>
            </a:r>
          </a:p>
          <a:p>
            <a:r>
              <a:rPr lang="es-ES" sz="2400" u="none"/>
              <a:t>Cartera diversificada de productos y servicios estadísticos (Censos, encuestas, investigaciones y publicaciones).</a:t>
            </a:r>
          </a:p>
          <a:p>
            <a:r>
              <a:rPr lang="es-ES" sz="2400" u="none"/>
              <a:t>Dispone de la más grande base de datos estadística del país.</a:t>
            </a:r>
          </a:p>
          <a:p>
            <a:endParaRPr lang="es-ES" sz="2400" u="non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959</TotalTime>
  <Words>505</Words>
  <Application>Microsoft Office PowerPoint</Application>
  <PresentationFormat>Presentación en pantalla (4:3)</PresentationFormat>
  <Paragraphs>70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Forma de onda</vt:lpstr>
      <vt:lpstr>INSTITUTO NACIONAL DE ESTADISTICA E INFORMATICA</vt:lpstr>
      <vt:lpstr>Agenda</vt:lpstr>
      <vt:lpstr>INTRODUCCION</vt:lpstr>
      <vt:lpstr>INTRODUCCION</vt:lpstr>
      <vt:lpstr>ANALISIS ESTRATEGICO DE LA EMPRESA</vt:lpstr>
      <vt:lpstr>ANALISIS ESTRATEGICO DE LA EMPRESA</vt:lpstr>
      <vt:lpstr>ANALISIS ESTRATEGICO DE LA EMPRESA</vt:lpstr>
      <vt:lpstr>FACTORES CRITICOS DE EXITO</vt:lpstr>
      <vt:lpstr>FODA</vt:lpstr>
      <vt:lpstr>FODA</vt:lpstr>
      <vt:lpstr>FODA</vt:lpstr>
      <vt:lpstr>Fuerzas Competitivas</vt:lpstr>
      <vt:lpstr>Proposición de valor</vt:lpstr>
      <vt:lpstr>MAPA ESTRATEGICO GENERAL DE LA EMPRESA</vt:lpstr>
      <vt:lpstr>MAPA ESTRATEGICO GENERAL</vt:lpstr>
      <vt:lpstr>MAPA ESTRATEGICO GENERAL</vt:lpstr>
      <vt:lpstr>MAPA ESTRATEGICO GENERAL</vt:lpstr>
      <vt:lpstr>MAPA ESTRATEGICO GENERAL</vt:lpstr>
      <vt:lpstr>INDICADORES Y METAS MEG</vt:lpstr>
      <vt:lpstr>INDICADORES Y METAS MEG</vt:lpstr>
      <vt:lpstr>INDICADORES Y METAS MEG</vt:lpstr>
      <vt:lpstr>INICIATIVAS MEG</vt:lpstr>
      <vt:lpstr>INICIATIVAS MEG</vt:lpstr>
      <vt:lpstr>INICIATIVAS MEG</vt:lpstr>
      <vt:lpstr>MAPA ESTRATEGICO FUNCIONAL DE LA EMPRESA</vt:lpstr>
      <vt:lpstr>MAPA ESTRATEGICO FUNCIONAL - OTIN</vt:lpstr>
      <vt:lpstr>MAPA ESTRATEGICO FUNCIONAL</vt:lpstr>
      <vt:lpstr>MAPA ESTRATEGICO FUNCIONAL</vt:lpstr>
      <vt:lpstr>MAPA ESTRATEGICO FUNCIONAL</vt:lpstr>
      <vt:lpstr>INDICADORES Y METAS MEF</vt:lpstr>
      <vt:lpstr>INDICADORES Y METAS MEF</vt:lpstr>
      <vt:lpstr>INDICADORES Y METAS MEF</vt:lpstr>
      <vt:lpstr>INICIATIVAS MEF</vt:lpstr>
      <vt:lpstr>INICIATIVAS MEF</vt:lpstr>
      <vt:lpstr>INICIATIVAS MEF</vt:lpstr>
      <vt:lpstr>INSITUTO NACIONAL DE ESTADISTICA E INFORMATICA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Paola</cp:lastModifiedBy>
  <cp:revision>99</cp:revision>
  <dcterms:created xsi:type="dcterms:W3CDTF">2012-05-06T17:51:32Z</dcterms:created>
  <dcterms:modified xsi:type="dcterms:W3CDTF">2012-06-12T20:47:15Z</dcterms:modified>
</cp:coreProperties>
</file>