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4" r:id="rId3"/>
    <p:sldId id="313" r:id="rId4"/>
    <p:sldId id="285" r:id="rId5"/>
    <p:sldId id="311" r:id="rId6"/>
    <p:sldId id="286" r:id="rId7"/>
    <p:sldId id="312" r:id="rId8"/>
    <p:sldId id="287" r:id="rId9"/>
    <p:sldId id="288" r:id="rId10"/>
    <p:sldId id="301" r:id="rId11"/>
    <p:sldId id="302" r:id="rId12"/>
    <p:sldId id="289" r:id="rId13"/>
    <p:sldId id="290" r:id="rId14"/>
    <p:sldId id="291" r:id="rId15"/>
    <p:sldId id="292" r:id="rId16"/>
    <p:sldId id="293" r:id="rId17"/>
    <p:sldId id="303" r:id="rId18"/>
    <p:sldId id="294" r:id="rId19"/>
    <p:sldId id="306" r:id="rId20"/>
    <p:sldId id="307" r:id="rId21"/>
    <p:sldId id="297" r:id="rId22"/>
    <p:sldId id="308" r:id="rId23"/>
    <p:sldId id="309" r:id="rId24"/>
    <p:sldId id="310" r:id="rId25"/>
    <p:sldId id="277" r:id="rId26"/>
    <p:sldId id="300" r:id="rId27"/>
    <p:sldId id="314" r:id="rId28"/>
    <p:sldId id="305" r:id="rId29"/>
    <p:sldId id="260" r:id="rId3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3FDCD3-4566-4CD4-B5BF-66DA12597090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B548B-B270-42EB-A27B-B90CCF8F09C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6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2BC7B02-F842-48BE-92CB-D4ECBCDA1B8E}" type="slidenum">
              <a:rPr lang="es-PE" sz="1200">
                <a:latin typeface="+mn-lt"/>
              </a:rPr>
              <a:pPr algn="r">
                <a:defRPr/>
              </a:pPr>
              <a:t>9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861994D-6730-49D4-9383-79E27E5849E2}" type="slidenum">
              <a:rPr lang="es-PE" sz="1200">
                <a:latin typeface="+mn-lt"/>
              </a:rPr>
              <a:pPr algn="r">
                <a:defRPr/>
              </a:pPr>
              <a:t>10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101CDC7-64F5-41FE-BD90-714168F35B35}" type="slidenum">
              <a:rPr lang="es-PE" sz="1200">
                <a:latin typeface="+mn-lt"/>
              </a:rPr>
              <a:pPr algn="r">
                <a:defRPr/>
              </a:pPr>
              <a:t>11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2D68497-C846-43C2-9C7A-ADC184F24F55}" type="slidenum">
              <a:rPr lang="es-PE" sz="1200">
                <a:latin typeface="+mn-lt"/>
              </a:rPr>
              <a:pPr algn="r">
                <a:defRPr/>
              </a:pPr>
              <a:t>12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3837123-54B4-415D-ACB9-AAB5C8AB3E33}" type="slidenum">
              <a:rPr lang="es-PE" sz="1200">
                <a:latin typeface="+mn-lt"/>
              </a:rPr>
              <a:pPr algn="r">
                <a:defRPr/>
              </a:pPr>
              <a:t>13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59478B1-FDA7-4F61-BDA0-A00BFBFFD1C4}" type="slidenum">
              <a:rPr lang="es-PE" sz="1200">
                <a:latin typeface="+mn-lt"/>
              </a:rPr>
              <a:pPr algn="r">
                <a:defRPr/>
              </a:pPr>
              <a:t>14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6166E3C-5D60-45AC-81FC-7D6C1C0ECEFA}" type="slidenum">
              <a:rPr lang="es-PE" sz="1200">
                <a:latin typeface="+mn-lt"/>
              </a:rPr>
              <a:pPr algn="r">
                <a:defRPr/>
              </a:pPr>
              <a:t>15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AC1B54-5D13-4AE3-A942-15BE6BE2E9DC}" type="slidenum">
              <a:rPr lang="es-PE" sz="1200">
                <a:latin typeface="+mn-lt"/>
              </a:rPr>
              <a:pPr algn="r">
                <a:defRPr/>
              </a:pPr>
              <a:t>19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8BB33CC-BFCA-434D-86B9-90FC8DDF0384}" type="slidenum">
              <a:rPr lang="es-PE" sz="1200">
                <a:latin typeface="+mn-lt"/>
              </a:rPr>
              <a:pPr algn="r">
                <a:defRPr/>
              </a:pPr>
              <a:t>20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99F3-045D-4371-9AB2-905AC944D0B6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8AE09-7BC0-4116-A3C6-DB6054D9F01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A831E-379F-4203-93CF-427BEC3D5DB0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DA1B1-1E93-448D-A64E-B57B7BBC679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767E-84B0-4C22-BE3B-09192FB0AAFF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2FFD2-3255-48BD-9FF0-F2E8CF96079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75D6A-DB8B-4B2F-8CBB-2DDB7B415909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097C8-608D-4D31-843D-6748ADC970A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DCBA8-7C0D-44D7-8420-B146FD266EE6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0814F-F191-4471-826A-DEA4D6CF573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78239-E8E5-4F2C-94C4-5C89BF456EA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1FD1C-5CD7-4585-A7A0-0B56C958A0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ACCF-F1F7-4B2C-AC42-3F03657E5E7F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8B42-3664-45D3-A5DE-A158C00EC46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5AFB-6E36-47C0-AB77-2EBA83398CF5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41A3D-969F-4299-AFAB-E94FE591777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4ED69-832F-4727-8CBB-A8A678E9931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2F7FE-3452-48FA-9B7F-836F66EB5DF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907-9C25-4283-A497-70F239498D48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E379-124E-40A4-BC85-22E27BE5CB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6321C-699A-4873-AA45-14DF158D99AB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1D0-0D83-4EEF-9657-7BEBCC9D4A5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2F26-5DE3-4F6E-9394-3325174839B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0D016-E694-46B9-AB5C-AEF01A00A7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83F47BD-43CD-4B1A-8877-10A3BBE4B3B7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0307624-CD32-4AF4-8F42-9FACB3262ED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52245" name="Group 21"/>
          <p:cNvGraphicFramePr>
            <a:graphicFrameLocks noGrp="1"/>
          </p:cNvGraphicFramePr>
          <p:nvPr/>
        </p:nvGraphicFramePr>
        <p:xfrm>
          <a:off x="323850" y="2060575"/>
          <a:ext cx="8496300" cy="4663440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Para la generación del Contrato se estableció el siguiente formato: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24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716338"/>
            <a:ext cx="28336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44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3068638"/>
            <a:ext cx="38671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323850" y="2060575"/>
          <a:ext cx="8496300" cy="466248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Para la generación del Adenda se estableció el siguiente formato: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4285" name="Imagen 4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3"/>
          <a:srcRect t="8000"/>
          <a:stretch>
            <a:fillRect/>
          </a:stretch>
        </p:blipFill>
        <p:spPr bwMode="auto">
          <a:xfrm>
            <a:off x="4140200" y="2781300"/>
            <a:ext cx="2601913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716338"/>
            <a:ext cx="2840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23590" name="Group 38"/>
          <p:cNvGraphicFramePr>
            <a:graphicFrameLocks noGrp="1"/>
          </p:cNvGraphicFramePr>
          <p:nvPr/>
        </p:nvGraphicFramePr>
        <p:xfrm>
          <a:off x="323850" y="2349500"/>
          <a:ext cx="8496300" cy="1565275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 frecuencia de Seguimiento individual a los contratos se debe realizar de manera mensual.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88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92375"/>
            <a:ext cx="36163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Si un cliente tiene un contrato por un servicio, no se deberá generar otro contrato por el mismo servicio mientras haya uno vigente.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genera una Adenda sólo si el Contrato se encuentra vigente.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276475"/>
            <a:ext cx="2857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1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500438"/>
            <a:ext cx="2863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2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5013325"/>
            <a:ext cx="29067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27676" name="Group 28"/>
          <p:cNvGraphicFramePr>
            <a:graphicFrameLocks noGrp="1"/>
          </p:cNvGraphicFramePr>
          <p:nvPr/>
        </p:nvGraphicFramePr>
        <p:xfrm>
          <a:off x="250825" y="1916113"/>
          <a:ext cx="8496300" cy="4770437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368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los siguientes Tipos de Contrato: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Prestación de servicio sin suministro de repuestos.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Prestación de servicio con suministro de repuestos, Servicio prestado, Mantenimiento Integral, Mantenimiento preventivo, Mantenimiento correctivo y Outsourcing.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Las penalidades se determinarán según el tipo de contrato y son los siguientes: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Incumplimiento.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Deficiencia.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Confidencialidad.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número de Adendas a generarse dependerán del Tipo de Contrato.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205038"/>
            <a:ext cx="29194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500438"/>
            <a:ext cx="29257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013325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8131" name="Group 3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contrato se origina a partir de un requerimiento, el cual será gestionado por el Gestor de Requerimientos.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cliente puede solicitar regenerar las cláusulas del contrato por un máximo de 5 iteraciones.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cliente puede solicitar pruebas de concepto del producto por un máximo de 3 iteraciones.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2276475"/>
            <a:ext cx="2943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1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573463"/>
            <a:ext cx="29130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15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5084763"/>
            <a:ext cx="27781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CASOS DE USO DE NEGOCIO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0025" y="944563"/>
            <a:ext cx="6202363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TRABAJADORES DE NEGOCIO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PE" sz="4000" smtClean="0"/>
              <a:t>ESPECIFICACION DE TRABAJADORES DE NEGOCIO (Contratos de Clientes)</a:t>
            </a:r>
          </a:p>
        </p:txBody>
      </p:sp>
      <p:graphicFrame>
        <p:nvGraphicFramePr>
          <p:cNvPr id="59413" name="Group 21"/>
          <p:cNvGraphicFramePr>
            <a:graphicFrameLocks noGrp="1"/>
          </p:cNvGraphicFramePr>
          <p:nvPr/>
        </p:nvGraphicFramePr>
        <p:xfrm>
          <a:off x="323850" y="2349500"/>
          <a:ext cx="8496300" cy="3816350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66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realizar las actividades comerciales de la Organización. Como: Elaboración de Propuesta (s) económica(s), y participa en la elaboración de Hojas de Requerimientos Cotización(es) así como dar mantenimiento a la información de los Clientes.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Generar las establecerlas cláusulas del Contrato, los roles y responsabilidades, analizar los Riesgos Contractuales, generar el contrato y la revisión del cumplimientos de los acuerdos establecidos.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9412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76475"/>
            <a:ext cx="3325813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14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49725"/>
            <a:ext cx="3340100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INTRODUCCION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PE" sz="4000" smtClean="0"/>
              <a:t>ESPECIFICACION DE TRABAJADORES DE NEGOCIO (Contratos de Clientes)</a:t>
            </a:r>
          </a:p>
        </p:txBody>
      </p:sp>
      <p:graphicFrame>
        <p:nvGraphicFramePr>
          <p:cNvPr id="61468" name="Group 28"/>
          <p:cNvGraphicFramePr>
            <a:graphicFrameLocks noGrp="1"/>
          </p:cNvGraphicFramePr>
          <p:nvPr/>
        </p:nvGraphicFramePr>
        <p:xfrm>
          <a:off x="323850" y="2349500"/>
          <a:ext cx="8496300" cy="3687763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59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revisar las cláusulas de los Contratos y Adendas y dar su conformidad sobre ellas, así como también la revisión y aprobación de las cotizaciones que se le presente cuando es un cliente privado.</a:t>
                      </a: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evaluar la Hoja de requerimientos y Solicitud de Adenda a fin de generar el Contrato y/o Adenda.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1466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5038"/>
            <a:ext cx="3355975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7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5263"/>
            <a:ext cx="3370263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ENTIDADES DE NEGOCIO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Cliente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SLA (Acuerdos de Contrato)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351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62188"/>
            <a:ext cx="3168650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3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84538"/>
            <a:ext cx="3132138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4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4386263"/>
            <a:ext cx="2941638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5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80975" y="5454650"/>
            <a:ext cx="3305175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Línea de Servicio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Hoja de requerimiento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dl Informe de Cierre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32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276475"/>
            <a:ext cx="2700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3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284538"/>
            <a:ext cx="2663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4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" y="4321175"/>
            <a:ext cx="29622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5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07950" y="5484813"/>
            <a:ext cx="311467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Buena Pro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Solicitud de Cambio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Solicitud de Adenda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del Servicio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5560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47900"/>
            <a:ext cx="31257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1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3357563"/>
            <a:ext cx="2808288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2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74613" y="4327525"/>
            <a:ext cx="2990851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3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80975" y="5445125"/>
            <a:ext cx="3095625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ACTIVIDADES DEL NEGOCIO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CLASES DEL ANALISIS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-817563"/>
            <a:ext cx="9351963" cy="767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CONCLUSIONES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45058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45059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45060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2 Título"/>
          <p:cNvSpPr>
            <a:spLocks noGrp="1"/>
          </p:cNvSpPr>
          <p:nvPr>
            <p:ph type="title" idx="4294967295"/>
          </p:nvPr>
        </p:nvSpPr>
        <p:spPr>
          <a:xfrm>
            <a:off x="755650" y="2276872"/>
            <a:ext cx="8085138" cy="3888978"/>
          </a:xfrm>
        </p:spPr>
        <p:txBody>
          <a:bodyPr/>
          <a:lstStyle/>
          <a:p>
            <a:pPr eaLnBrk="1" hangingPunct="1"/>
            <a:r>
              <a:rPr lang="es-PE" sz="2800" b="1" dirty="0" smtClean="0">
                <a:solidFill>
                  <a:schemeClr val="tx1"/>
                </a:solidFill>
              </a:rPr>
              <a:t>En la actualidad, el mejoramiento de los procesos de toda organización es beneficioso para el logro de sus objetivos. Esto se logra con el uso de herramientas de modelado que permiten estructurar, diseñar y graficar los distintos procesos, subprocesos, reglas de negocio, cadena de valor, y demás </a:t>
            </a:r>
            <a:r>
              <a:rPr lang="es-PE" sz="2800" b="1" dirty="0">
                <a:solidFill>
                  <a:schemeClr val="tx1"/>
                </a:solidFill>
              </a:rPr>
              <a:t>componentes que permitan relacionar los artefactos </a:t>
            </a:r>
            <a:r>
              <a:rPr lang="es-PE" sz="2800" b="1" dirty="0">
                <a:solidFill>
                  <a:schemeClr val="tx1"/>
                </a:solidFill>
              </a:rPr>
              <a:t>de una </a:t>
            </a:r>
            <a:r>
              <a:rPr lang="es-PE" sz="2800" b="1">
                <a:solidFill>
                  <a:schemeClr val="tx1"/>
                </a:solidFill>
              </a:rPr>
              <a:t>manera </a:t>
            </a:r>
            <a:r>
              <a:rPr lang="es-PE" sz="2800" b="1" smtClean="0">
                <a:solidFill>
                  <a:schemeClr val="tx1"/>
                </a:solidFill>
              </a:rPr>
              <a:t>integral</a:t>
            </a:r>
            <a:endParaRPr lang="es-PE" sz="28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OBJETO DE ESTUDIO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2 Título"/>
          <p:cNvSpPr>
            <a:spLocks noGrp="1"/>
          </p:cNvSpPr>
          <p:nvPr>
            <p:ph type="title" idx="4294967295"/>
          </p:nvPr>
        </p:nvSpPr>
        <p:spPr>
          <a:xfrm>
            <a:off x="468313" y="2636838"/>
            <a:ext cx="8229600" cy="3097212"/>
          </a:xfrm>
        </p:spPr>
        <p:txBody>
          <a:bodyPr/>
          <a:lstStyle/>
          <a:p>
            <a:pPr eaLnBrk="1" hangingPunct="1"/>
            <a:r>
              <a:rPr lang="es-PE" sz="2800" b="1" smtClean="0">
                <a:solidFill>
                  <a:schemeClr val="tx1"/>
                </a:solidFill>
              </a:rPr>
              <a:t>TMD S.A. actúa como su socio especialista en Tecnología de la información; diseñando, implementando operando y administrando la solución tecnológica; y en muchos oportunidades haciéndose responsable de procesos integrales que pueden incluir infraestructura, recursos humanos, aplicaciones, supervisión y auditoría</a:t>
            </a:r>
            <a:r>
              <a:rPr lang="es-ES" sz="4000" smtClean="0"/>
              <a:t> </a:t>
            </a:r>
            <a:endParaRPr lang="es-PE" sz="4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CAMPO DE ACCION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871662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El Campo del proceso de Contratos de Clientas se dentro de la Organización TMD S.A.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REGLAS DE NEGOCIO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9956" name="Group 20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las siguientes líneas para los Tipos de Servicio: 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las siguientes Categorías de Tipos de Cliente: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Industria y Comercio.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Banca y Finanzas.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Gobierno y Servicios públicos.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los siguientes Tipos de Servicio por Línea de Servicio: </a:t>
                      </a:r>
                      <a:r>
                        <a:rPr kumimoji="0" lang="es-PE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Outsourcing de Tecnología, Software Factory, Outsourcing de Procesos, Outsourcing de Servicios de Aplicación y Servicios de Tecnología</a:t>
                      </a:r>
                      <a:endParaRPr kumimoji="0" lang="es-E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349500"/>
            <a:ext cx="2338388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500438"/>
            <a:ext cx="30353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5013325"/>
            <a:ext cx="28273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571</TotalTime>
  <Words>814</Words>
  <Application>Microsoft Office PowerPoint</Application>
  <PresentationFormat>Presentación en pantalla (4:3)</PresentationFormat>
  <Paragraphs>109</Paragraphs>
  <Slides>29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Forma de onda</vt:lpstr>
      <vt:lpstr>CONTRATOS DE CLIENTES</vt:lpstr>
      <vt:lpstr>INTRODUCCION</vt:lpstr>
      <vt:lpstr>En la actualidad, el mejoramiento de los procesos de toda organización es beneficioso para el logro de sus objetivos. Esto se logra con el uso de herramientas de modelado que permiten estructurar, diseñar y graficar los distintos procesos, subprocesos, reglas de negocio, cadena de valor, y demás componentes que permitan relacionar los artefactos de una manera integral</vt:lpstr>
      <vt:lpstr>OBJETO DE ESTUDIO</vt:lpstr>
      <vt:lpstr>TMD S.A. actúa como su socio especialista en Tecnología de la información; diseñando, implementando operando y administrando la solución tecnológica; y en muchos oportunidades haciéndose responsable de procesos integrales que pueden incluir infraestructura, recursos humanos, aplicaciones, supervisión y auditoría </vt:lpstr>
      <vt:lpstr>CAMPO DE ACCION</vt:lpstr>
      <vt:lpstr>El Campo del proceso de Contratos de Clientas se dentro de la Organización TMD S.A.</vt:lpstr>
      <vt:lpstr>REGLAS DE NEGOCIO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DIAGRAMA DE CASOS DE USO DE NEGOCIO</vt:lpstr>
      <vt:lpstr>Presentación de PowerPoint</vt:lpstr>
      <vt:lpstr>TRABAJADORES DE NEGOCIO</vt:lpstr>
      <vt:lpstr>ESPECIFICACION DE TRABAJADORES DE NEGOCIO (Contratos de Clientes)</vt:lpstr>
      <vt:lpstr>ESPECIFICACION DE TRABAJADORES DE NEGOCIO (Contratos de Clientes)</vt:lpstr>
      <vt:lpstr>ENTIDADES DE NEGOCIO</vt:lpstr>
      <vt:lpstr>ESPECIFICACION DE ENTIDADES DEL NEGOCIO</vt:lpstr>
      <vt:lpstr>ESPECIFICACION DE ENTIDADES DEL NEGOCIO</vt:lpstr>
      <vt:lpstr>ESPECIFICACION DE ENTIDADES DEL NEGOCIO</vt:lpstr>
      <vt:lpstr>DIAGRAMA DE ACTIVIDADES DEL NEGOCIO</vt:lpstr>
      <vt:lpstr>DIAGRAMA DE CLASES DEL ANALISIS</vt:lpstr>
      <vt:lpstr>Presentación de PowerPoint</vt:lpstr>
      <vt:lpstr>CONCLUSIONES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orlando alexis</cp:lastModifiedBy>
  <cp:revision>72</cp:revision>
  <dcterms:created xsi:type="dcterms:W3CDTF">2012-05-06T17:51:32Z</dcterms:created>
  <dcterms:modified xsi:type="dcterms:W3CDTF">2012-05-24T21:04:53Z</dcterms:modified>
</cp:coreProperties>
</file>