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323" r:id="rId3"/>
    <p:sldId id="313" r:id="rId4"/>
    <p:sldId id="324" r:id="rId5"/>
    <p:sldId id="285" r:id="rId6"/>
    <p:sldId id="325" r:id="rId7"/>
    <p:sldId id="317" r:id="rId8"/>
    <p:sldId id="319" r:id="rId9"/>
    <p:sldId id="318" r:id="rId10"/>
    <p:sldId id="287" r:id="rId11"/>
    <p:sldId id="320" r:id="rId12"/>
    <p:sldId id="321" r:id="rId13"/>
    <p:sldId id="322" r:id="rId14"/>
    <p:sldId id="293" r:id="rId15"/>
    <p:sldId id="303" r:id="rId16"/>
    <p:sldId id="294" r:id="rId17"/>
    <p:sldId id="316" r:id="rId18"/>
    <p:sldId id="297" r:id="rId19"/>
    <p:sldId id="308" r:id="rId20"/>
    <p:sldId id="326" r:id="rId21"/>
    <p:sldId id="327" r:id="rId22"/>
    <p:sldId id="328" r:id="rId23"/>
    <p:sldId id="277" r:id="rId24"/>
    <p:sldId id="315" r:id="rId25"/>
    <p:sldId id="329" r:id="rId26"/>
    <p:sldId id="330" r:id="rId27"/>
    <p:sldId id="300" r:id="rId28"/>
    <p:sldId id="334" r:id="rId29"/>
    <p:sldId id="314" r:id="rId30"/>
    <p:sldId id="332" r:id="rId31"/>
    <p:sldId id="333" r:id="rId32"/>
    <p:sldId id="305" r:id="rId33"/>
    <p:sldId id="331" r:id="rId34"/>
    <p:sldId id="260" r:id="rId35"/>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3" d="100"/>
          <a:sy n="73" d="100"/>
        </p:scale>
        <p:origin x="-107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11DC0D2-5658-42B4-85C0-0F9EFCC9245D}" type="datetimeFigureOut">
              <a:rPr lang="es-PE"/>
              <a:pPr>
                <a:defRPr/>
              </a:pPr>
              <a:t>15/06/2012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19100C4-FE96-4DD8-A39B-FD1970437A74}"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8E0D32E1-4952-4F31-BB61-DD4F0BB64D2F}" type="slidenum">
              <a:rPr lang="es-PE" sz="1200">
                <a:latin typeface="+mn-lt"/>
              </a:rPr>
              <a:pPr algn="r">
                <a:defRPr/>
              </a:pPr>
              <a:t>7</a:t>
            </a:fld>
            <a:endParaRPr lang="es-PE"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4578"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6FE8572-14FB-4E97-983D-AA79736D8356}" type="slidenum">
              <a:rPr lang="es-PE" sz="1200">
                <a:latin typeface="+mn-lt"/>
              </a:rPr>
              <a:pPr algn="r">
                <a:defRPr/>
              </a:pPr>
              <a:t>8</a:t>
            </a:fld>
            <a:endParaRPr lang="es-PE"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662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E3C382DD-1BFD-4FCF-A999-D942C8EB54C7}" type="slidenum">
              <a:rPr lang="es-PE" sz="1200">
                <a:latin typeface="+mn-lt"/>
              </a:rPr>
              <a:pPr algn="r">
                <a:defRPr/>
              </a:pPr>
              <a:t>9</a:t>
            </a:fld>
            <a:endParaRPr lang="es-PE" sz="1200">
              <a:latin typeface="+mn-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9698"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52410A19-F163-4030-A585-8D5DC6E69E8D}" type="slidenum">
              <a:rPr lang="es-PE" sz="1200">
                <a:latin typeface="+mn-lt"/>
              </a:rPr>
              <a:pPr algn="r">
                <a:defRPr/>
              </a:pPr>
              <a:t>11</a:t>
            </a:fld>
            <a:endParaRPr lang="es-PE" sz="1200">
              <a:latin typeface="+mn-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174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84C3853-998F-4904-9BF8-E2E7BD2264F5}" type="slidenum">
              <a:rPr lang="es-PE" sz="1200">
                <a:latin typeface="+mn-lt"/>
              </a:rPr>
              <a:pPr algn="r">
                <a:defRPr/>
              </a:pPr>
              <a:t>12</a:t>
            </a:fld>
            <a:endParaRPr lang="es-PE" sz="1200">
              <a:latin typeface="+mn-l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3794"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9D8893D0-0446-49E2-8F7F-63078105B552}" type="slidenum">
              <a:rPr lang="es-PE" sz="1200">
                <a:latin typeface="+mn-lt"/>
              </a:rPr>
              <a:pPr algn="r">
                <a:defRPr/>
              </a:pPr>
              <a:t>13</a:t>
            </a:fld>
            <a:endParaRPr lang="es-PE"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8367A9E3-BD6D-4E11-BD39-FB9D59BEC527}" type="datetimeFigureOut">
              <a:rPr lang="es-PE"/>
              <a:pPr>
                <a:defRPr/>
              </a:pPr>
              <a:t>15/06/2012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B909DE6A-D2D0-4257-B5BF-66331D85DB6C}"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5C0F92D6-2392-4BDB-9D0A-AC74DBF17B0B}" type="datetimeFigureOut">
              <a:rPr lang="es-PE"/>
              <a:pPr>
                <a:defRPr/>
              </a:pPr>
              <a:t>15/06/2012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C6142725-E735-413E-A3A7-6AA076A91702}"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D0A037F1-4913-4633-ADE3-B54161645B47}" type="datetimeFigureOut">
              <a:rPr lang="es-PE"/>
              <a:pPr>
                <a:defRPr/>
              </a:pPr>
              <a:t>15/06/2012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26B7D584-549B-4990-BE9D-6A99FDB07482}"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4BB48F2-1E57-443C-BA99-860540815444}" type="datetimeFigureOut">
              <a:rPr lang="es-PE"/>
              <a:pPr>
                <a:defRPr/>
              </a:pPr>
              <a:t>15/06/2012</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43175E5E-5E17-4EF1-8F63-96EB98CDFE39}"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A1381F07-65BB-492F-AFB0-8DD09C51F6E0}" type="datetimeFigureOut">
              <a:rPr lang="es-PE"/>
              <a:pPr>
                <a:defRPr/>
              </a:pPr>
              <a:t>15/06/2012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FA07D73F-892A-4FEE-8F20-E5B71C30A7CE}"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B9F87C86-83B4-44A9-B8C0-A641AF19DB07}" type="datetimeFigureOut">
              <a:rPr lang="es-PE"/>
              <a:pPr>
                <a:defRPr/>
              </a:pPr>
              <a:t>15/06/2012</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3B0EEEB0-6243-4A49-A375-2295202BF3A5}"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3DF3E2B1-6FC6-4652-BE43-EF8B71C2676C}" type="datetimeFigureOut">
              <a:rPr lang="es-PE"/>
              <a:pPr>
                <a:defRPr/>
              </a:pPr>
              <a:t>15/06/2012</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F1F00322-2340-4C34-BB1A-56D386CF2736}"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DD32581A-B990-468D-BBE0-BD1AAA496AF2}" type="datetimeFigureOut">
              <a:rPr lang="es-PE"/>
              <a:pPr>
                <a:defRPr/>
              </a:pPr>
              <a:t>15/06/2012</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527CD021-2D8D-4CE3-93F9-1501456D1A00}"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041C1FCA-7EC1-4A25-A6CC-F638B530E440}" type="datetimeFigureOut">
              <a:rPr lang="es-PE"/>
              <a:pPr>
                <a:defRPr/>
              </a:pPr>
              <a:t>15/06/2012</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BB2493C2-71C8-475A-8C23-72DA34897327}"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4321A8E6-DB35-4E5A-8616-4BB9FEBFBF46}" type="datetimeFigureOut">
              <a:rPr lang="es-PE"/>
              <a:pPr>
                <a:defRPr/>
              </a:pPr>
              <a:t>15/06/2012</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8E85D2D3-1C5B-4EE1-BC99-56DC7263EB8B}"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3ECC800C-1235-4EA2-B8E6-B6A2E027E892}" type="datetimeFigureOut">
              <a:rPr lang="es-PE"/>
              <a:pPr>
                <a:defRPr/>
              </a:pPr>
              <a:t>15/06/2012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A7A88101-DFB2-4B79-B7E1-FCBCDE2AF45A}"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CCDABCFD-D0F1-478B-A434-44041E704B73}" type="datetimeFigureOut">
              <a:rPr lang="es-PE"/>
              <a:pPr>
                <a:defRPr/>
              </a:pPr>
              <a:t>15/06/2012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2E947133-27C9-4C5A-8C4C-2F8F90308810}"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40A03DA6-5B48-4017-8481-CE314B820F88}" type="datetimeFigureOut">
              <a:rPr lang="es-PE"/>
              <a:pPr>
                <a:defRPr/>
              </a:pPr>
              <a:t>15/06/2012</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66957034-D55C-4346-B74B-9EE42A8DCB59}"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692150"/>
            <a:ext cx="7772400" cy="1584325"/>
          </a:xfrm>
        </p:spPr>
        <p:txBody>
          <a:bodyPr/>
          <a:lstStyle/>
          <a:p>
            <a:pPr eaLnBrk="1" hangingPunct="1"/>
            <a:r>
              <a:rPr lang="es-PE" smtClean="0"/>
              <a:t>CONTRATOS DE CLIENTES</a:t>
            </a:r>
            <a:endParaRPr lang="es-PE" sz="3600" smtClean="0"/>
          </a:p>
        </p:txBody>
      </p:sp>
      <p:sp>
        <p:nvSpPr>
          <p:cNvPr id="15362" name="3 CuadroTexto"/>
          <p:cNvSpPr txBox="1">
            <a:spLocks noChangeArrowheads="1"/>
          </p:cNvSpPr>
          <p:nvPr/>
        </p:nvSpPr>
        <p:spPr bwMode="auto">
          <a:xfrm>
            <a:off x="2278063" y="3641725"/>
            <a:ext cx="6264275" cy="2308225"/>
          </a:xfrm>
          <a:prstGeom prst="rect">
            <a:avLst/>
          </a:prstGeom>
          <a:noFill/>
          <a:ln w="9525">
            <a:noFill/>
            <a:miter lim="800000"/>
            <a:headEnd/>
            <a:tailEnd/>
          </a:ln>
        </p:spPr>
        <p:txBody>
          <a:bodyPr>
            <a:spAutoFit/>
          </a:bodyPr>
          <a:lstStyle/>
          <a:p>
            <a:pPr algn="r"/>
            <a:r>
              <a:rPr lang="es-PE" sz="2400">
                <a:latin typeface="Candara" pitchFamily="34" charset="0"/>
              </a:rPr>
              <a:t>Paola Rojas Chicoma</a:t>
            </a:r>
          </a:p>
          <a:p>
            <a:pPr algn="r"/>
            <a:r>
              <a:rPr lang="es-PE" sz="2400">
                <a:latin typeface="Candara" pitchFamily="34" charset="0"/>
              </a:rPr>
              <a:t>Nestor Robles Cacha</a:t>
            </a:r>
          </a:p>
          <a:p>
            <a:pPr algn="r"/>
            <a:r>
              <a:rPr lang="es-PE" sz="2400">
                <a:latin typeface="Candara" pitchFamily="34" charset="0"/>
              </a:rPr>
              <a:t>Gabriela Rojas Munive</a:t>
            </a:r>
          </a:p>
          <a:p>
            <a:pPr algn="r"/>
            <a:r>
              <a:rPr lang="es-PE" sz="2400">
                <a:latin typeface="Candara" pitchFamily="34" charset="0"/>
              </a:rPr>
              <a:t>Augusto Suarez Gutierrez</a:t>
            </a:r>
          </a:p>
          <a:p>
            <a:pPr algn="r"/>
            <a:r>
              <a:rPr lang="es-PE" sz="2400">
                <a:latin typeface="Candara" pitchFamily="34" charset="0"/>
              </a:rPr>
              <a:t>Orlando Sedamano Cornejo</a:t>
            </a:r>
          </a:p>
          <a:p>
            <a:pPr algn="r"/>
            <a:endParaRPr lang="es-PE" sz="2400">
              <a:solidFill>
                <a:schemeClr val="bg1"/>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REQUERIMIENTOS NO FUNCIONALES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a:t>REQUERIMIENTOS </a:t>
            </a:r>
            <a:r>
              <a:rPr lang="es-PE" dirty="0" smtClean="0"/>
              <a:t>NO FUNCIONALES</a:t>
            </a:r>
            <a:endParaRPr lang="es-PE" dirty="0"/>
          </a:p>
        </p:txBody>
      </p:sp>
      <p:graphicFrame>
        <p:nvGraphicFramePr>
          <p:cNvPr id="39956" name="Group 20"/>
          <p:cNvGraphicFramePr>
            <a:graphicFrameLocks noGrp="1"/>
          </p:cNvGraphicFramePr>
          <p:nvPr/>
        </p:nvGraphicFramePr>
        <p:xfrm>
          <a:off x="323850" y="2133600"/>
          <a:ext cx="8568630" cy="4510880"/>
        </p:xfrm>
        <a:graphic>
          <a:graphicData uri="http://schemas.openxmlformats.org/drawingml/2006/table">
            <a:tbl>
              <a:tblPr/>
              <a:tblGrid>
                <a:gridCol w="8568630"/>
              </a:tblGrid>
              <a:tr h="108012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RNF_001_Mostrar_mensajes_de_error</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En caso de presentarse algún error, el sistema debe mostrar un mensaje que muestre la descripción del error.</a:t>
                      </a:r>
                      <a:endParaRPr lang="es-PE" sz="1600" kern="1200" dirty="0">
                        <a:solidFill>
                          <a:schemeClr val="tx1"/>
                        </a:solidFill>
                        <a:effectLst/>
                        <a:latin typeface="+mn-lt"/>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00811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RNF_005_Precisión_de_datos_decimales</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Los datos decimales, por ejemplo importes, tendrán 2 posiciones decimales a partir de la coma decimal redondeando al inmediato superior si el tercer decimal es mayor o igual a 5.</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975054">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RNF_007_Tiempo_de_respuesta_de_transacciones</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El tiempo promedio de las transacciones en el sistema no debe exceder los 6 segundos.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11428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RNF_015_Navegador_Web</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Los navegadores del cliente soportados por el sistema serán el Internet Explorer 8.</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a:t>REQUERIMIENTOS </a:t>
            </a:r>
            <a:r>
              <a:rPr lang="es-PE" dirty="0" smtClean="0"/>
              <a:t>NO FUNCIONALES</a:t>
            </a:r>
            <a:endParaRPr lang="es-PE" dirty="0"/>
          </a:p>
        </p:txBody>
      </p:sp>
      <p:graphicFrame>
        <p:nvGraphicFramePr>
          <p:cNvPr id="39956" name="Group 20"/>
          <p:cNvGraphicFramePr>
            <a:graphicFrameLocks noGrp="1"/>
          </p:cNvGraphicFramePr>
          <p:nvPr/>
        </p:nvGraphicFramePr>
        <p:xfrm>
          <a:off x="323850" y="2133600"/>
          <a:ext cx="8568630" cy="4282632"/>
        </p:xfrm>
        <a:graphic>
          <a:graphicData uri="http://schemas.openxmlformats.org/drawingml/2006/table">
            <a:tbl>
              <a:tblPr/>
              <a:tblGrid>
                <a:gridCol w="8568630"/>
              </a:tblGrid>
              <a:tr h="108012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RNF_022_Motor_de_base_de_datos</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El motor de base de datos deberá ser MS SQL Server 2008.</a:t>
                      </a:r>
                      <a:endParaRPr lang="es-PE" sz="1600" kern="1200" dirty="0">
                        <a:solidFill>
                          <a:schemeClr val="tx1"/>
                        </a:solidFill>
                        <a:effectLst/>
                        <a:latin typeface="+mn-lt"/>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00811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RNF_025_Tipo_de_archivo_de_los_reportes</a:t>
                      </a:r>
                    </a:p>
                    <a:p>
                      <a:r>
                        <a:rPr kumimoji="0" lang="es-PE" sz="2000" b="0" i="1" u="none" strike="noStrike" kern="1200" cap="none" normalizeH="0" baseline="0" dirty="0" smtClean="0">
                          <a:ln>
                            <a:noFill/>
                          </a:ln>
                          <a:solidFill>
                            <a:schemeClr val="tx2"/>
                          </a:solidFill>
                          <a:effectLst/>
                          <a:latin typeface="Candara" pitchFamily="34" charset="0"/>
                          <a:ea typeface="+mn-ea"/>
                          <a:cs typeface="+mn-cs"/>
                        </a:rPr>
                        <a:t>El formato de salida de los reportes deberá ser PDF.</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08012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n-US" sz="2000" b="1" i="1" u="none" strike="noStrike" kern="1200" cap="none" normalizeH="0" baseline="0" dirty="0" smtClean="0">
                          <a:ln>
                            <a:noFill/>
                          </a:ln>
                          <a:solidFill>
                            <a:schemeClr val="tx2"/>
                          </a:solidFill>
                          <a:effectLst/>
                          <a:latin typeface="Candara" pitchFamily="34" charset="0"/>
                          <a:ea typeface="+mn-ea"/>
                          <a:cs typeface="+mn-cs"/>
                        </a:rPr>
                        <a:t>RNF_028_Componente_Telerik_RadControls_for_Net</a:t>
                      </a:r>
                      <a:endParaRPr kumimoji="0" lang="es-PE" sz="2000" b="1" i="1" u="none" strike="noStrike" kern="1200" cap="none" normalizeH="0" baseline="0" dirty="0" smtClean="0">
                        <a:ln>
                          <a:noFill/>
                        </a:ln>
                        <a:solidFill>
                          <a:schemeClr val="tx2"/>
                        </a:solidFill>
                        <a:effectLst/>
                        <a:latin typeface="Candara" pitchFamily="34" charset="0"/>
                        <a:ea typeface="+mn-ea"/>
                        <a:cs typeface="+mn-cs"/>
                      </a:endParaRPr>
                    </a:p>
                    <a:p>
                      <a:pPr marL="0" algn="l"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Se utilizará la suite de interfaz </a:t>
                      </a:r>
                      <a:r>
                        <a:rPr kumimoji="0" lang="es-PE" sz="2000" b="0" i="1" u="none" strike="noStrike" kern="1200" cap="none" normalizeH="0" baseline="0" dirty="0" err="1" smtClean="0">
                          <a:ln>
                            <a:noFill/>
                          </a:ln>
                          <a:solidFill>
                            <a:schemeClr val="tx2"/>
                          </a:solidFill>
                          <a:effectLst/>
                          <a:latin typeface="Candara" pitchFamily="34" charset="0"/>
                          <a:ea typeface="+mn-ea"/>
                          <a:cs typeface="+mn-cs"/>
                        </a:rPr>
                        <a:t>RadControls</a:t>
                      </a:r>
                      <a:r>
                        <a:rPr kumimoji="0" lang="es-PE" sz="2000" b="0" i="1" u="none" strike="noStrike" kern="1200" cap="none" normalizeH="0" baseline="0" dirty="0" smtClean="0">
                          <a:ln>
                            <a:noFill/>
                          </a:ln>
                          <a:solidFill>
                            <a:schemeClr val="tx2"/>
                          </a:solidFill>
                          <a:effectLst/>
                          <a:latin typeface="Candara" pitchFamily="34" charset="0"/>
                          <a:ea typeface="+mn-ea"/>
                          <a:cs typeface="+mn-cs"/>
                        </a:rPr>
                        <a:t> </a:t>
                      </a:r>
                      <a:r>
                        <a:rPr kumimoji="0" lang="es-PE" sz="2000" b="0" i="1" u="none" strike="noStrike" kern="1200" cap="none" normalizeH="0" baseline="0" dirty="0" err="1" smtClean="0">
                          <a:ln>
                            <a:noFill/>
                          </a:ln>
                          <a:solidFill>
                            <a:schemeClr val="tx2"/>
                          </a:solidFill>
                          <a:effectLst/>
                          <a:latin typeface="Candara" pitchFamily="34" charset="0"/>
                          <a:ea typeface="+mn-ea"/>
                          <a:cs typeface="+mn-cs"/>
                        </a:rPr>
                        <a:t>for</a:t>
                      </a:r>
                      <a:r>
                        <a:rPr kumimoji="0" lang="es-PE" sz="2000" b="0" i="1" u="none" strike="noStrike" kern="1200" cap="none" normalizeH="0" baseline="0" dirty="0" smtClean="0">
                          <a:ln>
                            <a:noFill/>
                          </a:ln>
                          <a:solidFill>
                            <a:schemeClr val="tx2"/>
                          </a:solidFill>
                          <a:effectLst/>
                          <a:latin typeface="Candara" pitchFamily="34" charset="0"/>
                          <a:ea typeface="+mn-ea"/>
                          <a:cs typeface="+mn-cs"/>
                        </a:rPr>
                        <a:t> </a:t>
                      </a:r>
                      <a:r>
                        <a:rPr kumimoji="0" lang="es-PE" sz="2000" b="0" i="1" u="none" strike="noStrike" kern="1200" cap="none" normalizeH="0" baseline="0" dirty="0" err="1" smtClean="0">
                          <a:ln>
                            <a:noFill/>
                          </a:ln>
                          <a:solidFill>
                            <a:schemeClr val="tx2"/>
                          </a:solidFill>
                          <a:effectLst/>
                          <a:latin typeface="Candara" pitchFamily="34" charset="0"/>
                          <a:ea typeface="+mn-ea"/>
                          <a:cs typeface="+mn-cs"/>
                        </a:rPr>
                        <a:t>.Net</a:t>
                      </a:r>
                      <a:r>
                        <a:rPr kumimoji="0" lang="es-PE" sz="2000" b="0" i="1" u="none" strike="noStrike" kern="1200" cap="none" normalizeH="0" baseline="0" dirty="0" smtClean="0">
                          <a:ln>
                            <a:noFill/>
                          </a:ln>
                          <a:solidFill>
                            <a:schemeClr val="tx2"/>
                          </a:solidFill>
                          <a:effectLst/>
                          <a:latin typeface="Candara" pitchFamily="34" charset="0"/>
                          <a:ea typeface="+mn-ea"/>
                          <a:cs typeface="+mn-cs"/>
                        </a:rPr>
                        <a:t> para la </a:t>
                      </a:r>
                      <a:r>
                        <a:rPr kumimoji="0" lang="es-PE" sz="2000" b="0" i="1" u="none" strike="noStrike" kern="1200" cap="none" normalizeH="0" baseline="0" dirty="0" err="1" smtClean="0">
                          <a:ln>
                            <a:noFill/>
                          </a:ln>
                          <a:solidFill>
                            <a:schemeClr val="tx2"/>
                          </a:solidFill>
                          <a:effectLst/>
                          <a:latin typeface="Candara" pitchFamily="34" charset="0"/>
                          <a:ea typeface="+mn-ea"/>
                          <a:cs typeface="+mn-cs"/>
                        </a:rPr>
                        <a:t>utlización</a:t>
                      </a:r>
                      <a:r>
                        <a:rPr kumimoji="0" lang="es-PE" sz="2000" b="0" i="1" u="none" strike="noStrike" kern="1200" cap="none" normalizeH="0" baseline="0" dirty="0" smtClean="0">
                          <a:ln>
                            <a:noFill/>
                          </a:ln>
                          <a:solidFill>
                            <a:schemeClr val="tx2"/>
                          </a:solidFill>
                          <a:effectLst/>
                          <a:latin typeface="Candara" pitchFamily="34" charset="0"/>
                          <a:ea typeface="+mn-ea"/>
                          <a:cs typeface="+mn-cs"/>
                        </a:rPr>
                        <a:t> de componentes más agradables.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11428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RNF_029_Logo_estándar_en_pantallas</a:t>
                      </a:r>
                    </a:p>
                    <a:p>
                      <a:pPr marL="0" algn="l"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Las pantallas principales deben mostrar el logotipo de la empresa en la cabecera de la página.</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a:t>REQUERIMIENTOS </a:t>
            </a:r>
            <a:r>
              <a:rPr lang="es-PE" dirty="0" smtClean="0"/>
              <a:t>NO FUNCIONALES</a:t>
            </a:r>
            <a:endParaRPr lang="es-PE" dirty="0"/>
          </a:p>
        </p:txBody>
      </p:sp>
      <p:graphicFrame>
        <p:nvGraphicFramePr>
          <p:cNvPr id="39956" name="Group 20"/>
          <p:cNvGraphicFramePr>
            <a:graphicFrameLocks noGrp="1"/>
          </p:cNvGraphicFramePr>
          <p:nvPr/>
        </p:nvGraphicFramePr>
        <p:xfrm>
          <a:off x="323850" y="2133600"/>
          <a:ext cx="8568630" cy="4346448"/>
        </p:xfrm>
        <a:graphic>
          <a:graphicData uri="http://schemas.openxmlformats.org/drawingml/2006/table">
            <a:tbl>
              <a:tblPr/>
              <a:tblGrid>
                <a:gridCol w="8568630"/>
              </a:tblGrid>
              <a:tr h="108012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RNF_034_Formato_estándar_en_interfaces</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Las interfaces utilizarán el estándar corporativo definido en el manual de estándares de la empresa.</a:t>
                      </a:r>
                    </a:p>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endParaRPr lang="es-PE" sz="1600" kern="1200" dirty="0">
                        <a:solidFill>
                          <a:schemeClr val="tx1"/>
                        </a:solidFill>
                        <a:effectLst/>
                        <a:latin typeface="+mn-lt"/>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00811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RNF_035_Licenciamiento_de_sistema_operativo</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Se requerirá dos licencias Windows Server 2008 R2 Standard </a:t>
                      </a:r>
                      <a:r>
                        <a:rPr kumimoji="0" lang="es-PE" sz="2000" b="0" i="1" u="none" strike="noStrike" kern="1200" cap="none" normalizeH="0" baseline="0" dirty="0" err="1" smtClean="0">
                          <a:ln>
                            <a:noFill/>
                          </a:ln>
                          <a:solidFill>
                            <a:schemeClr val="tx2"/>
                          </a:solidFill>
                          <a:effectLst/>
                          <a:latin typeface="Candara" pitchFamily="34" charset="0"/>
                          <a:ea typeface="+mn-ea"/>
                          <a:cs typeface="+mn-cs"/>
                        </a:rPr>
                        <a:t>Edition</a:t>
                      </a:r>
                      <a:r>
                        <a:rPr kumimoji="0" lang="es-PE" sz="2000" b="0" i="1" u="none" strike="noStrike" kern="1200" cap="none" normalizeH="0" baseline="0" dirty="0" smtClean="0">
                          <a:ln>
                            <a:noFill/>
                          </a:ln>
                          <a:solidFill>
                            <a:schemeClr val="tx2"/>
                          </a:solidFill>
                          <a:effectLst/>
                          <a:latin typeface="Candara" pitchFamily="34" charset="0"/>
                          <a:ea typeface="+mn-ea"/>
                          <a:cs typeface="+mn-cs"/>
                        </a:rPr>
                        <a:t> para los servidores.</a:t>
                      </a:r>
                    </a:p>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08012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RNF_040_Declaración_de_derecho_de_autor</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La declaración de derecho de autor que indica la propiedad del contenido deberá colocarse en el pie de página de todas las páginas de la aplicación,  mostrando los datos de la compañía según lo requiere la política.</a:t>
                      </a:r>
                    </a:p>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DIAGRAMA DE ACTORES DEL SISTEMA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Imagen 3"/>
          <p:cNvPicPr>
            <a:picLocks noChangeAspect="1" noChangeArrowheads="1"/>
          </p:cNvPicPr>
          <p:nvPr/>
        </p:nvPicPr>
        <p:blipFill>
          <a:blip r:embed="rId2" cstate="print"/>
          <a:srcRect/>
          <a:stretch>
            <a:fillRect/>
          </a:stretch>
        </p:blipFill>
        <p:spPr bwMode="auto">
          <a:xfrm>
            <a:off x="2268538" y="1682750"/>
            <a:ext cx="4535487" cy="4832350"/>
          </a:xfrm>
          <a:prstGeom prst="rect">
            <a:avLst/>
          </a:prstGeom>
          <a:noFill/>
          <a:ln w="9525">
            <a:noFill/>
            <a:miter lim="800000"/>
            <a:headEnd/>
            <a:tailEnd/>
          </a:ln>
        </p:spPr>
      </p:pic>
      <p:sp>
        <p:nvSpPr>
          <p:cNvPr id="4"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smtClean="0"/>
              <a:t>DIAGRAMA DE ACTORES DEL SISTEMA</a:t>
            </a:r>
            <a:endParaRPr lang="es-P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DIAGRAMA DE PAQUETES DEL SISTEMA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Imagen 4"/>
          <p:cNvPicPr>
            <a:picLocks noChangeAspect="1" noChangeArrowheads="1"/>
          </p:cNvPicPr>
          <p:nvPr/>
        </p:nvPicPr>
        <p:blipFill>
          <a:blip r:embed="rId2" cstate="print"/>
          <a:srcRect/>
          <a:stretch>
            <a:fillRect/>
          </a:stretch>
        </p:blipFill>
        <p:spPr bwMode="auto">
          <a:xfrm>
            <a:off x="1547813" y="1773238"/>
            <a:ext cx="5903912" cy="4700587"/>
          </a:xfrm>
          <a:prstGeom prst="rect">
            <a:avLst/>
          </a:prstGeom>
          <a:noFill/>
          <a:ln w="9525">
            <a:noFill/>
            <a:miter lim="800000"/>
            <a:headEnd/>
            <a:tailEnd/>
          </a:ln>
        </p:spPr>
      </p:pic>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0000" lnSpcReduction="10000"/>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DIAGRAMA DE PAQUETES DEL SISTEMA</a:t>
            </a:r>
            <a:endParaRPr lang="es-P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DIAGRAMA DE CASOS DE USO DEL SISTEMA POR PAQUETE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smtClean="0"/>
              <a:t>PAQUETE – SOLICITUD DE CONTRATO</a:t>
            </a:r>
            <a:endParaRPr lang="es-PE" dirty="0"/>
          </a:p>
        </p:txBody>
      </p:sp>
      <p:pic>
        <p:nvPicPr>
          <p:cNvPr id="39938" name="Imagen 5"/>
          <p:cNvPicPr>
            <a:picLocks noChangeAspect="1" noChangeArrowheads="1"/>
          </p:cNvPicPr>
          <p:nvPr/>
        </p:nvPicPr>
        <p:blipFill>
          <a:blip r:embed="rId2" cstate="print"/>
          <a:srcRect/>
          <a:stretch>
            <a:fillRect/>
          </a:stretch>
        </p:blipFill>
        <p:spPr bwMode="auto">
          <a:xfrm>
            <a:off x="2290763" y="1557338"/>
            <a:ext cx="4368800" cy="5062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INTRODUCCION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smtClean="0"/>
              <a:t>PAQUETE – EVALUACION DE CONTRATO</a:t>
            </a:r>
            <a:endParaRPr lang="es-PE" dirty="0"/>
          </a:p>
        </p:txBody>
      </p:sp>
      <p:pic>
        <p:nvPicPr>
          <p:cNvPr id="40962" name="Imagen 6"/>
          <p:cNvPicPr>
            <a:picLocks noChangeAspect="1" noChangeArrowheads="1"/>
          </p:cNvPicPr>
          <p:nvPr/>
        </p:nvPicPr>
        <p:blipFill>
          <a:blip r:embed="rId2" cstate="print"/>
          <a:srcRect/>
          <a:stretch>
            <a:fillRect/>
          </a:stretch>
        </p:blipFill>
        <p:spPr bwMode="auto">
          <a:xfrm>
            <a:off x="1911350" y="1557338"/>
            <a:ext cx="5397500" cy="505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smtClean="0"/>
              <a:t>PAQUETE – SEGUIMIENTO DE CONTRATO</a:t>
            </a:r>
            <a:endParaRPr lang="es-PE" dirty="0"/>
          </a:p>
        </p:txBody>
      </p:sp>
      <p:pic>
        <p:nvPicPr>
          <p:cNvPr id="41986" name="Imagen 7"/>
          <p:cNvPicPr>
            <a:picLocks noChangeAspect="1" noChangeArrowheads="1"/>
          </p:cNvPicPr>
          <p:nvPr/>
        </p:nvPicPr>
        <p:blipFill>
          <a:blip r:embed="rId2" cstate="print"/>
          <a:srcRect/>
          <a:stretch>
            <a:fillRect/>
          </a:stretch>
        </p:blipFill>
        <p:spPr bwMode="auto">
          <a:xfrm>
            <a:off x="1954213" y="2636838"/>
            <a:ext cx="5006975" cy="2773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2 Título"/>
          <p:cNvSpPr>
            <a:spLocks noGrp="1"/>
          </p:cNvSpPr>
          <p:nvPr>
            <p:ph type="title" idx="4294967295"/>
          </p:nvPr>
        </p:nvSpPr>
        <p:spPr/>
        <p:txBody>
          <a:bodyPr/>
          <a:lstStyle/>
          <a:p>
            <a:pPr eaLnBrk="1" hangingPunct="1"/>
            <a:r>
              <a:rPr lang="es-PE" smtClean="0"/>
              <a:t>PAQUETE – SEGURIDAD</a:t>
            </a:r>
          </a:p>
        </p:txBody>
      </p:sp>
      <p:pic>
        <p:nvPicPr>
          <p:cNvPr id="43012" name="Picture 4"/>
          <p:cNvPicPr>
            <a:picLocks noChangeAspect="1" noChangeArrowheads="1"/>
          </p:cNvPicPr>
          <p:nvPr/>
        </p:nvPicPr>
        <p:blipFill>
          <a:blip r:embed="rId2" cstate="print"/>
          <a:srcRect/>
          <a:stretch>
            <a:fillRect/>
          </a:stretch>
        </p:blipFill>
        <p:spPr bwMode="auto">
          <a:xfrm>
            <a:off x="395288" y="1844675"/>
            <a:ext cx="8569325" cy="414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2 Título"/>
          <p:cNvSpPr>
            <a:spLocks noGrp="1"/>
          </p:cNvSpPr>
          <p:nvPr>
            <p:ph type="title"/>
          </p:nvPr>
        </p:nvSpPr>
        <p:spPr>
          <a:xfrm>
            <a:off x="611188" y="2852738"/>
            <a:ext cx="8229600" cy="1252537"/>
          </a:xfrm>
        </p:spPr>
        <p:txBody>
          <a:bodyPr/>
          <a:lstStyle/>
          <a:p>
            <a:pPr eaLnBrk="1" hangingPunct="1"/>
            <a:r>
              <a:rPr lang="es-PE" sz="4000" b="1" smtClean="0">
                <a:solidFill>
                  <a:schemeClr val="tx2"/>
                </a:solidFill>
              </a:rPr>
              <a:t>ATRIBUTOS DE LOS CASOS DE USO DEL SISTEMA</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2500" lnSpcReduction="10000"/>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ATRIBUTOS DE LOS CASOS DE USO DEL SISTEMA</a:t>
            </a:r>
            <a:endParaRPr lang="es-PE" dirty="0"/>
          </a:p>
        </p:txBody>
      </p:sp>
      <p:graphicFrame>
        <p:nvGraphicFramePr>
          <p:cNvPr id="5" name="4 Tabla"/>
          <p:cNvGraphicFramePr>
            <a:graphicFrameLocks noGrp="1"/>
          </p:cNvGraphicFramePr>
          <p:nvPr/>
        </p:nvGraphicFramePr>
        <p:xfrm>
          <a:off x="250825" y="2205038"/>
          <a:ext cx="8642350" cy="4413250"/>
        </p:xfrm>
        <a:graphic>
          <a:graphicData uri="http://schemas.openxmlformats.org/drawingml/2006/table">
            <a:tbl>
              <a:tblPr firstRow="1" bandRow="1">
                <a:tableStyleId>{69CF1AB2-1976-4502-BF36-3FF5EA218861}</a:tableStyleId>
              </a:tblPr>
              <a:tblGrid>
                <a:gridCol w="2592288"/>
                <a:gridCol w="1080120"/>
                <a:gridCol w="1080120"/>
                <a:gridCol w="1224136"/>
                <a:gridCol w="1584176"/>
                <a:gridCol w="1080120"/>
              </a:tblGrid>
              <a:tr h="432048">
                <a:tc>
                  <a:txBody>
                    <a:bodyPr/>
                    <a:lstStyle/>
                    <a:p>
                      <a:pPr algn="ctr">
                        <a:lnSpc>
                          <a:spcPct val="115000"/>
                        </a:lnSpc>
                        <a:spcAft>
                          <a:spcPts val="1000"/>
                        </a:spcAft>
                      </a:pPr>
                      <a:r>
                        <a:rPr lang="es-PE" sz="1200" b="1" dirty="0">
                          <a:effectLst/>
                          <a:latin typeface="Arial"/>
                          <a:ea typeface="Calibri"/>
                          <a:cs typeface="Times New Roman"/>
                        </a:rPr>
                        <a:t>Nombre del caso de uso</a:t>
                      </a:r>
                      <a:endParaRPr lang="es-PE" sz="1100" dirty="0">
                        <a:effectLst/>
                        <a:latin typeface="Calibri"/>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Complejidad</a:t>
                      </a:r>
                      <a:endParaRPr lang="es-PE" sz="1200" dirty="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Estado</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Dificultad</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Responsable</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Prioridad</a:t>
                      </a:r>
                      <a:endParaRPr lang="es-PE" sz="1200" dirty="0">
                        <a:effectLst/>
                        <a:latin typeface="Times New Roman"/>
                        <a:ea typeface="Calibri"/>
                        <a:cs typeface="Times New Roman"/>
                      </a:endParaRPr>
                    </a:p>
                  </a:txBody>
                  <a:tcPr marL="44450" marR="44450" marT="0" marB="0" anchor="ctr"/>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CC_CUS001_Actualizar_informacion_buenaPro</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dirty="0">
                          <a:effectLst/>
                          <a:latin typeface="Arial"/>
                          <a:ea typeface="Calibri"/>
                          <a:cs typeface="Times New Roman"/>
                        </a:rPr>
                        <a:t>Primario</a:t>
                      </a:r>
                      <a:endParaRPr lang="es-PE" sz="1200" dirty="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Gabriela Rojas</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CC_CUS002_Actualizar_informacion_clientes</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Gabriela Rojas</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648072">
                <a:tc>
                  <a:txBody>
                    <a:bodyPr/>
                    <a:lstStyle/>
                    <a:p>
                      <a:pPr marL="0" lvl="0" indent="0">
                        <a:lnSpc>
                          <a:spcPct val="115000"/>
                        </a:lnSpc>
                        <a:spcAft>
                          <a:spcPts val="0"/>
                        </a:spcAft>
                        <a:buFont typeface="+mj-lt"/>
                        <a:buNone/>
                      </a:pPr>
                      <a:r>
                        <a:rPr lang="es-PE" sz="1200" dirty="0">
                          <a:effectLst/>
                          <a:latin typeface="Arial"/>
                          <a:ea typeface="Calibri"/>
                          <a:cs typeface="Times New Roman"/>
                        </a:rPr>
                        <a:t>CC_CUS003_Consultar_informacion_solicitudes_contrato</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Alta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Orlando Sedamano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CC_CUS004_Actualizar_informacion_contratos</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Paola Rojas</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dirty="0">
                          <a:effectLst/>
                          <a:latin typeface="Arial"/>
                          <a:ea typeface="Calibri"/>
                          <a:cs typeface="Times New Roman"/>
                        </a:rPr>
                        <a:t>CC_CUS005_Actualizar_informacion_adendas</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Augusto Suárez</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dirty="0">
                          <a:effectLst/>
                          <a:latin typeface="Arial"/>
                          <a:ea typeface="Calibri"/>
                          <a:cs typeface="Times New Roman"/>
                        </a:rPr>
                        <a:t>Ciclo 0</a:t>
                      </a:r>
                      <a:endParaRPr lang="es-PE" sz="1200" dirty="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pt-BR" sz="1200">
                          <a:effectLst/>
                          <a:latin typeface="Arial"/>
                          <a:ea typeface="Calibri"/>
                          <a:cs typeface="Times New Roman"/>
                        </a:rPr>
                        <a:t>CC_CUS006_Aprobar_contratos_adendas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dirty="0">
                          <a:effectLst/>
                          <a:latin typeface="Arial"/>
                          <a:ea typeface="Calibri"/>
                          <a:cs typeface="Times New Roman"/>
                        </a:rPr>
                        <a:t>Primario</a:t>
                      </a:r>
                      <a:endParaRPr lang="es-PE" sz="1200" dirty="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Alta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Orlando Sedamano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a:effectLst/>
                          <a:latin typeface="Arial"/>
                          <a:ea typeface="Calibri"/>
                          <a:cs typeface="Times New Roman"/>
                        </a:rPr>
                        <a:t>CC_CUS007_Actualizar_informacion_anulacion_contratos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Alta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Pablo Robles</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dirty="0">
                          <a:effectLst/>
                          <a:latin typeface="Arial"/>
                          <a:ea typeface="Calibri"/>
                          <a:cs typeface="Times New Roman"/>
                        </a:rPr>
                        <a:t>Ciclo 0</a:t>
                      </a:r>
                      <a:endParaRPr lang="es-PE" sz="1200" dirty="0">
                        <a:effectLst/>
                        <a:latin typeface="Times New Roman"/>
                        <a:ea typeface="Calibri"/>
                        <a:cs typeface="Times New Roman"/>
                      </a:endParaRPr>
                    </a:p>
                  </a:txBody>
                  <a:tcPr marL="44450" marR="44450" marT="0" marB="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2500" lnSpcReduction="10000"/>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ATRIBUTOS DE LOS CASOS DE USO DEL SISTEMA</a:t>
            </a:r>
            <a:endParaRPr lang="es-PE" dirty="0"/>
          </a:p>
        </p:txBody>
      </p:sp>
      <p:graphicFrame>
        <p:nvGraphicFramePr>
          <p:cNvPr id="5" name="4 Tabla"/>
          <p:cNvGraphicFramePr>
            <a:graphicFrameLocks noGrp="1"/>
          </p:cNvGraphicFramePr>
          <p:nvPr/>
        </p:nvGraphicFramePr>
        <p:xfrm>
          <a:off x="250825" y="2205038"/>
          <a:ext cx="8642350" cy="4413250"/>
        </p:xfrm>
        <a:graphic>
          <a:graphicData uri="http://schemas.openxmlformats.org/drawingml/2006/table">
            <a:tbl>
              <a:tblPr firstRow="1" bandRow="1">
                <a:tableStyleId>{69CF1AB2-1976-4502-BF36-3FF5EA218861}</a:tableStyleId>
              </a:tblPr>
              <a:tblGrid>
                <a:gridCol w="2592288"/>
                <a:gridCol w="1152128"/>
                <a:gridCol w="1152128"/>
                <a:gridCol w="1080120"/>
                <a:gridCol w="1656184"/>
                <a:gridCol w="1008112"/>
              </a:tblGrid>
              <a:tr h="432048">
                <a:tc>
                  <a:txBody>
                    <a:bodyPr/>
                    <a:lstStyle/>
                    <a:p>
                      <a:pPr algn="ctr">
                        <a:lnSpc>
                          <a:spcPct val="115000"/>
                        </a:lnSpc>
                        <a:spcAft>
                          <a:spcPts val="1000"/>
                        </a:spcAft>
                      </a:pPr>
                      <a:r>
                        <a:rPr lang="es-PE" sz="1200" b="1" dirty="0">
                          <a:effectLst/>
                          <a:latin typeface="Arial"/>
                          <a:ea typeface="Calibri"/>
                          <a:cs typeface="Times New Roman"/>
                        </a:rPr>
                        <a:t>Nombre del caso de uso</a:t>
                      </a:r>
                      <a:endParaRPr lang="es-PE" sz="1100" dirty="0">
                        <a:effectLst/>
                        <a:latin typeface="Calibri"/>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Complejidad</a:t>
                      </a:r>
                      <a:endParaRPr lang="es-PE" sz="1200" dirty="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Estado</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Dificultad</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Responsable</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Prioridad</a:t>
                      </a:r>
                      <a:endParaRPr lang="es-PE" sz="1200" dirty="0">
                        <a:effectLst/>
                        <a:latin typeface="Times New Roman"/>
                        <a:ea typeface="Calibri"/>
                        <a:cs typeface="Times New Roman"/>
                      </a:endParaRPr>
                    </a:p>
                  </a:txBody>
                  <a:tcPr marL="44450" marR="44450" marT="0" marB="0" anchor="ctr"/>
                </a:tc>
              </a:tr>
              <a:tr h="504056">
                <a:tc>
                  <a:txBody>
                    <a:bodyPr/>
                    <a:lstStyle/>
                    <a:p>
                      <a:pPr marL="0" lvl="0" indent="0">
                        <a:lnSpc>
                          <a:spcPct val="115000"/>
                        </a:lnSpc>
                        <a:spcAft>
                          <a:spcPts val="0"/>
                        </a:spcAft>
                        <a:buFont typeface="+mj-lt"/>
                        <a:buNone/>
                      </a:pPr>
                      <a:r>
                        <a:rPr lang="es-PE" sz="1200">
                          <a:effectLst/>
                          <a:latin typeface="Arial"/>
                          <a:ea typeface="Calibri"/>
                          <a:cs typeface="Times New Roman"/>
                        </a:rPr>
                        <a:t>CC_CUS008_Actualizar_informacion_cierre_contratos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Alta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Pablo Robles</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pt-BR" sz="1200">
                          <a:effectLst/>
                          <a:latin typeface="Arial"/>
                          <a:ea typeface="Calibri"/>
                          <a:cs typeface="Times New Roman"/>
                        </a:rPr>
                        <a:t>CC_CUS009_Actualizar_clausulas_predefinidas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Augusto Suárez</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1</a:t>
                      </a:r>
                      <a:endParaRPr lang="es-PE" sz="1200">
                        <a:effectLst/>
                        <a:latin typeface="Times New Roman"/>
                        <a:ea typeface="Calibri"/>
                        <a:cs typeface="Times New Roman"/>
                      </a:endParaRPr>
                    </a:p>
                  </a:txBody>
                  <a:tcPr marL="44450" marR="44450" marT="0" marB="0"/>
                </a:tc>
              </a:tr>
              <a:tr h="648072">
                <a:tc>
                  <a:txBody>
                    <a:bodyPr/>
                    <a:lstStyle/>
                    <a:p>
                      <a:pPr marL="0" lvl="0" indent="0">
                        <a:lnSpc>
                          <a:spcPct val="115000"/>
                        </a:lnSpc>
                        <a:spcAft>
                          <a:spcPts val="0"/>
                        </a:spcAft>
                        <a:buFont typeface="+mj-lt"/>
                        <a:buNone/>
                      </a:pPr>
                      <a:r>
                        <a:rPr lang="es-PE" sz="1200">
                          <a:effectLst/>
                          <a:latin typeface="Arial"/>
                          <a:ea typeface="Calibri"/>
                          <a:cs typeface="Times New Roman"/>
                        </a:rPr>
                        <a:t>CC_CUS010_Actualizar_roles_involucrados_contrato</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Augusto Suárez</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1</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es-PE" sz="1200">
                          <a:effectLst/>
                          <a:latin typeface="Arial"/>
                          <a:ea typeface="Calibri"/>
                          <a:cs typeface="Times New Roman"/>
                        </a:rPr>
                        <a:t>CC_CUS011_Actualizar_informacion_penalidades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Pablo Robles</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1</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a:effectLst/>
                          <a:latin typeface="Arial"/>
                          <a:ea typeface="Calibri"/>
                          <a:cs typeface="Times New Roman"/>
                        </a:rPr>
                        <a:t>CC_CUS012_Actualizar_informacion_seguimiento_contratos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Orlando Sedamano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1</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pt-BR" sz="1200">
                          <a:effectLst/>
                          <a:latin typeface="Arial"/>
                          <a:ea typeface="Calibri"/>
                          <a:cs typeface="Times New Roman"/>
                        </a:rPr>
                        <a:t>CC_CUS013_Generar_reporte_contratos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Paola Rojas</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1</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a:effectLst/>
                          <a:latin typeface="Arial"/>
                          <a:ea typeface="Calibri"/>
                          <a:cs typeface="Times New Roman"/>
                        </a:rPr>
                        <a:t>CC_CUS014_Generar_seguimiento_contratos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Paola Rojas</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dirty="0">
                          <a:effectLst/>
                          <a:latin typeface="Arial"/>
                          <a:ea typeface="Calibri"/>
                          <a:cs typeface="Times New Roman"/>
                        </a:rPr>
                        <a:t>Ciclo 1</a:t>
                      </a:r>
                      <a:endParaRPr lang="es-PE" sz="1200" dirty="0">
                        <a:effectLst/>
                        <a:latin typeface="Times New Roman"/>
                        <a:ea typeface="Calibri"/>
                        <a:cs typeface="Times New Roman"/>
                      </a:endParaRPr>
                    </a:p>
                  </a:txBody>
                  <a:tcPr marL="44450" marR="44450" marT="0" marB="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2500" lnSpcReduction="10000"/>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ATRIBUTOS DE LOS CASOS DE USO DEL SISTEMA</a:t>
            </a:r>
            <a:endParaRPr lang="es-PE" dirty="0"/>
          </a:p>
        </p:txBody>
      </p:sp>
      <p:graphicFrame>
        <p:nvGraphicFramePr>
          <p:cNvPr id="5" name="4 Tabla"/>
          <p:cNvGraphicFramePr>
            <a:graphicFrameLocks noGrp="1"/>
          </p:cNvGraphicFramePr>
          <p:nvPr/>
        </p:nvGraphicFramePr>
        <p:xfrm>
          <a:off x="250825" y="2205038"/>
          <a:ext cx="8642350" cy="3805237"/>
        </p:xfrm>
        <a:graphic>
          <a:graphicData uri="http://schemas.openxmlformats.org/drawingml/2006/table">
            <a:tbl>
              <a:tblPr firstRow="1" bandRow="1">
                <a:tableStyleId>{69CF1AB2-1976-4502-BF36-3FF5EA218861}</a:tableStyleId>
              </a:tblPr>
              <a:tblGrid>
                <a:gridCol w="2592288"/>
                <a:gridCol w="1152128"/>
                <a:gridCol w="1152128"/>
                <a:gridCol w="1080120"/>
                <a:gridCol w="1656184"/>
                <a:gridCol w="1008112"/>
              </a:tblGrid>
              <a:tr h="432048">
                <a:tc>
                  <a:txBody>
                    <a:bodyPr/>
                    <a:lstStyle/>
                    <a:p>
                      <a:pPr algn="ctr">
                        <a:lnSpc>
                          <a:spcPct val="115000"/>
                        </a:lnSpc>
                        <a:spcAft>
                          <a:spcPts val="1000"/>
                        </a:spcAft>
                      </a:pPr>
                      <a:r>
                        <a:rPr lang="es-PE" sz="1200" b="1" dirty="0">
                          <a:effectLst/>
                          <a:latin typeface="Arial"/>
                          <a:ea typeface="Calibri"/>
                          <a:cs typeface="Times New Roman"/>
                        </a:rPr>
                        <a:t>Nombre del caso de uso</a:t>
                      </a:r>
                      <a:endParaRPr lang="es-PE" sz="1100" dirty="0">
                        <a:effectLst/>
                        <a:latin typeface="Calibri"/>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Complejidad</a:t>
                      </a:r>
                      <a:endParaRPr lang="es-PE" sz="1200" dirty="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Estado</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Dificultad</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Responsable</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Prioridad</a:t>
                      </a:r>
                      <a:endParaRPr lang="es-PE" sz="1200" dirty="0">
                        <a:effectLst/>
                        <a:latin typeface="Times New Roman"/>
                        <a:ea typeface="Calibri"/>
                        <a:cs typeface="Times New Roman"/>
                      </a:endParaRPr>
                    </a:p>
                  </a:txBody>
                  <a:tcPr marL="44450" marR="44450" marT="0" marB="0" anchor="ctr"/>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SG_CUS001_Realizar_login</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Baja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2</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SG_CUS003_Mantener_usuarios</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2</a:t>
                      </a:r>
                      <a:endParaRPr lang="es-PE" sz="1200">
                        <a:effectLst/>
                        <a:latin typeface="Times New Roman"/>
                        <a:ea typeface="Calibri"/>
                        <a:cs typeface="Times New Roman"/>
                      </a:endParaRPr>
                    </a:p>
                  </a:txBody>
                  <a:tcPr marL="44450" marR="44450" marT="0" marB="0"/>
                </a:tc>
              </a:tr>
              <a:tr h="648072">
                <a:tc>
                  <a:txBody>
                    <a:bodyPr/>
                    <a:lstStyle/>
                    <a:p>
                      <a:pPr marL="0" lvl="0" indent="0">
                        <a:lnSpc>
                          <a:spcPct val="115000"/>
                        </a:lnSpc>
                        <a:spcAft>
                          <a:spcPts val="0"/>
                        </a:spcAft>
                        <a:buFont typeface="+mj-lt"/>
                        <a:buNone/>
                      </a:pPr>
                      <a:r>
                        <a:rPr lang="es-PE" sz="1200" dirty="0">
                          <a:effectLst/>
                          <a:latin typeface="Arial"/>
                          <a:ea typeface="Calibri"/>
                          <a:cs typeface="Times New Roman"/>
                        </a:rPr>
                        <a:t>SG_CUS002_Actualizar_contrasena</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Opcional</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Baja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2</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SG_CUS004_Mantener_perfiles_sistema</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Opcional</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Baja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2</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dirty="0">
                          <a:effectLst/>
                          <a:latin typeface="Arial"/>
                          <a:ea typeface="Calibri"/>
                          <a:cs typeface="Times New Roman"/>
                        </a:rPr>
                        <a:t>SG_CUS005_Mantener_opciones_sistema</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Opcional</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2</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dirty="0">
                          <a:effectLst/>
                          <a:latin typeface="Arial"/>
                          <a:ea typeface="Calibri"/>
                          <a:cs typeface="Times New Roman"/>
                        </a:rPr>
                        <a:t>SG_CUS006_Mantener_parametros_configuracion</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Opcional</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dirty="0">
                          <a:effectLst/>
                          <a:latin typeface="Arial"/>
                          <a:ea typeface="Calibri"/>
                          <a:cs typeface="Times New Roman"/>
                        </a:rPr>
                        <a:t>Ciclo 2</a:t>
                      </a:r>
                      <a:endParaRPr lang="es-PE" sz="1200" dirty="0">
                        <a:effectLst/>
                        <a:latin typeface="Times New Roman"/>
                        <a:ea typeface="Calibri"/>
                        <a:cs typeface="Times New Roman"/>
                      </a:endParaRPr>
                    </a:p>
                  </a:txBody>
                  <a:tcPr marL="44450" marR="44450" marT="0" marB="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BENCHMARKING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3"/>
          <p:cNvSpPr txBox="1">
            <a:spLocks noChangeArrowheads="1"/>
          </p:cNvSpPr>
          <p:nvPr/>
        </p:nvSpPr>
        <p:spPr bwMode="auto">
          <a:xfrm>
            <a:off x="539750" y="692150"/>
            <a:ext cx="4032250" cy="5035550"/>
          </a:xfrm>
          <a:prstGeom prst="rect">
            <a:avLst/>
          </a:prstGeom>
          <a:noFill/>
          <a:ln w="9525">
            <a:noFill/>
            <a:miter lim="800000"/>
            <a:headEnd/>
            <a:tailEnd/>
          </a:ln>
          <a:effectLst/>
        </p:spPr>
        <p:txBody>
          <a:bodyPr>
            <a:spAutoFit/>
          </a:bodyPr>
          <a:lstStyle/>
          <a:p>
            <a:r>
              <a:rPr lang="es-ES" altLang="zh-CN" b="1" i="1">
                <a:ea typeface="宋体" charset="-122"/>
              </a:rPr>
              <a:t>Solución 1: </a:t>
            </a:r>
            <a:endParaRPr lang="es-PE" altLang="zh-CN">
              <a:ea typeface="宋体" charset="-122"/>
            </a:endParaRPr>
          </a:p>
          <a:p>
            <a:r>
              <a:rPr lang="es-PE" altLang="zh-CN">
                <a:ea typeface="宋体" charset="-122"/>
              </a:rPr>
              <a:t>SupportCenter Plus</a:t>
            </a:r>
            <a:r>
              <a:rPr lang="es-ES" altLang="zh-CN">
                <a:ea typeface="宋体" charset="-122"/>
              </a:rPr>
              <a:t> permite definir una serie de tarifas y tiempo estimado que durará la ejecución del contrato lo cual nos permitirá determinar con mayor exactitud el   costo del contrato, además de poder establecer planes para realizar un correcto seguimiento de los contratos y en caso un contrato este por finalizar esta solución enviará notificaciones indicándolo.</a:t>
            </a:r>
          </a:p>
          <a:p>
            <a:r>
              <a:rPr lang="es-ES" altLang="zh-CN" b="1">
                <a:ea typeface="宋体" charset="-122"/>
              </a:rPr>
              <a:t>Beneficios</a:t>
            </a:r>
          </a:p>
          <a:p>
            <a:r>
              <a:rPr lang="es-PE"/>
              <a:t>Utilizar el SLA a fin de determinar el tiempo que durará en realizar el servicio estipulado en el contrato.</a:t>
            </a:r>
          </a:p>
          <a:p>
            <a:r>
              <a:rPr lang="es-PE"/>
              <a:t>Permite definir planes a fin de realizar un correcto seguimiento del contrato.</a:t>
            </a:r>
            <a:endParaRPr lang="es-ES"/>
          </a:p>
        </p:txBody>
      </p:sp>
      <p:sp>
        <p:nvSpPr>
          <p:cNvPr id="61444" name="Text Box 4"/>
          <p:cNvSpPr txBox="1">
            <a:spLocks noChangeArrowheads="1"/>
          </p:cNvSpPr>
          <p:nvPr/>
        </p:nvSpPr>
        <p:spPr bwMode="auto">
          <a:xfrm>
            <a:off x="4716463" y="404813"/>
            <a:ext cx="4032250" cy="6408737"/>
          </a:xfrm>
          <a:prstGeom prst="rect">
            <a:avLst/>
          </a:prstGeom>
          <a:noFill/>
          <a:ln w="9525">
            <a:noFill/>
            <a:miter lim="800000"/>
            <a:headEnd/>
            <a:tailEnd/>
          </a:ln>
          <a:effectLst/>
        </p:spPr>
        <p:txBody>
          <a:bodyPr>
            <a:spAutoFit/>
          </a:bodyPr>
          <a:lstStyle/>
          <a:p>
            <a:r>
              <a:rPr lang="es-ES" altLang="zh-CN" b="1" i="1">
                <a:ea typeface="宋体" charset="-122"/>
              </a:rPr>
              <a:t>Solución 2: </a:t>
            </a:r>
            <a:endParaRPr lang="es-ES" altLang="zh-CN" b="1">
              <a:ea typeface="宋体" charset="-122"/>
            </a:endParaRPr>
          </a:p>
          <a:p>
            <a:r>
              <a:rPr lang="es-ES" altLang="zh-CN">
                <a:ea typeface="宋体" charset="-122"/>
              </a:rPr>
              <a:t>SAP Service and Asset Management es una solución que proporciona lo necesario para el manejo de los SLA  que va desde su registro hasta su gestión, además de llevar un control en el ciclo de vida los contratos a fin de verificar el rendimiento que están teniendo estos en su ejecución y establecer planes para cada uno de los servicios con los que dispongamos.</a:t>
            </a:r>
          </a:p>
          <a:p>
            <a:r>
              <a:rPr lang="es-ES" altLang="zh-CN" b="1">
                <a:ea typeface="宋体" charset="-122"/>
              </a:rPr>
              <a:t>Beneficios</a:t>
            </a:r>
          </a:p>
          <a:p>
            <a:r>
              <a:rPr lang="es-ES"/>
              <a:t>Permite crear un contrato acorde con el SLA.</a:t>
            </a:r>
          </a:p>
          <a:p>
            <a:r>
              <a:rPr lang="es-ES"/>
              <a:t>Controlar la evolución del contrato en base a su rendimiento a fin de tomar medidas correctivas en caso lo requiera.</a:t>
            </a:r>
          </a:p>
          <a:p>
            <a:r>
              <a:rPr lang="es-ES"/>
              <a:t>Establecer planes de servicio los cuales pueden ser usados a fin de crear un contrato más preciso al servicio que ofrecemos.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2 Título"/>
          <p:cNvSpPr txBox="1">
            <a:spLocks/>
          </p:cNvSpPr>
          <p:nvPr/>
        </p:nvSpPr>
        <p:spPr bwMode="auto">
          <a:xfrm>
            <a:off x="519113" y="338138"/>
            <a:ext cx="8229600" cy="569912"/>
          </a:xfrm>
          <a:prstGeom prst="rect">
            <a:avLst/>
          </a:prstGeom>
          <a:noFill/>
          <a:ln w="9525">
            <a:noFill/>
            <a:miter lim="800000"/>
            <a:headEnd/>
            <a:tailEnd/>
          </a:ln>
        </p:spPr>
        <p:txBody>
          <a:bodyPr anchor="ctr"/>
          <a:lstStyle/>
          <a:p>
            <a:pPr algn="ctr"/>
            <a:r>
              <a:rPr lang="es-PE" sz="4400">
                <a:solidFill>
                  <a:srgbClr val="FFFFFF"/>
                </a:solidFill>
                <a:latin typeface="Candara" pitchFamily="34" charset="0"/>
              </a:rPr>
              <a:t>BENCHMARKING</a:t>
            </a:r>
          </a:p>
        </p:txBody>
      </p:sp>
      <p:pic>
        <p:nvPicPr>
          <p:cNvPr id="49155" name="Picture 3"/>
          <p:cNvPicPr>
            <a:picLocks noChangeAspect="1" noChangeArrowheads="1"/>
          </p:cNvPicPr>
          <p:nvPr/>
        </p:nvPicPr>
        <p:blipFill>
          <a:blip r:embed="rId2" cstate="print"/>
          <a:srcRect/>
          <a:stretch>
            <a:fillRect/>
          </a:stretch>
        </p:blipFill>
        <p:spPr bwMode="auto">
          <a:xfrm>
            <a:off x="873125" y="944563"/>
            <a:ext cx="7515225" cy="57245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a:spLocks noGrp="1"/>
          </p:cNvSpPr>
          <p:nvPr>
            <p:ph type="title" idx="4294967295"/>
          </p:nvPr>
        </p:nvSpPr>
        <p:spPr>
          <a:xfrm>
            <a:off x="539750" y="2276475"/>
            <a:ext cx="8085138" cy="3889375"/>
          </a:xfrm>
        </p:spPr>
        <p:txBody>
          <a:bodyPr/>
          <a:lstStyle/>
          <a:p>
            <a:pPr eaLnBrk="1" hangingPunct="1"/>
            <a:r>
              <a:rPr lang="es-PE" sz="1800" b="1" smtClean="0">
                <a:solidFill>
                  <a:schemeClr val="tx1"/>
                </a:solidFill>
              </a:rPr>
              <a:t>El mejoramiento de los procesos de toda organización es beneficioso para el logro de sus objetivos. Esto se obtiene con el uso de herramientas de modelado que permiten estructurar, diseñar y graficar los distintos procesos, subprocesos, reglas de negocio, cadena de valor, y demás componentes que permitan relacionar los artefactos de una manera integral.</a:t>
            </a:r>
            <a:br>
              <a:rPr lang="es-PE" sz="1800" b="1" smtClean="0">
                <a:solidFill>
                  <a:schemeClr val="tx1"/>
                </a:solidFill>
              </a:rPr>
            </a:br>
            <a:r>
              <a:rPr lang="es-PE" sz="1800" b="1" smtClean="0">
                <a:solidFill>
                  <a:schemeClr val="tx1"/>
                </a:solidFill>
              </a:rPr>
              <a:t>Por otro lado, conscientes que la organización depende de la fidelidad de sus clientes a través de estrategias que consisten en rentabilizar y obtener el máximo beneficio de los mejores clientes, se hace necesario establecer un adecuado análisis para el Modelamiento del Negocio; así como los procesos y sus respectivas actividades y tareas que permitan satisfacer sus necesidades cada vez más exigentes.</a:t>
            </a:r>
            <a:endParaRPr lang="es-ES" sz="1800" b="1" smtClean="0">
              <a:solidFill>
                <a:schemeClr val="tx1"/>
              </a:solidFill>
            </a:endParaRPr>
          </a:p>
        </p:txBody>
      </p:sp>
      <p:sp>
        <p:nvSpPr>
          <p:cNvPr id="17410" name="2 Título"/>
          <p:cNvSpPr txBox="1">
            <a:spLocks/>
          </p:cNvSpPr>
          <p:nvPr/>
        </p:nvSpPr>
        <p:spPr bwMode="auto">
          <a:xfrm>
            <a:off x="463550" y="549275"/>
            <a:ext cx="8229600" cy="1008063"/>
          </a:xfrm>
          <a:prstGeom prst="rect">
            <a:avLst/>
          </a:prstGeom>
          <a:noFill/>
          <a:ln w="9525">
            <a:noFill/>
            <a:miter lim="800000"/>
            <a:headEnd/>
            <a:tailEnd/>
          </a:ln>
        </p:spPr>
        <p:txBody>
          <a:bodyPr anchor="ctr"/>
          <a:lstStyle/>
          <a:p>
            <a:pPr algn="ctr"/>
            <a:r>
              <a:rPr lang="es-PE" sz="4000">
                <a:solidFill>
                  <a:srgbClr val="FFFFFF"/>
                </a:solidFill>
                <a:latin typeface="Candara" pitchFamily="34" charset="0"/>
              </a:rPr>
              <a:t>INTRODUCCION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2 Título"/>
          <p:cNvSpPr txBox="1">
            <a:spLocks/>
          </p:cNvSpPr>
          <p:nvPr/>
        </p:nvSpPr>
        <p:spPr bwMode="auto">
          <a:xfrm>
            <a:off x="519113" y="338138"/>
            <a:ext cx="8229600" cy="569912"/>
          </a:xfrm>
          <a:prstGeom prst="rect">
            <a:avLst/>
          </a:prstGeom>
          <a:noFill/>
          <a:ln w="9525">
            <a:noFill/>
            <a:miter lim="800000"/>
            <a:headEnd/>
            <a:tailEnd/>
          </a:ln>
        </p:spPr>
        <p:txBody>
          <a:bodyPr anchor="ctr"/>
          <a:lstStyle/>
          <a:p>
            <a:pPr algn="ctr"/>
            <a:r>
              <a:rPr lang="es-PE" sz="4400">
                <a:solidFill>
                  <a:srgbClr val="FFFFFF"/>
                </a:solidFill>
                <a:latin typeface="Candara" pitchFamily="34" charset="0"/>
              </a:rPr>
              <a:t>BENCHMARKING</a:t>
            </a:r>
          </a:p>
        </p:txBody>
      </p:sp>
      <p:pic>
        <p:nvPicPr>
          <p:cNvPr id="59397" name="Picture 5"/>
          <p:cNvPicPr>
            <a:picLocks noChangeAspect="1" noChangeArrowheads="1"/>
          </p:cNvPicPr>
          <p:nvPr/>
        </p:nvPicPr>
        <p:blipFill>
          <a:blip r:embed="rId2" cstate="print"/>
          <a:srcRect/>
          <a:stretch>
            <a:fillRect/>
          </a:stretch>
        </p:blipFill>
        <p:spPr bwMode="auto">
          <a:xfrm>
            <a:off x="833438" y="1004888"/>
            <a:ext cx="7477125" cy="54483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2 Título"/>
          <p:cNvSpPr txBox="1">
            <a:spLocks/>
          </p:cNvSpPr>
          <p:nvPr/>
        </p:nvSpPr>
        <p:spPr bwMode="auto">
          <a:xfrm>
            <a:off x="519113" y="338138"/>
            <a:ext cx="8229600" cy="569912"/>
          </a:xfrm>
          <a:prstGeom prst="rect">
            <a:avLst/>
          </a:prstGeom>
          <a:noFill/>
          <a:ln w="9525">
            <a:noFill/>
            <a:miter lim="800000"/>
            <a:headEnd/>
            <a:tailEnd/>
          </a:ln>
        </p:spPr>
        <p:txBody>
          <a:bodyPr anchor="ctr"/>
          <a:lstStyle/>
          <a:p>
            <a:pPr algn="ctr"/>
            <a:r>
              <a:rPr lang="es-PE" sz="4400">
                <a:solidFill>
                  <a:srgbClr val="FFFFFF"/>
                </a:solidFill>
                <a:latin typeface="Candara" pitchFamily="34" charset="0"/>
              </a:rPr>
              <a:t>BENCHMARKING</a:t>
            </a:r>
          </a:p>
        </p:txBody>
      </p:sp>
      <p:pic>
        <p:nvPicPr>
          <p:cNvPr id="60421" name="Picture 5"/>
          <p:cNvPicPr>
            <a:picLocks noChangeAspect="1" noChangeArrowheads="1"/>
          </p:cNvPicPr>
          <p:nvPr/>
        </p:nvPicPr>
        <p:blipFill>
          <a:blip r:embed="rId2" cstate="print"/>
          <a:srcRect/>
          <a:stretch>
            <a:fillRect/>
          </a:stretch>
        </p:blipFill>
        <p:spPr bwMode="auto">
          <a:xfrm>
            <a:off x="1116013" y="844550"/>
            <a:ext cx="7127875" cy="5897563"/>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CONCLUSIONES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s-PE" sz="4400">
                <a:solidFill>
                  <a:srgbClr val="FFFFFF"/>
                </a:solidFill>
                <a:latin typeface="Candara" pitchFamily="34" charset="0"/>
              </a:rPr>
              <a:t>CONCLUSIONES</a:t>
            </a:r>
          </a:p>
        </p:txBody>
      </p:sp>
      <p:sp>
        <p:nvSpPr>
          <p:cNvPr id="51203" name="Text Box 3"/>
          <p:cNvSpPr txBox="1">
            <a:spLocks noChangeArrowheads="1"/>
          </p:cNvSpPr>
          <p:nvPr/>
        </p:nvSpPr>
        <p:spPr bwMode="auto">
          <a:xfrm>
            <a:off x="611188" y="2133600"/>
            <a:ext cx="7921625" cy="4211638"/>
          </a:xfrm>
          <a:prstGeom prst="rect">
            <a:avLst/>
          </a:prstGeom>
          <a:noFill/>
          <a:ln w="9525">
            <a:noFill/>
            <a:miter lim="800000"/>
            <a:headEnd/>
            <a:tailEnd/>
          </a:ln>
          <a:effectLst/>
        </p:spPr>
        <p:txBody>
          <a:bodyPr>
            <a:spAutoFit/>
          </a:bodyPr>
          <a:lstStyle/>
          <a:p>
            <a:r>
              <a:rPr lang="es-PE"/>
              <a:t>El esfuerzo sobre el entendimiento del proceso es fundamental, con lo cual se obtiene una visión clara sobre la realización de los casos de uso de negocio. Para ello, en coordinación con los grupos de Gestión de Requerimientos y Gestión de Cambios en Proyectos se descubrió que ellos son quienes nos proporcionan las entradas para el caso de uso de negocio de CC_CU001_Gestionar_Contratos. </a:t>
            </a:r>
          </a:p>
          <a:p>
            <a:r>
              <a:rPr lang="es-PE"/>
              <a:t>Por otro lado, aprendimos que los casos de uso de negocio deben ser generales y no detallados o modulares, a pesar de esa generalidad, determinamos manejar un caso de uso de negocio por cada escenario particular que lo amerite como: las anomalías y seguimientos a los mismos.</a:t>
            </a:r>
          </a:p>
          <a:p>
            <a:r>
              <a:rPr lang="es-PE"/>
              <a:t>Finalmente, concluimos que en la fase de requerimientos de software es fundamental tener bien definido y documentado el modelo del negocio, ya que es el input base para poder definir los requerimientos funcionales del software que construiremos en el proyecto y poder cubrir todas las necesidades y requisitos del negocio. </a:t>
            </a:r>
            <a:endParaRPr lang="es-E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1 Título"/>
          <p:cNvSpPr>
            <a:spLocks noGrp="1"/>
          </p:cNvSpPr>
          <p:nvPr>
            <p:ph type="ctrTitle"/>
          </p:nvPr>
        </p:nvSpPr>
        <p:spPr>
          <a:xfrm>
            <a:off x="390525" y="476250"/>
            <a:ext cx="8280400" cy="1584325"/>
          </a:xfrm>
        </p:spPr>
        <p:txBody>
          <a:bodyPr/>
          <a:lstStyle/>
          <a:p>
            <a:pPr eaLnBrk="1" hangingPunct="1"/>
            <a:r>
              <a:rPr lang="es-PE" smtClean="0"/>
              <a:t>CONTRATOS DE CLIENTES</a:t>
            </a:r>
            <a:endParaRPr lang="es-PE" sz="3600" smtClean="0"/>
          </a:p>
        </p:txBody>
      </p:sp>
      <p:sp>
        <p:nvSpPr>
          <p:cNvPr id="52226" name="2 Subtítulo"/>
          <p:cNvSpPr>
            <a:spLocks noGrp="1"/>
          </p:cNvSpPr>
          <p:nvPr>
            <p:ph type="subTitle" idx="1"/>
          </p:nvPr>
        </p:nvSpPr>
        <p:spPr>
          <a:xfrm>
            <a:off x="1289050" y="2276475"/>
            <a:ext cx="6400800" cy="520700"/>
          </a:xfrm>
        </p:spPr>
        <p:txBody>
          <a:bodyPr/>
          <a:lstStyle/>
          <a:p>
            <a:pPr eaLnBrk="1" hangingPunct="1"/>
            <a:r>
              <a:rPr lang="es-PE" sz="2800" smtClean="0"/>
              <a:t>MODELADO DEL NEGOCIO</a:t>
            </a:r>
          </a:p>
        </p:txBody>
      </p:sp>
      <p:sp>
        <p:nvSpPr>
          <p:cNvPr id="52227" name="3 CuadroTexto"/>
          <p:cNvSpPr txBox="1">
            <a:spLocks noChangeArrowheads="1"/>
          </p:cNvSpPr>
          <p:nvPr/>
        </p:nvSpPr>
        <p:spPr bwMode="auto">
          <a:xfrm>
            <a:off x="4489450" y="3713163"/>
            <a:ext cx="4186238" cy="2308225"/>
          </a:xfrm>
          <a:prstGeom prst="rect">
            <a:avLst/>
          </a:prstGeom>
          <a:noFill/>
          <a:ln w="9525">
            <a:noFill/>
            <a:miter lim="800000"/>
            <a:headEnd/>
            <a:tailEnd/>
          </a:ln>
        </p:spPr>
        <p:txBody>
          <a:bodyPr>
            <a:spAutoFit/>
          </a:bodyPr>
          <a:lstStyle/>
          <a:p>
            <a:pPr algn="r"/>
            <a:r>
              <a:rPr lang="es-PE" sz="2400">
                <a:latin typeface="Candara" pitchFamily="34" charset="0"/>
              </a:rPr>
              <a:t>Paola Rojas Chicoma</a:t>
            </a:r>
          </a:p>
          <a:p>
            <a:pPr algn="r"/>
            <a:r>
              <a:rPr lang="es-PE" sz="2400">
                <a:latin typeface="Candara" pitchFamily="34" charset="0"/>
              </a:rPr>
              <a:t>Nestor Robles Cacha</a:t>
            </a:r>
          </a:p>
          <a:p>
            <a:pPr algn="r"/>
            <a:r>
              <a:rPr lang="es-PE" sz="2400">
                <a:latin typeface="Candara" pitchFamily="34" charset="0"/>
              </a:rPr>
              <a:t>Gabriela Rojas Munive</a:t>
            </a:r>
          </a:p>
          <a:p>
            <a:pPr algn="r"/>
            <a:r>
              <a:rPr lang="es-PE" sz="2400">
                <a:latin typeface="Candara" pitchFamily="34" charset="0"/>
              </a:rPr>
              <a:t>Augusto Suarez Gutierrez</a:t>
            </a:r>
          </a:p>
          <a:p>
            <a:pPr algn="r"/>
            <a:r>
              <a:rPr lang="es-PE" sz="2400">
                <a:latin typeface="Candara" pitchFamily="34" charset="0"/>
              </a:rPr>
              <a:t>Orlando Sedamano Cornejo</a:t>
            </a:r>
          </a:p>
          <a:p>
            <a:pPr algn="r"/>
            <a:endParaRPr lang="es-PE" sz="2400">
              <a:solidFill>
                <a:schemeClr val="bg1"/>
              </a:solidFill>
              <a:latin typeface="Candara" pitchFamily="34" charset="0"/>
            </a:endParaRPr>
          </a:p>
        </p:txBody>
      </p:sp>
      <p:sp>
        <p:nvSpPr>
          <p:cNvPr id="52228"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PRINCIPALES CORRECCIONES AL ENTREGABLE ANTERIOR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2 Título"/>
          <p:cNvSpPr>
            <a:spLocks noGrp="1"/>
          </p:cNvSpPr>
          <p:nvPr>
            <p:ph type="title" idx="4294967295"/>
          </p:nvPr>
        </p:nvSpPr>
        <p:spPr>
          <a:xfrm>
            <a:off x="468313" y="404813"/>
            <a:ext cx="8229600" cy="1252537"/>
          </a:xfrm>
        </p:spPr>
        <p:txBody>
          <a:bodyPr/>
          <a:lstStyle/>
          <a:p>
            <a:pPr eaLnBrk="1" hangingPunct="1"/>
            <a:r>
              <a:rPr lang="es-PE" sz="4000" smtClean="0">
                <a:solidFill>
                  <a:schemeClr val="bg1"/>
                </a:solidFill>
              </a:rPr>
              <a:t>PRINCIPALES CORRECCIONES AL ENTREGABLE ANTERIOR</a:t>
            </a:r>
          </a:p>
        </p:txBody>
      </p:sp>
      <p:sp>
        <p:nvSpPr>
          <p:cNvPr id="19458" name="2 Título"/>
          <p:cNvSpPr txBox="1">
            <a:spLocks/>
          </p:cNvSpPr>
          <p:nvPr/>
        </p:nvSpPr>
        <p:spPr bwMode="auto">
          <a:xfrm>
            <a:off x="468313" y="2636838"/>
            <a:ext cx="8229600" cy="3600450"/>
          </a:xfrm>
          <a:prstGeom prst="rect">
            <a:avLst/>
          </a:prstGeom>
          <a:noFill/>
          <a:ln w="9525">
            <a:noFill/>
            <a:miter lim="800000"/>
            <a:headEnd/>
            <a:tailEnd/>
          </a:ln>
        </p:spPr>
        <p:txBody>
          <a:bodyPr anchor="ctr"/>
          <a:lstStyle/>
          <a:p>
            <a:pPr algn="ctr">
              <a:buFontTx/>
              <a:buChar char="•"/>
            </a:pPr>
            <a:r>
              <a:rPr lang="es-PE" sz="2800" b="1">
                <a:solidFill>
                  <a:srgbClr val="8C2902"/>
                </a:solidFill>
                <a:latin typeface="Candara" pitchFamily="34" charset="0"/>
              </a:rPr>
              <a:t>Afinar puntos complementarios en relación al Proceso de negocio</a:t>
            </a:r>
          </a:p>
          <a:p>
            <a:pPr algn="ctr">
              <a:buFontTx/>
              <a:buChar char="•"/>
            </a:pPr>
            <a:r>
              <a:rPr lang="es-PE" sz="2800" b="1">
                <a:solidFill>
                  <a:srgbClr val="8C2902"/>
                </a:solidFill>
                <a:latin typeface="Candara" pitchFamily="34" charset="0"/>
              </a:rPr>
              <a:t>Evaluar Reglas de negocio en comparación con los Diagramas de actividades propuestos</a:t>
            </a:r>
          </a:p>
          <a:p>
            <a:pPr algn="ctr">
              <a:buFontTx/>
              <a:buChar char="•"/>
            </a:pPr>
            <a:r>
              <a:rPr lang="es-PE" sz="2800" b="1">
                <a:solidFill>
                  <a:srgbClr val="8C2902"/>
                </a:solidFill>
                <a:latin typeface="Candara" pitchFamily="34" charset="0"/>
              </a:rPr>
              <a:t>Mejorar la Propuesta de negocio del Proceso de Gestión de Contratos</a:t>
            </a:r>
          </a:p>
          <a:p>
            <a:pPr algn="ctr"/>
            <a:endParaRPr lang="es-PE" sz="2800" b="1">
              <a:solidFill>
                <a:srgbClr val="8C2902"/>
              </a:solidFill>
              <a:latin typeface="Candar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REQUERIMIENTOS FUNCIONALES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2 Título"/>
          <p:cNvSpPr>
            <a:spLocks noGrp="1"/>
          </p:cNvSpPr>
          <p:nvPr>
            <p:ph type="title" idx="4294967295"/>
          </p:nvPr>
        </p:nvSpPr>
        <p:spPr/>
        <p:txBody>
          <a:bodyPr/>
          <a:lstStyle/>
          <a:p>
            <a:pPr eaLnBrk="1" hangingPunct="1"/>
            <a:r>
              <a:rPr lang="es-PE" smtClean="0"/>
              <a:t>REQUERIMIENTOS FUNCIONALES</a:t>
            </a:r>
          </a:p>
        </p:txBody>
      </p:sp>
      <p:graphicFrame>
        <p:nvGraphicFramePr>
          <p:cNvPr id="39956" name="Group 20"/>
          <p:cNvGraphicFramePr>
            <a:graphicFrameLocks noGrp="1"/>
          </p:cNvGraphicFramePr>
          <p:nvPr/>
        </p:nvGraphicFramePr>
        <p:xfrm>
          <a:off x="323850" y="2347913"/>
          <a:ext cx="8568630" cy="4249574"/>
        </p:xfrm>
        <a:graphic>
          <a:graphicData uri="http://schemas.openxmlformats.org/drawingml/2006/table">
            <a:tbl>
              <a:tblPr/>
              <a:tblGrid>
                <a:gridCol w="8568630"/>
              </a:tblGrid>
              <a:tr h="115212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CC_RF001_Actualizar_información_clientes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crear nuevos usuarios, eliminar, modificar y consultar la información de los usuarios existentes.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00811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CC_RF002_Consultar_información_solicitudes_contrato</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consultar la información de las solicitudes de contrato.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975054">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CC_RF003_Actualizar_estado_solicitudes_contrato</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modificar el estado de las solicitudes </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11428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CC_RF004_Actualizar_cláusulas predefinidas</a:t>
                      </a:r>
                    </a:p>
                    <a:p>
                      <a:pPr algn="just"/>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registrar nuevas cláusulas predefinidas, eliminar, modificar y consultar la información de las cláusulas predefinidas.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a:spLocks noGrp="1"/>
          </p:cNvSpPr>
          <p:nvPr>
            <p:ph type="title" idx="4294967295"/>
          </p:nvPr>
        </p:nvSpPr>
        <p:spPr/>
        <p:txBody>
          <a:bodyPr/>
          <a:lstStyle/>
          <a:p>
            <a:pPr eaLnBrk="1" hangingPunct="1"/>
            <a:r>
              <a:rPr lang="es-PE" smtClean="0"/>
              <a:t>REQUERIMIENTOS FUNCIONALES</a:t>
            </a:r>
          </a:p>
        </p:txBody>
      </p:sp>
      <p:graphicFrame>
        <p:nvGraphicFramePr>
          <p:cNvPr id="39956" name="Group 20"/>
          <p:cNvGraphicFramePr>
            <a:graphicFrameLocks noGrp="1"/>
          </p:cNvGraphicFramePr>
          <p:nvPr/>
        </p:nvGraphicFramePr>
        <p:xfrm>
          <a:off x="323850" y="2276475"/>
          <a:ext cx="8568630" cy="4392488"/>
        </p:xfrm>
        <a:graphic>
          <a:graphicData uri="http://schemas.openxmlformats.org/drawingml/2006/table">
            <a:tbl>
              <a:tblPr/>
              <a:tblGrid>
                <a:gridCol w="8568630"/>
              </a:tblGrid>
              <a:tr h="104706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CC_RF007_Actualizar_información_de_contratos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crear nuevos contratos, eliminar, modificar y consultar la información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116866">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CC_RF008_Actualizar_información_de_cierre_de_contratos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registrar, eliminar, modificar y consultar la información de los cierres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11428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CC_RF009_Actualizar_información_de_anulación_de_contratos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registrar, eliminar, modificar y consultar la información de las anulaciones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11428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CC_RF010_Actualizar información de las adendas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crear nuevos contratos, eliminar, modificar y consultar la información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2 Título"/>
          <p:cNvSpPr>
            <a:spLocks noGrp="1"/>
          </p:cNvSpPr>
          <p:nvPr>
            <p:ph type="title" idx="4294967295"/>
          </p:nvPr>
        </p:nvSpPr>
        <p:spPr/>
        <p:txBody>
          <a:bodyPr/>
          <a:lstStyle/>
          <a:p>
            <a:pPr eaLnBrk="1" hangingPunct="1"/>
            <a:r>
              <a:rPr lang="es-PE" smtClean="0"/>
              <a:t>REQUERIMIENTOS FUNCIONALES</a:t>
            </a:r>
          </a:p>
        </p:txBody>
      </p:sp>
      <p:graphicFrame>
        <p:nvGraphicFramePr>
          <p:cNvPr id="39956" name="Group 20"/>
          <p:cNvGraphicFramePr>
            <a:graphicFrameLocks noGrp="1"/>
          </p:cNvGraphicFramePr>
          <p:nvPr/>
        </p:nvGraphicFramePr>
        <p:xfrm>
          <a:off x="323850" y="2636838"/>
          <a:ext cx="8568630" cy="3312369"/>
        </p:xfrm>
        <a:graphic>
          <a:graphicData uri="http://schemas.openxmlformats.org/drawingml/2006/table">
            <a:tbl>
              <a:tblPr/>
              <a:tblGrid>
                <a:gridCol w="8568630"/>
              </a:tblGrid>
              <a:tr h="1094656">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CC_RF011_Generar_reporte_de_contratos_y_adendas</a:t>
                      </a:r>
                      <a:endParaRPr kumimoji="0" lang="es-PE" sz="2000" b="1" i="1" u="none" strike="noStrike" kern="1200" cap="none" normalizeH="0" baseline="0" dirty="0" smtClean="0">
                        <a:ln>
                          <a:noFill/>
                        </a:ln>
                        <a:solidFill>
                          <a:schemeClr val="tx2"/>
                        </a:solidFill>
                        <a:effectLst/>
                        <a:latin typeface="Candara" pitchFamily="34" charset="0"/>
                        <a:ea typeface="+mn-ea"/>
                        <a:cs typeface="+mn-cs"/>
                      </a:endParaRP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 permitir generar los reportes de contratos y </a:t>
                      </a:r>
                      <a:r>
                        <a:rPr kumimoji="0" lang="es-PE" sz="2000" b="0" i="1" u="none" strike="noStrike" kern="1200" cap="none" normalizeH="0" baseline="0" dirty="0" smtClean="0">
                          <a:ln>
                            <a:noFill/>
                          </a:ln>
                          <a:solidFill>
                            <a:schemeClr val="tx2"/>
                          </a:solidFill>
                          <a:effectLst/>
                          <a:latin typeface="Candara" pitchFamily="34" charset="0"/>
                          <a:ea typeface="+mn-ea"/>
                          <a:cs typeface="+mn-cs"/>
                        </a:rPr>
                        <a:t>adendas.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370215">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CC_RF012_Generar_seguimiento_de_contratos_y_adendas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 permitir mostrar en pantalla un tablero de anuncios de contratos y </a:t>
                      </a:r>
                      <a:r>
                        <a:rPr kumimoji="0" lang="es-PE" sz="2000" b="0" i="1" u="none" strike="noStrike" kern="1200" cap="none" normalizeH="0" baseline="0" dirty="0" smtClean="0">
                          <a:ln>
                            <a:noFill/>
                          </a:ln>
                          <a:solidFill>
                            <a:schemeClr val="tx2"/>
                          </a:solidFill>
                          <a:effectLst/>
                          <a:latin typeface="Candara" pitchFamily="34" charset="0"/>
                          <a:ea typeface="+mn-ea"/>
                          <a:cs typeface="+mn-cs"/>
                        </a:rPr>
                        <a:t>adendas.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84749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CC_RF015_Aprobar_contratos_y_adendas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aprobar los contratos y adendas.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772</TotalTime>
  <Words>1241</Words>
  <Application>Microsoft Office PowerPoint</Application>
  <PresentationFormat>Presentación en pantalla (4:3)</PresentationFormat>
  <Paragraphs>251</Paragraphs>
  <Slides>34</Slides>
  <Notes>6</Notes>
  <HiddenSlides>0</HiddenSlides>
  <MMClips>0</MMClip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Forma de onda</vt:lpstr>
      <vt:lpstr>CONTRATOS DE CLIENTES</vt:lpstr>
      <vt:lpstr>INTRODUCCION</vt:lpstr>
      <vt:lpstr>El mejoramiento de los procesos de toda organización es beneficioso para el logro de sus objetivos. Esto se obtiene con el uso de herramientas de modelado que permiten estructurar, diseñar y graficar los distintos procesos, subprocesos, reglas de negocio, cadena de valor, y demás componentes que permitan relacionar los artefactos de una manera integral. Por otro lado, conscientes que la organización depende de la fidelidad de sus clientes a través de estrategias que consisten en rentabilizar y obtener el máximo beneficio de los mejores clientes, se hace necesario establecer un adecuado análisis para el Modelamiento del Negocio; así como los procesos y sus respectivas actividades y tareas que permitan satisfacer sus necesidades cada vez más exigentes.</vt:lpstr>
      <vt:lpstr>PRINCIPALES CORRECCIONES AL ENTREGABLE ANTERIOR</vt:lpstr>
      <vt:lpstr>PRINCIPALES CORRECCIONES AL ENTREGABLE ANTERIOR</vt:lpstr>
      <vt:lpstr>REQUERIMIENTOS FUNCIONALES</vt:lpstr>
      <vt:lpstr>REQUERIMIENTOS FUNCIONALES</vt:lpstr>
      <vt:lpstr>REQUERIMIENTOS FUNCIONALES</vt:lpstr>
      <vt:lpstr>REQUERIMIENTOS FUNCIONALES</vt:lpstr>
      <vt:lpstr>REQUERIMIENTOS NO FUNCIONALES</vt:lpstr>
      <vt:lpstr>REQUERIMIENTOS NO FUNCIONALES</vt:lpstr>
      <vt:lpstr>REQUERIMIENTOS NO FUNCIONALES</vt:lpstr>
      <vt:lpstr>REQUERIMIENTOS NO FUNCIONALES</vt:lpstr>
      <vt:lpstr>DIAGRAMA DE ACTORES DEL SISTEMA</vt:lpstr>
      <vt:lpstr>DIAGRAMA DE ACTORES DEL SISTEMA</vt:lpstr>
      <vt:lpstr>DIAGRAMA DE PAQUETES DEL SISTEMA</vt:lpstr>
      <vt:lpstr>Diapositiva 17</vt:lpstr>
      <vt:lpstr>DIAGRAMA DE CASOS DE USO DEL SISTEMA POR PAQUETE</vt:lpstr>
      <vt:lpstr>PAQUETE – SOLICITUD DE CONTRATO</vt:lpstr>
      <vt:lpstr>PAQUETE – EVALUACION DE CONTRATO</vt:lpstr>
      <vt:lpstr>PAQUETE – SEGUIMIENTO DE CONTRATO</vt:lpstr>
      <vt:lpstr>PAQUETE – SEGURIDAD</vt:lpstr>
      <vt:lpstr>ATRIBUTOS DE LOS CASOS DE USO DEL SISTEMA</vt:lpstr>
      <vt:lpstr>Diapositiva 24</vt:lpstr>
      <vt:lpstr>Diapositiva 25</vt:lpstr>
      <vt:lpstr>Diapositiva 26</vt:lpstr>
      <vt:lpstr>BENCHMARKING</vt:lpstr>
      <vt:lpstr>Diapositiva 28</vt:lpstr>
      <vt:lpstr>Diapositiva 29</vt:lpstr>
      <vt:lpstr>Diapositiva 30</vt:lpstr>
      <vt:lpstr>Diapositiva 31</vt:lpstr>
      <vt:lpstr>CONCLUSIONES</vt:lpstr>
      <vt:lpstr>Diapositiva 33</vt:lpstr>
      <vt:lpstr>CONTRATOS DE CLIENTES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Paola</cp:lastModifiedBy>
  <cp:revision>95</cp:revision>
  <dcterms:created xsi:type="dcterms:W3CDTF">2012-05-06T17:51:32Z</dcterms:created>
  <dcterms:modified xsi:type="dcterms:W3CDTF">2012-06-15T21:26:48Z</dcterms:modified>
</cp:coreProperties>
</file>