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0" r:id="rId3"/>
    <p:sldId id="271" r:id="rId4"/>
    <p:sldId id="272" r:id="rId5"/>
    <p:sldId id="269" r:id="rId6"/>
    <p:sldId id="258" r:id="rId7"/>
    <p:sldId id="261" r:id="rId8"/>
    <p:sldId id="262" r:id="rId9"/>
    <p:sldId id="265" r:id="rId10"/>
    <p:sldId id="263" r:id="rId11"/>
    <p:sldId id="264" r:id="rId12"/>
    <p:sldId id="266" r:id="rId13"/>
    <p:sldId id="267" r:id="rId14"/>
    <p:sldId id="268" r:id="rId15"/>
    <p:sldId id="259" r:id="rId16"/>
    <p:sldId id="260" r:id="rId17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29E50-77D5-4BBF-960C-03B141B5D22B}" type="datetimeFigureOut">
              <a:rPr lang="es-PE" smtClean="0"/>
              <a:t>06/05/2012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52019-8A53-48F9-B5D8-ACBBC3A49850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52019-8A53-48F9-B5D8-ACBBC3A49850}" type="slidenum">
              <a:rPr lang="es-PE" smtClean="0"/>
              <a:t>6</a:t>
            </a:fld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584176"/>
          </a:xfrm>
        </p:spPr>
        <p:txBody>
          <a:bodyPr>
            <a:normAutofit/>
          </a:bodyPr>
          <a:lstStyle/>
          <a:p>
            <a:r>
              <a:rPr lang="es-PE" dirty="0" smtClean="0"/>
              <a:t>CONTRATOS </a:t>
            </a:r>
            <a:r>
              <a:rPr lang="es-PE" dirty="0" smtClean="0"/>
              <a:t>DE CLIENTES</a:t>
            </a:r>
            <a:endParaRPr lang="es-PE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2636912"/>
            <a:ext cx="6400800" cy="521071"/>
          </a:xfrm>
        </p:spPr>
        <p:txBody>
          <a:bodyPr>
            <a:normAutofit/>
          </a:bodyPr>
          <a:lstStyle/>
          <a:p>
            <a:r>
              <a:rPr lang="es-PE" sz="2800" dirty="0"/>
              <a:t>MODELADO DEL NEGOCIO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277747" y="3640956"/>
            <a:ext cx="6264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2400" dirty="0" smtClean="0"/>
              <a:t>Paola Rojas </a:t>
            </a:r>
            <a:r>
              <a:rPr lang="es-PE" sz="2400" dirty="0" err="1" smtClean="0"/>
              <a:t>Chicoma</a:t>
            </a:r>
            <a:endParaRPr lang="es-PE" sz="2400" dirty="0" smtClean="0"/>
          </a:p>
          <a:p>
            <a:pPr algn="r"/>
            <a:r>
              <a:rPr lang="es-PE" sz="2400" dirty="0" err="1" smtClean="0"/>
              <a:t>Nestor</a:t>
            </a:r>
            <a:r>
              <a:rPr lang="es-PE" sz="2400" dirty="0" smtClean="0"/>
              <a:t> Robles Cacha</a:t>
            </a:r>
          </a:p>
          <a:p>
            <a:pPr algn="r"/>
            <a:r>
              <a:rPr lang="es-PE" sz="2400" dirty="0" smtClean="0"/>
              <a:t>Gabriela Rojas </a:t>
            </a:r>
            <a:r>
              <a:rPr lang="es-PE" sz="2400" dirty="0" err="1" smtClean="0"/>
              <a:t>Munive</a:t>
            </a:r>
            <a:endParaRPr lang="es-PE" sz="2400" dirty="0" smtClean="0"/>
          </a:p>
          <a:p>
            <a:pPr algn="r"/>
            <a:r>
              <a:rPr lang="es-PE" sz="2400" dirty="0" smtClean="0"/>
              <a:t>Augusto Suarez </a:t>
            </a:r>
            <a:r>
              <a:rPr lang="es-PE" sz="2400" dirty="0" err="1" smtClean="0"/>
              <a:t>Gutierrez</a:t>
            </a:r>
            <a:endParaRPr lang="es-PE" sz="2400" dirty="0" smtClean="0"/>
          </a:p>
          <a:p>
            <a:pPr algn="r"/>
            <a:r>
              <a:rPr lang="es-PE" sz="2400" dirty="0" smtClean="0"/>
              <a:t>Orlando </a:t>
            </a:r>
            <a:r>
              <a:rPr lang="es-PE" sz="2400" dirty="0" err="1" smtClean="0"/>
              <a:t>Sedamano</a:t>
            </a:r>
            <a:r>
              <a:rPr lang="es-PE" sz="2400" dirty="0" smtClean="0"/>
              <a:t> Cornejo</a:t>
            </a:r>
          </a:p>
          <a:p>
            <a:pPr algn="r"/>
            <a:endParaRPr lang="es-P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435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</a:t>
            </a:r>
            <a:r>
              <a:rPr lang="es-PE" dirty="0" smtClean="0"/>
              <a:t>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0"/>
          <a:ext cx="8568952" cy="41764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290461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 frecuencia de Seguimientos individuales a los Clientes se deben realizar de manera mensual.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0935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un cliente tiene un contrato por un servicio, no se deberá generar otro contrato por el mismo servicio mientras haya uno vigente.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766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genera una Adenda sólo si el Contrato se encuentra vigente.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20888"/>
            <a:ext cx="21907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160" y="3861048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310" y="5301208"/>
            <a:ext cx="16954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</a:t>
            </a:r>
            <a:r>
              <a:rPr lang="es-PE" dirty="0" smtClean="0"/>
              <a:t>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0"/>
          <a:ext cx="8568952" cy="38411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120680"/>
              </a:tblGrid>
              <a:tr h="83403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 cálculo para determinar el monto de Contrato es: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Monto Contrato </a:t>
                      </a:r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Gastos Recursos + Gastos de equipos+ IGV</a:t>
                      </a:r>
                    </a:p>
                    <a:p>
                      <a:endParaRPr lang="es-ES" dirty="0"/>
                    </a:p>
                  </a:txBody>
                  <a:tcPr/>
                </a:tc>
              </a:tr>
              <a:tr h="132621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 prospecto de cliente deberá solicitar ser anulado de la lista de contactos solo si el mismo lo solicita.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2621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 descuentos en el precio de los productos se determinan según el tipo de cliente, el tipo de servicio a ofrecer y el monto del contrato. Estos descuentos son actualizados mensualmente por Finanzas.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20888"/>
            <a:ext cx="2057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985" y="3717032"/>
            <a:ext cx="16287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5097363"/>
            <a:ext cx="22479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</a:t>
            </a:r>
            <a:r>
              <a:rPr lang="es-PE" dirty="0" smtClean="0"/>
              <a:t>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0"/>
          <a:ext cx="8568952" cy="418563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290461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existe una polémica con el contrato de un cliente no se deberá generar ningún otro contrato al mismo cliente hasta solucionar la polémica.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57811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Según el tipo de contrato se determinarán comisiones evaluadoras para el cierre del contrato.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766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los siguientes Tipos de Contrato:</a:t>
                      </a:r>
                    </a:p>
                    <a:p>
                      <a:pPr algn="just"/>
                      <a:endParaRPr lang="es-E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Prestación de servicio sin suministro de repuestos, prestación de servicio con suministro de repuestos, servicio prestado, mantenimiento integral, mantenimiento preventivo, mantenimiento correctivo y </a:t>
                      </a:r>
                      <a:r>
                        <a:rPr lang="es-PE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outsourcing</a:t>
                      </a:r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260" y="2442592"/>
            <a:ext cx="1714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789040"/>
            <a:ext cx="17145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5354166"/>
            <a:ext cx="14097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</a:t>
            </a:r>
            <a:r>
              <a:rPr lang="es-PE" dirty="0" smtClean="0"/>
              <a:t>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1"/>
          <a:ext cx="8568952" cy="1737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43685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 Tipos de penalidades son los siguientes: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Incumplimiento, deficiencia y confidencialidad. 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 penalidades se determinarán según el tipo de contrato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564904"/>
            <a:ext cx="14763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ESPECIFICACION DE ACTORES DEL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323528" y="2037967"/>
          <a:ext cx="8568952" cy="45593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58417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 smtClean="0"/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/>
                        <a:t>Persona natural o jurídica que toma la decisión de aceptar o rechazar la propuesta de servicio. Participa del proceso de Realizar Análisis de Mercado. </a:t>
                      </a:r>
                    </a:p>
                  </a:txBody>
                  <a:tcPr/>
                </a:tc>
              </a:tr>
              <a:tr h="151216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dirty="0" smtClean="0"/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Persona natural o jurídica que se encarga de solicitar nuevos servicios. Participa de los procesos Gestionar cartera de Clientes y Gestionar Contratos.</a:t>
                      </a:r>
                    </a:p>
                    <a:p>
                      <a:pPr algn="just"/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4016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Persona encargada de supervisar  el crecimiento de los indicadores en cuanto al Nro. de clientes y contratos. Participa en los procesos de Realizar análisis de Mercado, Gestionar cartera de Clientes y Gestionar Contratos.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00833"/>
            <a:ext cx="14478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04059"/>
            <a:ext cx="14382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178127"/>
            <a:ext cx="151447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78620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DIAGRAMA DE CASOS DE USO DEL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6524" y="1844824"/>
            <a:ext cx="7357884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6694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0338" y="476672"/>
            <a:ext cx="8280920" cy="1584176"/>
          </a:xfrm>
        </p:spPr>
        <p:txBody>
          <a:bodyPr>
            <a:normAutofit/>
          </a:bodyPr>
          <a:lstStyle/>
          <a:p>
            <a:r>
              <a:rPr lang="es-PE" dirty="0" smtClean="0"/>
              <a:t>GESTION DE CONTRATOS DE CLIENTES</a:t>
            </a:r>
            <a:endParaRPr lang="es-PE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89589" y="2276872"/>
            <a:ext cx="6400800" cy="521071"/>
          </a:xfrm>
        </p:spPr>
        <p:txBody>
          <a:bodyPr>
            <a:normAutofit/>
          </a:bodyPr>
          <a:lstStyle/>
          <a:p>
            <a:r>
              <a:rPr lang="es-PE" sz="2800" dirty="0"/>
              <a:t>MODELADO DEL NEGOCIO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4489989" y="3712964"/>
            <a:ext cx="4186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2400" dirty="0" smtClean="0"/>
              <a:t>Paola Rojas </a:t>
            </a:r>
            <a:r>
              <a:rPr lang="es-PE" sz="2400" dirty="0" err="1" smtClean="0"/>
              <a:t>Chicoma</a:t>
            </a:r>
            <a:endParaRPr lang="es-PE" sz="2400" dirty="0" smtClean="0"/>
          </a:p>
          <a:p>
            <a:pPr algn="r"/>
            <a:r>
              <a:rPr lang="es-PE" sz="2400" dirty="0" err="1" smtClean="0"/>
              <a:t>Nestor</a:t>
            </a:r>
            <a:r>
              <a:rPr lang="es-PE" sz="2400" dirty="0" smtClean="0"/>
              <a:t> Robles Cacha</a:t>
            </a:r>
          </a:p>
          <a:p>
            <a:pPr algn="r"/>
            <a:r>
              <a:rPr lang="es-PE" sz="2400" dirty="0" smtClean="0"/>
              <a:t>Gabriela Rojas </a:t>
            </a:r>
            <a:r>
              <a:rPr lang="es-PE" sz="2400" dirty="0" err="1" smtClean="0"/>
              <a:t>Munive</a:t>
            </a:r>
            <a:endParaRPr lang="es-PE" sz="2400" dirty="0" smtClean="0"/>
          </a:p>
          <a:p>
            <a:pPr algn="r"/>
            <a:r>
              <a:rPr lang="es-PE" sz="2400" dirty="0" smtClean="0"/>
              <a:t>Augusto Suarez </a:t>
            </a:r>
            <a:r>
              <a:rPr lang="es-PE" sz="2400" dirty="0" err="1" smtClean="0"/>
              <a:t>Gutierrez</a:t>
            </a:r>
            <a:endParaRPr lang="es-PE" sz="2400" dirty="0" smtClean="0"/>
          </a:p>
          <a:p>
            <a:pPr algn="r"/>
            <a:r>
              <a:rPr lang="es-PE" sz="2400" dirty="0" smtClean="0"/>
              <a:t>Orlando </a:t>
            </a:r>
            <a:r>
              <a:rPr lang="es-PE" sz="2400" dirty="0" err="1" smtClean="0"/>
              <a:t>Sedamano</a:t>
            </a:r>
            <a:r>
              <a:rPr lang="es-PE" sz="2400" dirty="0" smtClean="0"/>
              <a:t> Cornejo</a:t>
            </a:r>
          </a:p>
          <a:p>
            <a:pPr algn="r"/>
            <a:endParaRPr lang="es-PE" sz="2400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033605" y="3710198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5400" dirty="0" smtClean="0">
                <a:solidFill>
                  <a:schemeClr val="bg1"/>
                </a:solidFill>
              </a:rPr>
              <a:t>GRACIAS </a:t>
            </a:r>
            <a:r>
              <a:rPr lang="es-PE" sz="4800" dirty="0" smtClean="0">
                <a:solidFill>
                  <a:schemeClr val="bg1"/>
                </a:solidFill>
              </a:rPr>
              <a:t>!!!</a:t>
            </a:r>
            <a:endParaRPr lang="es-PE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036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Proceso: Análisis de Mercado</a:t>
            </a:r>
            <a:endParaRPr lang="es-P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2996953"/>
            <a:ext cx="8892480" cy="1860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Proceso: Gestión de Cartera de Clientes</a:t>
            </a:r>
            <a:endParaRPr lang="es-P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492896"/>
            <a:ext cx="872812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Proceso: Gestión de Contratos</a:t>
            </a:r>
            <a:endParaRPr lang="es-P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2716709"/>
            <a:ext cx="8820472" cy="316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Modelo de Casos de uso del </a:t>
            </a:r>
            <a:r>
              <a:rPr lang="es-PE" dirty="0" smtClean="0"/>
              <a:t>negocio</a:t>
            </a:r>
            <a:br>
              <a:rPr lang="es-PE" dirty="0" smtClean="0"/>
            </a:br>
            <a:r>
              <a:rPr lang="es-PE" dirty="0" smtClean="0"/>
              <a:t>(</a:t>
            </a:r>
            <a:r>
              <a:rPr lang="es-PE" dirty="0" smtClean="0"/>
              <a:t>Contratos de Clientes</a:t>
            </a:r>
            <a:r>
              <a:rPr lang="es-PE" dirty="0" smtClean="0"/>
              <a:t>)</a:t>
            </a: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323528" y="2708920"/>
          <a:ext cx="8496945" cy="3600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64296"/>
                <a:gridCol w="2952328"/>
                <a:gridCol w="2880321"/>
              </a:tblGrid>
              <a:tr h="36004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46" y="3645024"/>
            <a:ext cx="199524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3707033"/>
            <a:ext cx="2242939" cy="1666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3645024"/>
            <a:ext cx="2137837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DE 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0"/>
          <a:ext cx="8496944" cy="424847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048672"/>
              </a:tblGrid>
              <a:tr h="115212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los siguientes Tipos de Clientes: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potenciales, prospectos, primerizos, esporádicos, habituales, leales, desgastados e inactivos/desertores.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" dirty="0"/>
                    </a:p>
                  </a:txBody>
                  <a:tcPr/>
                </a:tc>
              </a:tr>
              <a:tr h="149420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las siguientes líneas para los Tipos de Servicio: 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Tecnología, Software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factory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procesos,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servicios de aplicación y Servicios de tecnología</a:t>
                      </a: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655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las siguientes Categorías de Tipos de 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Cliente: </a:t>
                      </a:r>
                      <a:endParaRPr lang="es-PE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1= Industria y Comercio,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2= Banca y Finanzas y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3=  Gobierno y Servicios públicos</a:t>
                      </a: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569" y="2420888"/>
            <a:ext cx="14001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9635" y="3739877"/>
            <a:ext cx="17621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5229200"/>
            <a:ext cx="23145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</a:t>
            </a:r>
            <a:r>
              <a:rPr lang="es-PE" dirty="0" smtClean="0"/>
              <a:t>(</a:t>
            </a:r>
            <a:r>
              <a:rPr lang="es-PE" dirty="0" smtClean="0"/>
              <a:t>Contratos de Clientes</a:t>
            </a:r>
            <a:r>
              <a:rPr lang="es-PE" dirty="0" smtClean="0"/>
              <a:t>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0"/>
          <a:ext cx="8496944" cy="424847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6224"/>
                <a:gridCol w="6480720"/>
              </a:tblGrid>
              <a:tr h="424847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73050" indent="-273050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los siguientes Tipos de Servicio:  </a:t>
                      </a:r>
                    </a:p>
                    <a:p>
                      <a:pPr marL="273050" indent="-273050" algn="just"/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Tecnología,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 de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Hosting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 Servicio de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Housing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Servicios de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Disaster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Recovery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 Servicio de Respaldo (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Backup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 y Servicios de Almacenamiento.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Software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factory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 de versiones,  Control de calidad del código fuente,  Pruebas de funcionalidad y Control de pases a producción. 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procesos,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Procesos operativos y Procesos de Soporte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servicios de aplicación,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Soporte BASIS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Netweaver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y Soporte funcional 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Servicios de tecnología,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Servicios Microsoft, Servicios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 Servicios de Plataforma de misión crítica y Computación personal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933056"/>
            <a:ext cx="16573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</a:t>
            </a:r>
            <a:r>
              <a:rPr lang="es-PE" dirty="0" smtClean="0"/>
              <a:t>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0"/>
          <a:ext cx="8496944" cy="403244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84893"/>
                <a:gridCol w="6212051"/>
              </a:tblGrid>
              <a:tr h="403244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 la generación del Contrato se estableció el siguiente formato:</a:t>
                      </a:r>
                      <a:endParaRPr lang="es-E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645024"/>
            <a:ext cx="16668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996952"/>
            <a:ext cx="6042376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</a:t>
            </a:r>
            <a:r>
              <a:rPr lang="es-PE" dirty="0" smtClean="0"/>
              <a:t>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0"/>
          <a:ext cx="8568952" cy="403244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120680"/>
              </a:tblGrid>
              <a:tr h="403244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 la generación de la Adenda se estableció el siguiente formato:</a:t>
                      </a:r>
                      <a:endParaRPr lang="es-E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645024"/>
            <a:ext cx="15811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 descr="http://www.cdti.es/recursos/img/Servicios/Red_PIDi/Tutorial_BMP/Incentivos_N1/9323_1311312010115741.JPG"/>
          <p:cNvPicPr/>
          <p:nvPr/>
        </p:nvPicPr>
        <p:blipFill>
          <a:blip r:embed="rId3" cstate="print"/>
          <a:srcRect t="8000"/>
          <a:stretch>
            <a:fillRect/>
          </a:stretch>
        </p:blipFill>
        <p:spPr bwMode="auto">
          <a:xfrm>
            <a:off x="3923928" y="2924944"/>
            <a:ext cx="3456384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260</TotalTime>
  <Words>625</Words>
  <Application>Microsoft Office PowerPoint</Application>
  <PresentationFormat>Presentación en pantalla (4:3)</PresentationFormat>
  <Paragraphs>80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Forma de onda</vt:lpstr>
      <vt:lpstr>CONTRATOS DE CLIENTES</vt:lpstr>
      <vt:lpstr>Proceso: Análisis de Mercado</vt:lpstr>
      <vt:lpstr>Proceso: Gestión de Cartera de Clientes</vt:lpstr>
      <vt:lpstr>Proceso: Gestión de Contratos</vt:lpstr>
      <vt:lpstr>Modelo de Casos de uso del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ACTORES DEL NEGOCIO (Contratos de Clientes)</vt:lpstr>
      <vt:lpstr>DIAGRAMA DE CASOS DE USO DEL NEGOCIO (Contratos de Clientes)</vt:lpstr>
      <vt:lpstr>GESTION DE CONTRATOS DE CLIENTES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jicar</cp:lastModifiedBy>
  <cp:revision>35</cp:revision>
  <dcterms:created xsi:type="dcterms:W3CDTF">2012-05-06T17:51:32Z</dcterms:created>
  <dcterms:modified xsi:type="dcterms:W3CDTF">2012-05-07T03:36:52Z</dcterms:modified>
</cp:coreProperties>
</file>