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0" r:id="rId3"/>
    <p:sldId id="269" r:id="rId4"/>
    <p:sldId id="275" r:id="rId5"/>
    <p:sldId id="258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6" r:id="rId14"/>
    <p:sldId id="268" r:id="rId15"/>
    <p:sldId id="281" r:id="rId16"/>
    <p:sldId id="300" r:id="rId17"/>
    <p:sldId id="282" r:id="rId18"/>
    <p:sldId id="277" r:id="rId19"/>
    <p:sldId id="259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4" r:id="rId30"/>
    <p:sldId id="295" r:id="rId31"/>
    <p:sldId id="296" r:id="rId32"/>
    <p:sldId id="297" r:id="rId33"/>
    <p:sldId id="298" r:id="rId34"/>
    <p:sldId id="299" r:id="rId35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71B430-C6A9-4756-960C-6AD6BD007025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1B2C71-FD5A-444F-9741-F7AB5755F46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xmlns="" val="4490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5CC8E-5CEF-4F01-89C7-0F49564960C6}" type="slidenum">
              <a:rPr lang="es-P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E7FF0-8D77-472C-A19E-53E0003787F6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6F7C-A71F-44E5-A652-8B595E0BE2E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EA86-30FB-4CC1-82DB-1D21E5D828F2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8C6C8-573C-48EE-ACCA-8C87EE7E3F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34E80-62AA-4875-B231-B8BC0B99E933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9740-AB4B-48C4-8866-9B664CEB63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14564-5CDC-467F-9AC9-A795606658EE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0BF24-024B-4667-985F-6DE1216429C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5B64F-0C79-4FEF-8C7F-226E8CE93F17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9F2A9-FFBF-4114-8BB0-B9FAC8FE8D2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75ED4-7416-4277-A626-1778A6974D28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0CB4B-3CBF-4F95-B470-B3134F98EE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C6A03-2F43-482E-93E2-21EEE706649E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941B-24C6-4B71-8E86-7B0E5495527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DF4CF-13AE-4786-929E-7BD6DF68A405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AFBC3-46D5-4A3A-8412-3D975F18EAA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6B84-69FA-4304-AD14-DBD728314C32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84F81-8C02-435F-B9BA-D557A5A9288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18561-A0C0-45D9-8070-9169DE0198D7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D48C5-34B2-4E78-A599-945388C0F4E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F3A8-D09F-4CCF-9D84-32F4565B2569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A05C3-D83A-4042-BA36-447EFA02E7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6A8A4-FD9B-46FB-8097-4C761002056B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DC9C9-2BD2-4196-8EE8-20888702ABC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7EEEB7B-FC29-4850-8DA0-9E781842AD8A}" type="datetimeFigureOut">
              <a:rPr lang="es-PE"/>
              <a:pPr>
                <a:defRPr/>
              </a:pPr>
              <a:t>04/06/2012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8F81889-6298-4DA0-B8B3-C0E0B00CDB0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GESTION DE CONTRATOS DE CLIENTES</a:t>
            </a:r>
            <a:endParaRPr lang="es-PE" sz="3600" dirty="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4904"/>
            <a:ext cx="6400800" cy="100818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PE" sz="2800" dirty="0" smtClean="0"/>
              <a:t>MODELADO DEL NEGOCIO</a:t>
            </a:r>
          </a:p>
          <a:p>
            <a:pPr eaLnBrk="1" hangingPunct="1"/>
            <a:r>
              <a:rPr lang="es-PE" sz="2800" dirty="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 err="1">
                <a:latin typeface="Candara" pitchFamily="34" charset="0"/>
              </a:rPr>
              <a:t>Nestor</a:t>
            </a:r>
            <a:r>
              <a:rPr lang="es-PE" sz="2400" dirty="0">
                <a:latin typeface="Candara" pitchFamily="34" charset="0"/>
              </a:rPr>
              <a:t>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Suarez </a:t>
            </a:r>
            <a:r>
              <a:rPr lang="es-PE" sz="2400" dirty="0" err="1">
                <a:latin typeface="Candara" pitchFamily="34" charset="0"/>
              </a:rPr>
              <a:t>Gutierrez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1276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974"/>
                <a:gridCol w="5904978"/>
              </a:tblGrid>
              <a:tr h="122351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 cálculo para determinar el monto de Contrato es: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Monto Contrato = Gastos Recursos + Gastos de equipos+ IGV</a:t>
                      </a:r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descuentos en el precio de los productos se determinan según el tipo de cliente, el tipo de servicio a ofrecer y el monto del contrato. Estos descuentos son actualizados mensualmente por Finanzas.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2247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2562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085184"/>
            <a:ext cx="1962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1"/>
          <a:ext cx="8568952" cy="42546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16107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Según el tipo de contrato se determinarán comisiones evaluadoras para el cierre del contrato.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68618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Contrato:</a:t>
                      </a:r>
                    </a:p>
                    <a:p>
                      <a:pPr algn="just"/>
                      <a:endParaRPr lang="es-E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Prestación de servicio sin suministro de repuestos, prestación de servicio con suministro de repuestos, servicio prestado, mantenimiento integral, mantenimiento preventivo, mantenimiento correctivo y </a:t>
                      </a:r>
                      <a:r>
                        <a:rPr lang="es-P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859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Los Tipos de penalidades son los siguientes: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Incumplimiento, deficiencia y confidencialidad. 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 penalidades se determinarán según el tipo de contrato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19716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17032"/>
            <a:ext cx="1866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601" y="5373216"/>
            <a:ext cx="1781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715534"/>
          <a:ext cx="8568952" cy="28737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5982"/>
                <a:gridCol w="5832970"/>
              </a:tblGrid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3685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8739"/>
            <a:ext cx="26289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87949"/>
            <a:ext cx="1800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ACTORES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636913"/>
          <a:ext cx="8568952" cy="38164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84421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</a:txBody>
                  <a:tcPr/>
                </a:tc>
              </a:tr>
              <a:tr h="197220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11413"/>
            <a:ext cx="1857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941168"/>
            <a:ext cx="2303463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852936"/>
          <a:ext cx="8568952" cy="30963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1908175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4655"/>
            <a:ext cx="1951037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ESPECIFICACION DE ACTORES DEL NEGOCIO (Contratos de Clientes)</a:t>
            </a:r>
            <a:endParaRPr lang="es-PE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323850" y="2852936"/>
          <a:ext cx="8568952" cy="30963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58417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b="0" dirty="0" smtClean="0"/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1181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dirty="0" smtClean="0"/>
              <a:t>ESPECIFICACION DE ACTORES DEL NEGOCIO (Contratos de Clientes)</a:t>
            </a:r>
            <a:endParaRPr lang="es-ES" sz="4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203" y="2852936"/>
            <a:ext cx="8831285" cy="29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DIAGRAMA DE CASOS DE USO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DIAGRAMA DE CASOS DE USO </a:t>
            </a:r>
            <a:r>
              <a:rPr lang="es-PE" smtClean="0"/>
              <a:t>DEL NEGOCIO (Contratos de Clientes)</a:t>
            </a:r>
            <a:endParaRPr lang="es-P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8770" y="1484784"/>
            <a:ext cx="482039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420888"/>
            <a:ext cx="8229600" cy="1684387"/>
          </a:xfrm>
        </p:spPr>
        <p:txBody>
          <a:bodyPr>
            <a:noAutofit/>
          </a:bodyPr>
          <a:lstStyle/>
          <a:p>
            <a:pPr eaLnBrk="1" hangingPunct="1"/>
            <a:r>
              <a:rPr lang="es-PE" sz="4000" b="1" dirty="0" smtClean="0">
                <a:solidFill>
                  <a:schemeClr val="tx1"/>
                </a:solidFill>
              </a:rPr>
              <a:t>MODELO </a:t>
            </a:r>
            <a:r>
              <a:rPr lang="es-PE" sz="4000" b="1" dirty="0">
                <a:solidFill>
                  <a:schemeClr val="tx1"/>
                </a:solidFill>
              </a:rPr>
              <a:t>DE CASOS DE USO DEL NEGOCIO</a:t>
            </a:r>
            <a:br>
              <a:rPr lang="es-PE" sz="4000" b="1" dirty="0">
                <a:solidFill>
                  <a:schemeClr val="tx1"/>
                </a:solidFill>
              </a:rPr>
            </a:br>
            <a:r>
              <a:rPr lang="es-PE" sz="4000" b="1" dirty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1692275" y="2708275"/>
          <a:ext cx="5616575" cy="3600450"/>
        </p:xfrm>
        <a:graphic>
          <a:graphicData uri="http://schemas.openxmlformats.org/drawingml/2006/table">
            <a:tbl>
              <a:tblPr/>
              <a:tblGrid>
                <a:gridCol w="2663825"/>
                <a:gridCol w="2952750"/>
              </a:tblGrid>
              <a:tr h="3600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4000" dirty="0">
                <a:solidFill>
                  <a:srgbClr val="FFFFFF"/>
                </a:solidFill>
                <a:latin typeface="Candara" pitchFamily="34" charset="0"/>
              </a:rPr>
              <a:t>Modelo de Clases del Análisis</a:t>
            </a:r>
            <a:br>
              <a:rPr lang="es-PE" sz="4000" dirty="0">
                <a:solidFill>
                  <a:srgbClr val="FFFFFF"/>
                </a:solidFill>
                <a:latin typeface="Candara" pitchFamily="34" charset="0"/>
              </a:rPr>
            </a:br>
            <a:r>
              <a:rPr lang="es-PE" sz="4000" dirty="0">
                <a:solidFill>
                  <a:srgbClr val="FFFFFF"/>
                </a:solidFill>
                <a:latin typeface="Candara" pitchFamily="34" charset="0"/>
              </a:rPr>
              <a:t>(Contratos de Clientes)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3933825"/>
            <a:ext cx="3776662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933825"/>
            <a:ext cx="3754438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TRABAJADORES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3600" dirty="0"/>
              <a:t>ESPECIFICACION </a:t>
            </a:r>
            <a:r>
              <a:rPr lang="es-PE" sz="3600" dirty="0" smtClean="0"/>
              <a:t>DE TRABAJADORES DEL NEGOCIO (Contratos de Clientes)</a:t>
            </a:r>
            <a:endParaRPr lang="es-PE" sz="36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91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3974"/>
                <a:gridCol w="5904978"/>
              </a:tblGrid>
              <a:tr h="14395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2621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63924"/>
            <a:ext cx="1562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41601"/>
            <a:ext cx="1295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393" y="5171653"/>
            <a:ext cx="1476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ENTIDADES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Clientes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Servicio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12477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586" y="3429000"/>
            <a:ext cx="1200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711" y="4437112"/>
            <a:ext cx="1343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7486" y="5589240"/>
            <a:ext cx="12382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6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Línea de Servicio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20888"/>
            <a:ext cx="1438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2000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509120"/>
            <a:ext cx="1323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517232"/>
            <a:ext cx="1504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175126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1409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429000"/>
            <a:ext cx="1733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509120"/>
            <a:ext cx="1752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5589240"/>
            <a:ext cx="11715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4247853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159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1295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2057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477866"/>
            <a:ext cx="2066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589240"/>
            <a:ext cx="13239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21596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6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61642"/>
            <a:ext cx="2238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1008"/>
            <a:ext cx="1762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DIAGRAMA DE ACTIVIDADES DEL NEGOCIO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/>
              <a:t>Modelo de Casos de uso del negocio</a:t>
            </a:r>
            <a:br>
              <a:rPr lang="es-PE" dirty="0" smtClean="0"/>
            </a:br>
            <a:r>
              <a:rPr lang="es-PE" dirty="0" smtClean="0"/>
              <a:t>(Contratos de Clientes)</a:t>
            </a: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23850" y="2708275"/>
          <a:ext cx="8496945" cy="3600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4296"/>
                <a:gridCol w="2952328"/>
                <a:gridCol w="2880321"/>
              </a:tblGrid>
              <a:tr h="36004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6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3644900"/>
            <a:ext cx="199548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8038" y="3706813"/>
            <a:ext cx="2243137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3644900"/>
            <a:ext cx="21383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852738"/>
            <a:ext cx="8445252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 smtClean="0">
                <a:solidFill>
                  <a:schemeClr val="tx1"/>
                </a:solidFill>
              </a:rPr>
              <a:t>ESPECIFICACION DE REQUERIMIENTOS DE SOFTWARE</a:t>
            </a:r>
            <a:br>
              <a:rPr lang="es-PE" sz="4000" b="1" dirty="0" smtClean="0">
                <a:solidFill>
                  <a:schemeClr val="tx1"/>
                </a:solidFill>
              </a:rPr>
            </a:br>
            <a:r>
              <a:rPr lang="es-PE" sz="4000" b="1" dirty="0" smtClean="0">
                <a:solidFill>
                  <a:schemeClr val="tx1"/>
                </a:solidFill>
              </a:rPr>
              <a:t>(Contratos de Clientes)</a:t>
            </a:r>
            <a:endParaRPr lang="es-PE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FUNCIONALES</a:t>
                      </a:r>
                      <a:endParaRPr kumimoji="0" lang="es-E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los clientes.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los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Aprobar o rechazar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información técnica de los requerimientos.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cotizaciones.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Cotización.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clausulas.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indicadores.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roles involucrados en el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responsabilidades asignadas a los roles involucrados en el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los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Contrato.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3931920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cierre de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Registrar anulación de contratos.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Consultar información de las solicitudes de cambios.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Aprobar o rechazar solicitudes de cambios.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Actualizar información de las adendas.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el Documento de Adenda.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reporte de contratos rechazados y aprobados por cliente.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reporte de adendas rechazadas y aprobadas por cliente.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Generar tablero de anuncios.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Enviar notificaciones (aviso de vencimiento de contrato/adenda, cierre de contrato/adenda, aprobación de contrato/adenda)</a:t>
                      </a: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REQUERIMIENTOS DE SOFTWARE 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9325" cy="1042988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42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NO FUNCIONALES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es-E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GESTION DE CONTRATOS DE CLIENTES</a:t>
            </a:r>
            <a:endParaRPr lang="es-PE" sz="3600" dirty="0" smtClean="0"/>
          </a:p>
        </p:txBody>
      </p:sp>
      <p:sp>
        <p:nvSpPr>
          <p:cNvPr id="15362" name="2 Subtítulo"/>
          <p:cNvSpPr>
            <a:spLocks noGrp="1"/>
          </p:cNvSpPr>
          <p:nvPr>
            <p:ph type="subTitle" idx="1"/>
          </p:nvPr>
        </p:nvSpPr>
        <p:spPr>
          <a:xfrm>
            <a:off x="1331913" y="2564904"/>
            <a:ext cx="6400800" cy="100818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PE" sz="2800" dirty="0" smtClean="0"/>
              <a:t>MODELADO DEL NEGOCIO</a:t>
            </a:r>
          </a:p>
          <a:p>
            <a:pPr eaLnBrk="1" hangingPunct="1"/>
            <a:r>
              <a:rPr lang="es-PE" sz="2800" dirty="0" smtClean="0"/>
              <a:t>REQUERIMIENTOS</a:t>
            </a:r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Paola Rojas </a:t>
            </a:r>
            <a:r>
              <a:rPr lang="es-PE" sz="2400" dirty="0" err="1">
                <a:latin typeface="Candara" pitchFamily="34" charset="0"/>
              </a:rPr>
              <a:t>Chicoma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 err="1">
                <a:latin typeface="Candara" pitchFamily="34" charset="0"/>
              </a:rPr>
              <a:t>Nestor</a:t>
            </a:r>
            <a:r>
              <a:rPr lang="es-PE" sz="2400" dirty="0">
                <a:latin typeface="Candara" pitchFamily="34" charset="0"/>
              </a:rPr>
              <a:t>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</a:t>
            </a:r>
            <a:r>
              <a:rPr lang="es-PE" sz="2400" dirty="0" err="1">
                <a:latin typeface="Candara" pitchFamily="34" charset="0"/>
              </a:rPr>
              <a:t>Munive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Augusto Suarez </a:t>
            </a:r>
            <a:r>
              <a:rPr lang="es-PE" sz="2400" dirty="0" err="1">
                <a:latin typeface="Candara" pitchFamily="34" charset="0"/>
              </a:rPr>
              <a:t>Gutierrez</a:t>
            </a:r>
            <a:endParaRPr lang="es-PE" sz="2400" dirty="0">
              <a:latin typeface="Candara" pitchFamily="34" charset="0"/>
            </a:endParaRPr>
          </a:p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27584" y="4293096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latin typeface="Candara" pitchFamily="34" charset="0"/>
              </a:rPr>
              <a:t>GRACIAS </a:t>
            </a:r>
            <a:r>
              <a:rPr lang="es-PE" sz="4800" dirty="0"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sz="4000" b="1" dirty="0">
                <a:solidFill>
                  <a:schemeClr val="tx1"/>
                </a:solidFill>
              </a:rPr>
              <a:t>REGLAS DEL NEGOCIO</a:t>
            </a:r>
            <a:br>
              <a:rPr lang="es-PE" sz="4000" b="1" dirty="0">
                <a:solidFill>
                  <a:schemeClr val="tx1"/>
                </a:solidFill>
              </a:rPr>
            </a:br>
            <a:r>
              <a:rPr lang="es-PE" sz="4000" b="1" dirty="0">
                <a:solidFill>
                  <a:schemeClr val="tx1"/>
                </a:solidFill>
              </a:rPr>
              <a:t>(Contratos de Clientes)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048672"/>
              </a:tblGrid>
              <a:tr h="115212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Clientes: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potenciales, prospectos, primerizos, esporádicos, habituales, leales, desgastados e inactivos/desertores.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dirty="0"/>
                    </a:p>
                  </a:txBody>
                  <a:tcPr/>
                </a:tc>
              </a:tr>
              <a:tr h="149420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líneas para los Tipos de Servicio: 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Software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</a:t>
                      </a:r>
                      <a:r>
                        <a:rPr lang="es-PE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Outsourcing</a:t>
                      </a: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655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1= Industria y Comercio,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2= Banca y Finanzas y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3=  Gobierno y Servicios públicos</a:t>
                      </a:r>
                      <a:endParaRPr lang="es-ES" sz="18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14190"/>
            <a:ext cx="1584176" cy="108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717032"/>
            <a:ext cx="1876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270" y="5301208"/>
            <a:ext cx="231199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24847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6224"/>
                <a:gridCol w="6480720"/>
              </a:tblGrid>
              <a:tr h="424847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definen los siguientes Tipos de Servicio:  </a:t>
                      </a:r>
                    </a:p>
                    <a:p>
                      <a:pPr marL="273050" indent="-273050" algn="just"/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Housing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Servicios de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 Servicio de Respaldo (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Backup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y Servicios de Almacenamiento.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Software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factory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versiones,  Control de calidad del código fuente,  Pruebas de funcionalidad y Control de pases a producción. 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procesos,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Procesos operativos y Procesos de Soporte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Outsorcing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servicios de aplicación,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Soporte BASIS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Netweaver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 Soporte funcional 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indent="-273050" algn="just">
                        <a:buFont typeface="Arial" pitchFamily="34" charset="0"/>
                        <a:buChar char="•"/>
                      </a:pP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la línea de servicio es Servicios de tecnología, los tipos de servicios asociados son: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73050" lvl="1" indent="0" algn="just" defTabSz="914400" rtl="0" eaLnBrk="1" latinLnBrk="0" hangingPunct="1"/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Microsoft, Servicios </a:t>
                      </a:r>
                      <a:r>
                        <a:rPr lang="es-P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Networking</a:t>
                      </a:r>
                      <a:r>
                        <a:rPr lang="es-P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 Servicios de Plataforma de misión crítica y Computación personal</a:t>
                      </a:r>
                      <a:endParaRPr lang="es-E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286" y="3789040"/>
            <a:ext cx="1695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496944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4893"/>
                <a:gridCol w="6212051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del Contrato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2997200"/>
            <a:ext cx="604202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3789363"/>
            <a:ext cx="27305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032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8272"/>
                <a:gridCol w="6120680"/>
              </a:tblGrid>
              <a:tr h="403244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 la generación de la Adenda se estableció el siguiente formato: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9706" name="6 Imagen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2" cstate="print"/>
          <a:srcRect t="8000"/>
          <a:stretch>
            <a:fillRect/>
          </a:stretch>
        </p:blipFill>
        <p:spPr bwMode="auto">
          <a:xfrm>
            <a:off x="3924300" y="2924175"/>
            <a:ext cx="3455988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18097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</a:t>
            </a:r>
            <a:r>
              <a:rPr lang="es-PE" dirty="0"/>
              <a:t>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23850" y="2349500"/>
          <a:ext cx="8568952" cy="4176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27870"/>
                <a:gridCol w="6141082"/>
              </a:tblGrid>
              <a:tr h="129046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frecuencia de Seguimientos individuales a los Clientes se deben realizar de manera mensual.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0935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 un cliente tiene un contrato por un servicio, no se deberá generar otro contrato por el mismo servicio mientras haya uno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47664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 genera una Adenda sólo si el Contrato se encuentra vigente.</a:t>
                      </a:r>
                      <a:endParaRPr lang="es-E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7208"/>
            <a:ext cx="2337817" cy="114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2038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229200"/>
            <a:ext cx="2009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523</TotalTime>
  <Words>851</Words>
  <Application>Microsoft Office PowerPoint</Application>
  <PresentationFormat>Presentación en pantalla (4:3)</PresentationFormat>
  <Paragraphs>123</Paragraphs>
  <Slides>34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Forma de onda</vt:lpstr>
      <vt:lpstr>GESTION DE CONTRATOS DE CLIENTES</vt:lpstr>
      <vt:lpstr>MODELO DE CASOS DE USO DEL NEGOCIO (Contratos de Clientes)</vt:lpstr>
      <vt:lpstr>Modelo de Casos de uso del negocio (Contratos de Clientes)</vt:lpstr>
      <vt:lpstr>REGLAS DEL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ACTORES DEL NEGOCIO (Contratos de Clientes)</vt:lpstr>
      <vt:lpstr>ESPECIFICACION DE ACTORES DEL NEGOCIO (Contratos de Clientes)</vt:lpstr>
      <vt:lpstr>ESPECIFICACION DE ACTORES DEL NEGOCIO (Contratos de Clientes)</vt:lpstr>
      <vt:lpstr>ESPECIFICACION DE ACTORES DEL NEGOCIO (Contratos de Clientes)</vt:lpstr>
      <vt:lpstr>ESPECIFICACION DE ACTORES DEL NEGOCIO (Contratos de Clientes)</vt:lpstr>
      <vt:lpstr>DIAGRAMA DE CASOS DE USO DEL NEGOCIO (Contratos de Clientes)</vt:lpstr>
      <vt:lpstr>DIAGRAMA DE CASOS DE USO DEL NEGOCIO (Contratos de Clientes)</vt:lpstr>
      <vt:lpstr>Diapositiva 20</vt:lpstr>
      <vt:lpstr>TRABAJADORES DEL NEGOCIO (Contratos de Clientes)</vt:lpstr>
      <vt:lpstr>ESPECIFICACION DE TRABAJADORES DEL NEGOCIO (Contratos de Clientes)</vt:lpstr>
      <vt:lpstr>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ESPECIFICACION DE ENTIDADES DEL NEGOCIO (Contratos de Clientes)</vt:lpstr>
      <vt:lpstr>DIAGRAMA DE ACTIVIDADES DEL NEGOCIO (Contratos de Clientes)</vt:lpstr>
      <vt:lpstr>ESPECIFICACION DE REQUERIMIENTOS DE SOFTWARE (Contratos de Clientes)</vt:lpstr>
      <vt:lpstr>ESPECIFICACION DE REQUERIMIENTOS DE SOFTWARE </vt:lpstr>
      <vt:lpstr>ESPECIFICACION DE REQUERIMIENTOS DE SOFTWARE </vt:lpstr>
      <vt:lpstr>ESPECIFICACION DE REQUERIMIENTOS DE SOFTWARE </vt:lpstr>
      <vt:lpstr>GESTION DE 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</dc:title>
  <dc:creator>orlando alexis</dc:creator>
  <cp:lastModifiedBy>jicar</cp:lastModifiedBy>
  <cp:revision>65</cp:revision>
  <dcterms:created xsi:type="dcterms:W3CDTF">2012-05-06T17:51:32Z</dcterms:created>
  <dcterms:modified xsi:type="dcterms:W3CDTF">2012-06-04T05:38:17Z</dcterms:modified>
</cp:coreProperties>
</file>