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9" r:id="rId3"/>
    <p:sldId id="278" r:id="rId4"/>
    <p:sldId id="270" r:id="rId5"/>
    <p:sldId id="281" r:id="rId6"/>
    <p:sldId id="280" r:id="rId7"/>
    <p:sldId id="269" r:id="rId8"/>
    <p:sldId id="282" r:id="rId9"/>
    <p:sldId id="275" r:id="rId10"/>
    <p:sldId id="258" r:id="rId11"/>
    <p:sldId id="261" r:id="rId12"/>
    <p:sldId id="262" r:id="rId13"/>
    <p:sldId id="265" r:id="rId14"/>
    <p:sldId id="263" r:id="rId15"/>
    <p:sldId id="264" r:id="rId16"/>
    <p:sldId id="266" r:id="rId17"/>
    <p:sldId id="267" r:id="rId18"/>
    <p:sldId id="276" r:id="rId19"/>
    <p:sldId id="268" r:id="rId20"/>
    <p:sldId id="277" r:id="rId21"/>
    <p:sldId id="259" r:id="rId22"/>
    <p:sldId id="260" r:id="rId23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-2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56ED114-D417-41FC-985B-AF9354B22C85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28CE3F0-B2F8-4923-80A4-7A1E7B3DC46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94961B-EF0B-4809-8AB3-BEA0AAEF6340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D163C-4C46-4811-973C-540760946A72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8F35E-64C7-4B9C-A37F-6089894AF1D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29911-89DE-405F-BF31-CC5E92F2889C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D5301-693C-42DF-97D0-5805DBE9AF4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0DD3F-43C4-4E22-9742-4CB6D3F12842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F28B9-7D21-488D-9CB6-3B7F4F16096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262E6-5D80-4B54-8AD1-684E6D8F1208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BE636-CF93-4083-8A69-0B019B83F3B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0305B-51FD-4C2C-A319-5217A699A88E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505D9-F0E7-49EA-BEC8-ACF9DF9D44A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DD32F-B037-4D66-9ED3-446420E16AA8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ED8B1-2FD4-4AA3-87C5-A518765B8C0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81266-948F-41E3-9D8A-34647F0F0436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DC097-F6D4-4343-AFEE-C784C71A064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C2585-6E0E-4D80-AFE2-31213D66BF86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F08FB-0FC3-4CB0-8734-BD69EE5D4A8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AB3-DB52-412E-AD6D-256A6D6F9F96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FDB3A-0499-4895-851B-740F7FF3E4B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F41D-150B-4920-AD2C-5615757EC300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D07DB-F179-456E-9B67-E6E0B46C34B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0CF48-84AA-4628-BC21-D22C7F5FFCB7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8C3E-B25E-48BC-9554-D633292CFC1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3264B-7068-4C8C-8E3B-CEF88B46F993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25133-E2D1-4A7A-9876-50EE255CC97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7539D2A-EF09-415F-8FDE-EEEFBBB11E33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F45CBC6-2B0A-427F-9123-E644D5E83B0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636838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7596188" y="404813"/>
            <a:ext cx="1150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000">
                <a:solidFill>
                  <a:schemeClr val="bg1"/>
                </a:solidFill>
              </a:rPr>
              <a:t>PRES-MCUN-01</a:t>
            </a:r>
            <a:r>
              <a:rPr lang="es-ES" sz="10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24596" name="Group 20"/>
          <p:cNvGraphicFramePr>
            <a:graphicFrameLocks noGrp="1"/>
          </p:cNvGraphicFramePr>
          <p:nvPr/>
        </p:nvGraphicFramePr>
        <p:xfrm>
          <a:off x="323850" y="2349500"/>
          <a:ext cx="8496300" cy="421163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Se definen los siguientes Tipos de Clientes: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Privados y Públicos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Se definen las siguientes líneas para los Tipos de Servicio:  Outsourcing de Tecnología, Software factory, Outsourcing de procesos, Outsourcing de servicios de aplicación y Servicios de tecnología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Se definen las siguientes Categorías de Tipos de Cliente: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1= Industria y Comercio,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2= Banca y Finanzas 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3=  Gobierno y Servicios públicos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5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420938"/>
            <a:ext cx="236855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3789363"/>
            <a:ext cx="2373312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8" y="5300663"/>
            <a:ext cx="25241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2481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224"/>
                <a:gridCol w="6480720"/>
              </a:tblGrid>
              <a:tr h="424847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0" indent="-273050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Servicio:  </a:t>
                      </a:r>
                    </a:p>
                    <a:p>
                      <a:pPr marL="273050" indent="-273050" algn="just"/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Servicios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Disaster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Respaldo (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y Servicios de Almacenamiento.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Software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de versiones,  Control de calidad del código fuente,  Pruebas de funcionalidad y Control de pases a producción. 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Procesos operativos y Procesos de Soporte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 BASIS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Netweaver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Soporte funcional 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Servicios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Microsoft, Servicios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Servicios de Plataforma de misión crítica y Computación personal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89363"/>
            <a:ext cx="272573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0322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4893"/>
                <a:gridCol w="6212051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del Contrato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2997200"/>
            <a:ext cx="604202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3789363"/>
            <a:ext cx="27305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0322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 la Adenda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682" name="6 Imagen" descr="http://www.cdti.es/recursos/img/Servicios/Red_PIDi/Tutorial_BMP/Incentivos_N1/9323_1311312010115741.JPG"/>
          <p:cNvPicPr>
            <a:picLocks noChangeAspect="1" noChangeArrowheads="1"/>
          </p:cNvPicPr>
          <p:nvPr/>
        </p:nvPicPr>
        <p:blipFill>
          <a:blip r:embed="rId2"/>
          <a:srcRect t="8000"/>
          <a:stretch>
            <a:fillRect/>
          </a:stretch>
        </p:blipFill>
        <p:spPr bwMode="auto">
          <a:xfrm>
            <a:off x="3924300" y="2924175"/>
            <a:ext cx="3455988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3" y="3789363"/>
            <a:ext cx="26828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6713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290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</a:b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La frecuencia de Seguimiento individual a los contratos se debe realizar de manera mensual.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Si un cliente tiene un contrato por un servicio, no se deberá generar otro contrato por el mismo servicio mientras haya uno vigente.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47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Se genera una Adenda sólo si el Contrato se encuentra vigente.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7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3789363"/>
            <a:ext cx="24193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5229225"/>
            <a:ext cx="2424113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4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22538"/>
            <a:ext cx="30591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32789" name="Group 21"/>
          <p:cNvGraphicFramePr>
            <a:graphicFrameLocks noGrp="1"/>
          </p:cNvGraphicFramePr>
          <p:nvPr/>
        </p:nvGraphicFramePr>
        <p:xfrm>
          <a:off x="323850" y="2349500"/>
          <a:ext cx="8569325" cy="3976688"/>
        </p:xfrm>
        <a:graphic>
          <a:graphicData uri="http://schemas.openxmlformats.org/drawingml/2006/table">
            <a:tbl>
              <a:tblPr/>
              <a:tblGrid>
                <a:gridCol w="2447925"/>
                <a:gridCol w="6121400"/>
              </a:tblGrid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El cálculo para determinar el monto de Contrato es: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Monto Contrato = Gastos Recursos + Gastos de equipos+ IGV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Los descuentos en el precio de los productos se determinan según el tipo de cliente, el tipo de servicio a ofrecer y el monto del contrato. Estos descuentos son actualizados mensualmente por Finanzas.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7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420938"/>
            <a:ext cx="2435225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7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3716338"/>
            <a:ext cx="2808287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8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5013325"/>
            <a:ext cx="259238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33824" name="Group 32"/>
          <p:cNvGraphicFramePr>
            <a:graphicFrameLocks noGrp="1"/>
          </p:cNvGraphicFramePr>
          <p:nvPr/>
        </p:nvGraphicFramePr>
        <p:xfrm>
          <a:off x="323850" y="2139950"/>
          <a:ext cx="8569325" cy="4598988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231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Se definen los siguientes Tipos de Contrato: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Prestación de servicio sin suministro de repuestos.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Prestación de servicio con suministro de repuestos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Servicio prestado.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Mantenimiento Integral, Mantenimiento preventivo, Mantenimiento correctivo y Outsourcing.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40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Las penalidades se determinarán según el tipo de contrato y son los siguientes: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Incumplimiento, Deficiencia y Confidencialidad.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760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420938"/>
            <a:ext cx="23050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1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3644900"/>
            <a:ext cx="230505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2" name="Picture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5516563"/>
            <a:ext cx="230346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34837" name="Group 21"/>
          <p:cNvGraphicFramePr>
            <a:graphicFrameLocks noGrp="1"/>
          </p:cNvGraphicFramePr>
          <p:nvPr/>
        </p:nvGraphicFramePr>
        <p:xfrm>
          <a:off x="323850" y="2349500"/>
          <a:ext cx="8569325" cy="28733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43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El número de Adendas a generarse dependerán del Tipo de Contrato.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Los Contratos se originan en los siguientes casos: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Si el cliente es privado: la Cotización es aprobada generará el Contrato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Si el cliente es público. La Buena Pro originará el Contrato.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278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708275"/>
            <a:ext cx="2189163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2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4005263"/>
            <a:ext cx="2590800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ACTORES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ESPECIFICACION DE ACTORES DEL NEGOCIO (Contratos de Clientes)</a:t>
            </a:r>
            <a:endParaRPr lang="es-PE" dirty="0"/>
          </a:p>
        </p:txBody>
      </p:sp>
      <p:graphicFrame>
        <p:nvGraphicFramePr>
          <p:cNvPr id="36884" name="Group 20"/>
          <p:cNvGraphicFramePr>
            <a:graphicFrameLocks noGrp="1"/>
          </p:cNvGraphicFramePr>
          <p:nvPr/>
        </p:nvGraphicFramePr>
        <p:xfrm>
          <a:off x="323850" y="3573463"/>
          <a:ext cx="8569325" cy="158432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58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Persona encargada de gestionar los contratos de clientes tanto del sector público como privado, asimismo gestionar las adendas generadas por dichos contratos.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4826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3644900"/>
            <a:ext cx="1944688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6368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rgbClr val="C00000"/>
                </a:solidFill>
              </a:rPr>
              <a:t>INTRODUCCION</a:t>
            </a:r>
            <a:br>
              <a:rPr lang="es-PE" sz="4000" b="1" smtClean="0">
                <a:solidFill>
                  <a:srgbClr val="C00000"/>
                </a:solidFill>
              </a:rPr>
            </a:br>
            <a:r>
              <a:rPr lang="es-PE" sz="4000" b="1" smtClean="0">
                <a:solidFill>
                  <a:srgbClr val="C00000"/>
                </a:solidFill>
              </a:rPr>
              <a:t>(Contratos de Clientes)</a:t>
            </a:r>
          </a:p>
        </p:txBody>
      </p:sp>
      <p:pic>
        <p:nvPicPr>
          <p:cNvPr id="16386" name="Picture 2" descr="http://img.creativosonline.org/blog/wp-content/uploads/2012/02/consejos-contrato-autonomo-exi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3933825"/>
            <a:ext cx="3743325" cy="22463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DIAGRAMA DE CASOS DE USO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DIAGRAMA DE CASOS DE USO DEL NEGOCIO (Contratos de Clientes)</a:t>
            </a:r>
            <a:endParaRPr lang="es-PE" dirty="0"/>
          </a:p>
        </p:txBody>
      </p:sp>
      <p:pic>
        <p:nvPicPr>
          <p:cNvPr id="36866" name="Picture 4"/>
          <p:cNvPicPr>
            <a:picLocks noChangeAspect="1" noChangeArrowheads="1"/>
          </p:cNvPicPr>
          <p:nvPr/>
        </p:nvPicPr>
        <p:blipFill>
          <a:blip r:embed="rId2"/>
          <a:srcRect t="48686"/>
          <a:stretch>
            <a:fillRect/>
          </a:stretch>
        </p:blipFill>
        <p:spPr bwMode="auto">
          <a:xfrm>
            <a:off x="539750" y="2997200"/>
            <a:ext cx="8243888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37890" name="2 Subtítulo"/>
          <p:cNvSpPr>
            <a:spLocks noGrp="1"/>
          </p:cNvSpPr>
          <p:nvPr>
            <p:ph type="subTitle" idx="1"/>
          </p:nvPr>
        </p:nvSpPr>
        <p:spPr>
          <a:xfrm>
            <a:off x="1289050" y="2276475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37891" name="3 CuadroTexto"/>
          <p:cNvSpPr txBox="1">
            <a:spLocks noChangeArrowheads="1"/>
          </p:cNvSpPr>
          <p:nvPr/>
        </p:nvSpPr>
        <p:spPr bwMode="auto">
          <a:xfrm>
            <a:off x="4489450" y="3713163"/>
            <a:ext cx="41862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7892" name="4 CuadroTexto"/>
          <p:cNvSpPr txBox="1">
            <a:spLocks noChangeArrowheads="1"/>
          </p:cNvSpPr>
          <p:nvPr/>
        </p:nvSpPr>
        <p:spPr bwMode="auto">
          <a:xfrm>
            <a:off x="1033463" y="3709988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CRM - Contratos de Clientes</a:t>
            </a:r>
          </a:p>
        </p:txBody>
      </p:sp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/>
          <a:srcRect l="42667" t="32001" r="5333" b="21777"/>
          <a:stretch>
            <a:fillRect/>
          </a:stretch>
        </p:blipFill>
        <p:spPr bwMode="auto">
          <a:xfrm>
            <a:off x="3059113" y="2997200"/>
            <a:ext cx="3673475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/>
          </p:nvPr>
        </p:nvSpPr>
        <p:spPr>
          <a:xfrm>
            <a:off x="468313" y="3068638"/>
            <a:ext cx="8229600" cy="1252537"/>
          </a:xfrm>
        </p:spPr>
        <p:txBody>
          <a:bodyPr/>
          <a:lstStyle/>
          <a:p>
            <a:pPr eaLnBrk="1" hangingPunct="1"/>
            <a:r>
              <a:rPr lang="es-PE" smtClean="0">
                <a:solidFill>
                  <a:schemeClr val="tx2"/>
                </a:solidFill>
              </a:rPr>
              <a:t>Flujo de actividades</a:t>
            </a:r>
            <a:br>
              <a:rPr lang="es-PE" smtClean="0">
                <a:solidFill>
                  <a:schemeClr val="tx2"/>
                </a:solidFill>
              </a:rPr>
            </a:br>
            <a:r>
              <a:rPr lang="es-PE" smtClean="0">
                <a:solidFill>
                  <a:schemeClr val="tx2"/>
                </a:solidFill>
              </a:rPr>
              <a:t>Contratos de Clientes Públicos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/>
          </p:cNvSpPr>
          <p:nvPr/>
        </p:nvSpPr>
        <p:spPr bwMode="auto">
          <a:xfrm>
            <a:off x="468313" y="30686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4800">
                <a:solidFill>
                  <a:schemeClr val="tx2"/>
                </a:solidFill>
                <a:latin typeface="Candara" pitchFamily="34" charset="0"/>
              </a:rPr>
              <a:t>Flujo de actividades</a:t>
            </a:r>
          </a:p>
          <a:p>
            <a:pPr algn="ctr"/>
            <a:r>
              <a:rPr lang="es-PE" sz="4800">
                <a:solidFill>
                  <a:schemeClr val="tx2"/>
                </a:solidFill>
                <a:latin typeface="Candara" pitchFamily="34" charset="0"/>
              </a:rPr>
              <a:t>Contratos de Clientes Privados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rgbClr val="C00000"/>
                </a:solidFill>
              </a:rPr>
              <a:t>MODELADO DE CASOS DE USO DEL NEGOCIO</a:t>
            </a:r>
            <a:br>
              <a:rPr lang="es-PE" sz="4000" b="1" smtClean="0">
                <a:solidFill>
                  <a:srgbClr val="C00000"/>
                </a:solidFill>
              </a:rPr>
            </a:br>
            <a:r>
              <a:rPr lang="es-PE" sz="4000" b="1" smtClean="0">
                <a:solidFill>
                  <a:srgbClr val="C00000"/>
                </a:solidFill>
              </a:rPr>
              <a:t>(Contratos de Clientes)</a:t>
            </a:r>
          </a:p>
        </p:txBody>
      </p:sp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/>
          <a:srcRect l="31824" t="28128" r="13156" b="21042"/>
          <a:stretch>
            <a:fillRect/>
          </a:stretch>
        </p:blipFill>
        <p:spPr bwMode="auto">
          <a:xfrm>
            <a:off x="3400425" y="4508500"/>
            <a:ext cx="2971800" cy="20669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Modelo de Casos de uso del negocio</a:t>
            </a:r>
            <a:br>
              <a:rPr lang="es-PE" dirty="0" smtClean="0"/>
            </a:b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23850" y="2708275"/>
          <a:ext cx="8496300" cy="36004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  <a:gridCol w="2952328"/>
                <a:gridCol w="2880321"/>
              </a:tblGrid>
              <a:tr h="36004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5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3644900"/>
            <a:ext cx="199548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3706813"/>
            <a:ext cx="2243137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25" y="3644900"/>
            <a:ext cx="213836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Modelo de Casos de uso del negocio</a:t>
            </a:r>
            <a:br>
              <a:rPr lang="es-PE" dirty="0" smtClean="0"/>
            </a:b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23850" y="2708275"/>
          <a:ext cx="8496300" cy="36004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  <a:gridCol w="2952328"/>
                <a:gridCol w="2880321"/>
              </a:tblGrid>
              <a:tr h="36004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54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3644900"/>
            <a:ext cx="199548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3706813"/>
            <a:ext cx="2243137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25" y="3644900"/>
            <a:ext cx="213836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REGLAS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360</TotalTime>
  <Words>684</Words>
  <Application>Microsoft Office PowerPoint</Application>
  <PresentationFormat>Presentación en pantalla (4:3)</PresentationFormat>
  <Paragraphs>84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22</vt:i4>
      </vt:variant>
    </vt:vector>
  </HeadingPairs>
  <TitlesOfParts>
    <vt:vector size="33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INTRODUCCION (Contratos de Clientes)</vt:lpstr>
      <vt:lpstr>CRM - Contratos de Clientes</vt:lpstr>
      <vt:lpstr>Flujo de actividades Contratos de Clientes Públicos</vt:lpstr>
      <vt:lpstr>Diapositiva 5</vt:lpstr>
      <vt:lpstr>MODELADO DE CASOS DE USO DEL NEGOCIO (Contratos de Clientes)</vt:lpstr>
      <vt:lpstr>Modelo de Casos de uso del negocio (Contratos de Clientes)</vt:lpstr>
      <vt:lpstr>Modelo de Casos de uso del negocio (Contratos de Clientes)</vt:lpstr>
      <vt:lpstr>REGLAS DEL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ACTORES DEL NEGOCIO (Contratos de Clientes)</vt:lpstr>
      <vt:lpstr>ESPECIFICACION DE ACTORES DEL NEGOCIO (Contratos de Clientes)</vt:lpstr>
      <vt:lpstr>DIAGRAMA DE CASOS DE USO DEL NEGOCIO (Contratos de Clientes)</vt:lpstr>
      <vt:lpstr>DIAGRAMA DE CASOS DE USO DEL NEGOCIO (Contratos de Clientes)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50</cp:revision>
  <dcterms:created xsi:type="dcterms:W3CDTF">2012-05-06T17:51:32Z</dcterms:created>
  <dcterms:modified xsi:type="dcterms:W3CDTF">2012-05-14T17:42:09Z</dcterms:modified>
</cp:coreProperties>
</file>