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323" r:id="rId3"/>
    <p:sldId id="313" r:id="rId4"/>
    <p:sldId id="324" r:id="rId5"/>
    <p:sldId id="285" r:id="rId6"/>
    <p:sldId id="325" r:id="rId7"/>
    <p:sldId id="317" r:id="rId8"/>
    <p:sldId id="319" r:id="rId9"/>
    <p:sldId id="318" r:id="rId10"/>
    <p:sldId id="287" r:id="rId11"/>
    <p:sldId id="320" r:id="rId12"/>
    <p:sldId id="321" r:id="rId13"/>
    <p:sldId id="322" r:id="rId14"/>
    <p:sldId id="293" r:id="rId15"/>
    <p:sldId id="303" r:id="rId16"/>
    <p:sldId id="294" r:id="rId17"/>
    <p:sldId id="316" r:id="rId18"/>
    <p:sldId id="297" r:id="rId19"/>
    <p:sldId id="308" r:id="rId20"/>
    <p:sldId id="326" r:id="rId21"/>
    <p:sldId id="327" r:id="rId22"/>
    <p:sldId id="328" r:id="rId23"/>
    <p:sldId id="277" r:id="rId24"/>
    <p:sldId id="315" r:id="rId25"/>
    <p:sldId id="329" r:id="rId26"/>
    <p:sldId id="330" r:id="rId27"/>
    <p:sldId id="300" r:id="rId28"/>
    <p:sldId id="314" r:id="rId29"/>
    <p:sldId id="305" r:id="rId30"/>
    <p:sldId id="331" r:id="rId31"/>
    <p:sldId id="260" r:id="rId32"/>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0" d="100"/>
          <a:sy n="70" d="100"/>
        </p:scale>
        <p:origin x="-108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23FDCD3-4566-4CD4-B5BF-66DA12597090}" type="datetimeFigureOut">
              <a:rPr lang="es-PE"/>
              <a:pPr>
                <a:defRPr/>
              </a:pPr>
              <a:t>15/06/2012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F8B548B-B270-42EB-A27B-B90CCF8F09CC}" type="slidenum">
              <a:rPr lang="es-PE"/>
              <a:pPr>
                <a:defRPr/>
              </a:pPr>
              <a:t>‹Nº›</a:t>
            </a:fld>
            <a:endParaRPr lang="es-PE"/>
          </a:p>
        </p:txBody>
      </p:sp>
    </p:spTree>
    <p:extLst>
      <p:ext uri="{BB962C8B-B14F-4D97-AF65-F5344CB8AC3E}">
        <p14:creationId xmlns:p14="http://schemas.microsoft.com/office/powerpoint/2010/main" val="20546014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2530"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2355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2BC7B02-F842-48BE-92CB-D4ECBCDA1B8E}" type="slidenum">
              <a:rPr lang="es-PE" sz="1200">
                <a:latin typeface="+mn-lt"/>
              </a:rPr>
              <a:pPr algn="r">
                <a:defRPr/>
              </a:pPr>
              <a:t>7</a:t>
            </a:fld>
            <a:endParaRPr lang="es-PE" sz="1200">
              <a:latin typeface="+mn-l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2530"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2355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2BC7B02-F842-48BE-92CB-D4ECBCDA1B8E}" type="slidenum">
              <a:rPr lang="es-PE" sz="1200">
                <a:latin typeface="+mn-lt"/>
              </a:rPr>
              <a:pPr algn="r">
                <a:defRPr/>
              </a:pPr>
              <a:t>8</a:t>
            </a:fld>
            <a:endParaRPr lang="es-PE" sz="1200">
              <a:latin typeface="+mn-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2530"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2355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2BC7B02-F842-48BE-92CB-D4ECBCDA1B8E}" type="slidenum">
              <a:rPr lang="es-PE" sz="1200">
                <a:latin typeface="+mn-lt"/>
              </a:rPr>
              <a:pPr algn="r">
                <a:defRPr/>
              </a:pPr>
              <a:t>9</a:t>
            </a:fld>
            <a:endParaRPr lang="es-PE" sz="1200">
              <a:latin typeface="+mn-l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2530"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2355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2BC7B02-F842-48BE-92CB-D4ECBCDA1B8E}" type="slidenum">
              <a:rPr lang="es-PE" sz="1200">
                <a:latin typeface="+mn-lt"/>
              </a:rPr>
              <a:pPr algn="r">
                <a:defRPr/>
              </a:pPr>
              <a:t>11</a:t>
            </a:fld>
            <a:endParaRPr lang="es-PE" sz="1200">
              <a:latin typeface="+mn-l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2530"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2355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2BC7B02-F842-48BE-92CB-D4ECBCDA1B8E}" type="slidenum">
              <a:rPr lang="es-PE" sz="1200">
                <a:latin typeface="+mn-lt"/>
              </a:rPr>
              <a:pPr algn="r">
                <a:defRPr/>
              </a:pPr>
              <a:t>12</a:t>
            </a:fld>
            <a:endParaRPr lang="es-PE" sz="1200">
              <a:latin typeface="+mn-l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2530"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2355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2BC7B02-F842-48BE-92CB-D4ECBCDA1B8E}" type="slidenum">
              <a:rPr lang="es-PE" sz="1200">
                <a:latin typeface="+mn-lt"/>
              </a:rPr>
              <a:pPr algn="r">
                <a:defRPr/>
              </a:pPr>
              <a:t>13</a:t>
            </a:fld>
            <a:endParaRPr lang="es-PE" sz="120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517299F3-045D-4371-9AB2-905AC944D0B6}" type="datetimeFigureOut">
              <a:rPr lang="es-PE"/>
              <a:pPr>
                <a:defRPr/>
              </a:pPr>
              <a:t>15/06/2012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3128AE09-7BC0-4116-A3C6-DB6054D9F016}" type="slidenum">
              <a:rPr lang="es-PE"/>
              <a:pPr>
                <a:defRPr/>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E89A831E-379F-4203-93CF-427BEC3D5DB0}" type="datetimeFigureOut">
              <a:rPr lang="es-PE"/>
              <a:pPr>
                <a:defRPr/>
              </a:pPr>
              <a:t>15/06/2012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CC2DA1B1-1E93-448D-A64E-B57B7BBC6799}" type="slidenum">
              <a:rPr lang="es-PE"/>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C9BD767E-84B0-4C22-BE3B-09192FB0AAFF}" type="datetimeFigureOut">
              <a:rPr lang="es-PE"/>
              <a:pPr>
                <a:defRPr/>
              </a:pPr>
              <a:t>15/06/2012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6EC2FFD2-3255-48BD-9FF0-F2E8CF96079F}" type="slidenum">
              <a:rPr lang="es-PE"/>
              <a:pPr>
                <a:defRPr/>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9A75D6A-DB8B-4B2F-8CBB-2DDB7B415909}" type="datetimeFigureOut">
              <a:rPr lang="es-PE"/>
              <a:pPr>
                <a:defRPr/>
              </a:pPr>
              <a:t>15/06/2012</a:t>
            </a:fld>
            <a:endParaRPr lang="es-PE"/>
          </a:p>
        </p:txBody>
      </p:sp>
      <p:sp>
        <p:nvSpPr>
          <p:cNvPr id="3" name="Footer Placeholder 4"/>
          <p:cNvSpPr>
            <a:spLocks noGrp="1"/>
          </p:cNvSpPr>
          <p:nvPr>
            <p:ph type="ftr" sz="quarter" idx="11"/>
          </p:nvPr>
        </p:nvSpPr>
        <p:spPr/>
        <p:txBody>
          <a:bodyPr/>
          <a:lstStyle>
            <a:lvl1pPr>
              <a:defRPr/>
            </a:lvl1pPr>
          </a:lstStyle>
          <a:p>
            <a:pPr>
              <a:defRPr/>
            </a:pPr>
            <a:endParaRPr lang="es-PE"/>
          </a:p>
        </p:txBody>
      </p:sp>
      <p:sp>
        <p:nvSpPr>
          <p:cNvPr id="4" name="Slide Number Placeholder 5"/>
          <p:cNvSpPr>
            <a:spLocks noGrp="1"/>
          </p:cNvSpPr>
          <p:nvPr>
            <p:ph type="sldNum" sz="quarter" idx="12"/>
          </p:nvPr>
        </p:nvSpPr>
        <p:spPr/>
        <p:txBody>
          <a:bodyPr/>
          <a:lstStyle>
            <a:lvl1pPr>
              <a:defRPr/>
            </a:lvl1pPr>
          </a:lstStyle>
          <a:p>
            <a:pPr>
              <a:defRPr/>
            </a:pPr>
            <a:fld id="{853097C8-608D-4D31-843D-6748ADC970A3}" type="slidenum">
              <a:rPr lang="es-PE"/>
              <a:pPr>
                <a:defRPr/>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8C0DCBA8-7C0D-44D7-8420-B146FD266EE6}" type="datetimeFigureOut">
              <a:rPr lang="es-PE"/>
              <a:pPr>
                <a:defRPr/>
              </a:pPr>
              <a:t>15/06/2012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D0B0814F-F191-4471-826A-DEA4D6CF5731}" type="slidenum">
              <a:rPr lang="es-PE"/>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1B878239-E8E5-4F2C-94C4-5C89BF456EA4}" type="datetimeFigureOut">
              <a:rPr lang="es-PE"/>
              <a:pPr>
                <a:defRPr/>
              </a:pPr>
              <a:t>15/06/2012</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ECC1FD1C-5CD7-4585-A7A0-0B56C958A0E6}" type="slidenum">
              <a:rPr lang="es-PE"/>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03B6ACCF-F1F7-4B2C-AC42-3F03657E5E7F}" type="datetimeFigureOut">
              <a:rPr lang="es-PE"/>
              <a:pPr>
                <a:defRPr/>
              </a:pPr>
              <a:t>15/06/2012</a:t>
            </a:fld>
            <a:endParaRPr lang="es-PE"/>
          </a:p>
        </p:txBody>
      </p:sp>
      <p:sp>
        <p:nvSpPr>
          <p:cNvPr id="6" name="Footer Placeholder 4"/>
          <p:cNvSpPr>
            <a:spLocks noGrp="1"/>
          </p:cNvSpPr>
          <p:nvPr>
            <p:ph type="ftr" sz="quarter" idx="16"/>
          </p:nvPr>
        </p:nvSpPr>
        <p:spPr/>
        <p:txBody>
          <a:bodyPr/>
          <a:lstStyle>
            <a:lvl1pPr>
              <a:defRPr/>
            </a:lvl1pPr>
          </a:lstStyle>
          <a:p>
            <a:pPr>
              <a:defRPr/>
            </a:pPr>
            <a:endParaRPr lang="es-PE"/>
          </a:p>
        </p:txBody>
      </p:sp>
      <p:sp>
        <p:nvSpPr>
          <p:cNvPr id="7" name="Slide Number Placeholder 5"/>
          <p:cNvSpPr>
            <a:spLocks noGrp="1"/>
          </p:cNvSpPr>
          <p:nvPr>
            <p:ph type="sldNum" sz="quarter" idx="17"/>
          </p:nvPr>
        </p:nvSpPr>
        <p:spPr/>
        <p:txBody>
          <a:bodyPr/>
          <a:lstStyle>
            <a:lvl1pPr>
              <a:defRPr/>
            </a:lvl1pPr>
          </a:lstStyle>
          <a:p>
            <a:pPr>
              <a:defRPr/>
            </a:pPr>
            <a:fld id="{FF858B42-3664-45D3-A5DE-A158C00EC468}" type="slidenum">
              <a:rPr lang="es-PE"/>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93825AFB-6E36-47C0-AB77-2EBA83398CF5}" type="datetimeFigureOut">
              <a:rPr lang="es-PE"/>
              <a:pPr>
                <a:defRPr/>
              </a:pPr>
              <a:t>15/06/2012</a:t>
            </a:fld>
            <a:endParaRPr lang="es-PE"/>
          </a:p>
        </p:txBody>
      </p:sp>
      <p:sp>
        <p:nvSpPr>
          <p:cNvPr id="8" name="Footer Placeholder 4"/>
          <p:cNvSpPr>
            <a:spLocks noGrp="1"/>
          </p:cNvSpPr>
          <p:nvPr>
            <p:ph type="ftr" sz="quarter" idx="11"/>
          </p:nvPr>
        </p:nvSpPr>
        <p:spPr/>
        <p:txBody>
          <a:bodyPr/>
          <a:lstStyle>
            <a:lvl1pPr>
              <a:defRPr/>
            </a:lvl1pPr>
          </a:lstStyle>
          <a:p>
            <a:pPr>
              <a:defRPr/>
            </a:pPr>
            <a:endParaRPr lang="es-PE"/>
          </a:p>
        </p:txBody>
      </p:sp>
      <p:sp>
        <p:nvSpPr>
          <p:cNvPr id="9" name="Slide Number Placeholder 5"/>
          <p:cNvSpPr>
            <a:spLocks noGrp="1"/>
          </p:cNvSpPr>
          <p:nvPr>
            <p:ph type="sldNum" sz="quarter" idx="12"/>
          </p:nvPr>
        </p:nvSpPr>
        <p:spPr/>
        <p:txBody>
          <a:bodyPr/>
          <a:lstStyle>
            <a:lvl1pPr>
              <a:defRPr/>
            </a:lvl1pPr>
          </a:lstStyle>
          <a:p>
            <a:pPr>
              <a:defRPr/>
            </a:pPr>
            <a:fld id="{38C41A3D-969F-4299-AFAB-E94FE591777C}" type="slidenum">
              <a:rPr lang="es-PE"/>
              <a:pPr>
                <a:defRPr/>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0E64ED69-832F-4727-8CBB-A8A678E99314}" type="datetimeFigureOut">
              <a:rPr lang="es-PE"/>
              <a:pPr>
                <a:defRPr/>
              </a:pPr>
              <a:t>15/06/2012</a:t>
            </a:fld>
            <a:endParaRPr lang="es-PE"/>
          </a:p>
        </p:txBody>
      </p:sp>
      <p:sp>
        <p:nvSpPr>
          <p:cNvPr id="4" name="Footer Placeholder 4"/>
          <p:cNvSpPr>
            <a:spLocks noGrp="1"/>
          </p:cNvSpPr>
          <p:nvPr>
            <p:ph type="ftr" sz="quarter" idx="11"/>
          </p:nvPr>
        </p:nvSpPr>
        <p:spPr/>
        <p:txBody>
          <a:bodyPr/>
          <a:lstStyle>
            <a:lvl1pPr>
              <a:defRPr/>
            </a:lvl1pPr>
          </a:lstStyle>
          <a:p>
            <a:pPr>
              <a:defRPr/>
            </a:pPr>
            <a:endParaRPr lang="es-PE"/>
          </a:p>
        </p:txBody>
      </p:sp>
      <p:sp>
        <p:nvSpPr>
          <p:cNvPr id="5" name="Slide Number Placeholder 5"/>
          <p:cNvSpPr>
            <a:spLocks noGrp="1"/>
          </p:cNvSpPr>
          <p:nvPr>
            <p:ph type="sldNum" sz="quarter" idx="12"/>
          </p:nvPr>
        </p:nvSpPr>
        <p:spPr/>
        <p:txBody>
          <a:bodyPr/>
          <a:lstStyle>
            <a:lvl1pPr>
              <a:defRPr/>
            </a:lvl1pPr>
          </a:lstStyle>
          <a:p>
            <a:pPr>
              <a:defRPr/>
            </a:pPr>
            <a:fld id="{A242F7FE-3452-48FA-9B7F-836F66EB5DF6}" type="slidenum">
              <a:rPr lang="es-PE"/>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9" name="Date Placeholder 1"/>
          <p:cNvSpPr>
            <a:spLocks noGrp="1"/>
          </p:cNvSpPr>
          <p:nvPr>
            <p:ph type="dt" sz="half" idx="10"/>
          </p:nvPr>
        </p:nvSpPr>
        <p:spPr/>
        <p:txBody>
          <a:bodyPr/>
          <a:lstStyle>
            <a:lvl1pPr>
              <a:defRPr/>
            </a:lvl1pPr>
          </a:lstStyle>
          <a:p>
            <a:pPr>
              <a:defRPr/>
            </a:pPr>
            <a:fld id="{D899F907-9C25-4283-A497-70F239498D48}" type="datetimeFigureOut">
              <a:rPr lang="es-PE"/>
              <a:pPr>
                <a:defRPr/>
              </a:pPr>
              <a:t>15/06/2012</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DE3BE379-124E-40A4-BC85-22E27BE5CBA9}" type="slidenum">
              <a:rPr lang="es-PE"/>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A836321C-699A-4873-AA45-14DF158D99AB}" type="datetimeFigureOut">
              <a:rPr lang="es-PE"/>
              <a:pPr>
                <a:defRPr/>
              </a:pPr>
              <a:t>15/06/2012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64DF41D0-0D83-4EEF-9657-7BEBCC9D4A59}" type="slidenum">
              <a:rPr lang="es-PE"/>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61272F26-5DE3-4F6E-9394-3325174839B4}" type="datetimeFigureOut">
              <a:rPr lang="es-PE"/>
              <a:pPr>
                <a:defRPr/>
              </a:pPr>
              <a:t>15/06/2012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A3F0D016-E694-46B9-AB5C-AEF01A00A79A}" type="slidenum">
              <a:rPr lang="es-PE"/>
              <a:pPr>
                <a:defRPr/>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2"/>
                </a:solidFill>
                <a:latin typeface="+mn-lt"/>
              </a:defRPr>
            </a:lvl1pPr>
          </a:lstStyle>
          <a:p>
            <a:pPr>
              <a:defRPr/>
            </a:pPr>
            <a:fld id="{C83F47BD-43CD-4B1A-8877-10A3BBE4B3B7}" type="datetimeFigureOut">
              <a:rPr lang="es-PE"/>
              <a:pPr>
                <a:defRPr/>
              </a:pPr>
              <a:t>15/06/2012</a:t>
            </a:fld>
            <a:endParaRPr lang="es-PE"/>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2"/>
                </a:solidFill>
                <a:latin typeface="+mn-lt"/>
              </a:defRPr>
            </a:lvl1pPr>
          </a:lstStyle>
          <a:p>
            <a:pPr>
              <a:defRPr/>
            </a:pPr>
            <a:fld id="{20307624-CD32-4AF4-8F42-9FACB3262EDA}" type="slidenum">
              <a:rPr lang="es-PE"/>
              <a:pPr>
                <a:defRPr/>
              </a:pPr>
              <a:t>‹Nº›</a:t>
            </a:fld>
            <a:endParaRPr lang="es-PE"/>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1" r:id="rId4"/>
    <p:sldLayoutId id="2147483670" r:id="rId5"/>
    <p:sldLayoutId id="2147483669" r:id="rId6"/>
    <p:sldLayoutId id="2147483675" r:id="rId7"/>
    <p:sldLayoutId id="2147483676" r:id="rId8"/>
    <p:sldLayoutId id="2147483677" r:id="rId9"/>
    <p:sldLayoutId id="2147483668" r:id="rId10"/>
    <p:sldLayoutId id="2147483678" r:id="rId11"/>
    <p:sldLayoutId id="2147483667" r:id="rId12"/>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692150"/>
            <a:ext cx="7772400" cy="1584325"/>
          </a:xfrm>
        </p:spPr>
        <p:txBody>
          <a:bodyPr/>
          <a:lstStyle/>
          <a:p>
            <a:pPr eaLnBrk="1" hangingPunct="1"/>
            <a:r>
              <a:rPr lang="es-PE" smtClean="0"/>
              <a:t>CONTRATOS DE CLIENTES</a:t>
            </a:r>
            <a:endParaRPr lang="es-PE" sz="3600" smtClean="0"/>
          </a:p>
        </p:txBody>
      </p:sp>
      <p:sp>
        <p:nvSpPr>
          <p:cNvPr id="15362" name="3 CuadroTexto"/>
          <p:cNvSpPr txBox="1">
            <a:spLocks noChangeArrowheads="1"/>
          </p:cNvSpPr>
          <p:nvPr/>
        </p:nvSpPr>
        <p:spPr bwMode="auto">
          <a:xfrm>
            <a:off x="2278063" y="3641725"/>
            <a:ext cx="6264275" cy="2308225"/>
          </a:xfrm>
          <a:prstGeom prst="rect">
            <a:avLst/>
          </a:prstGeom>
          <a:noFill/>
          <a:ln w="9525">
            <a:noFill/>
            <a:miter lim="800000"/>
            <a:headEnd/>
            <a:tailEnd/>
          </a:ln>
        </p:spPr>
        <p:txBody>
          <a:bodyPr>
            <a:spAutoFit/>
          </a:bodyPr>
          <a:lstStyle/>
          <a:p>
            <a:pPr algn="r"/>
            <a:r>
              <a:rPr lang="es-PE" sz="2400">
                <a:latin typeface="Candara" pitchFamily="34" charset="0"/>
              </a:rPr>
              <a:t>Paola Rojas Chicoma</a:t>
            </a:r>
          </a:p>
          <a:p>
            <a:pPr algn="r"/>
            <a:r>
              <a:rPr lang="es-PE" sz="2400">
                <a:latin typeface="Candara" pitchFamily="34" charset="0"/>
              </a:rPr>
              <a:t>Nestor Robles Cacha</a:t>
            </a:r>
          </a:p>
          <a:p>
            <a:pPr algn="r"/>
            <a:r>
              <a:rPr lang="es-PE" sz="2400">
                <a:latin typeface="Candara" pitchFamily="34" charset="0"/>
              </a:rPr>
              <a:t>Gabriela Rojas Munive</a:t>
            </a:r>
          </a:p>
          <a:p>
            <a:pPr algn="r"/>
            <a:r>
              <a:rPr lang="es-PE" sz="2400">
                <a:latin typeface="Candara" pitchFamily="34" charset="0"/>
              </a:rPr>
              <a:t>Augusto Suarez Gutierrez</a:t>
            </a:r>
          </a:p>
          <a:p>
            <a:pPr algn="r"/>
            <a:r>
              <a:rPr lang="es-PE" sz="2400">
                <a:latin typeface="Candara" pitchFamily="34" charset="0"/>
              </a:rPr>
              <a:t>Orlando Sedamano Cornejo</a:t>
            </a:r>
          </a:p>
          <a:p>
            <a:pPr algn="r"/>
            <a:endParaRPr lang="es-PE" sz="2400">
              <a:solidFill>
                <a:schemeClr val="bg1"/>
              </a:solidFill>
              <a:latin typeface="Candar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a:spLocks noGrp="1"/>
          </p:cNvSpPr>
          <p:nvPr>
            <p:ph type="title" idx="4294967295"/>
          </p:nvPr>
        </p:nvSpPr>
        <p:spPr>
          <a:xfrm>
            <a:off x="611188" y="2852738"/>
            <a:ext cx="8229600" cy="1252537"/>
          </a:xfrm>
        </p:spPr>
        <p:txBody>
          <a:bodyPr/>
          <a:lstStyle/>
          <a:p>
            <a:pPr eaLnBrk="1" hangingPunct="1"/>
            <a:r>
              <a:rPr lang="es-PE" b="1" dirty="0">
                <a:solidFill>
                  <a:schemeClr val="tx2"/>
                </a:solidFill>
              </a:rPr>
              <a:t>REQUERIMIENTOS </a:t>
            </a:r>
            <a:r>
              <a:rPr lang="es-PE" b="1" dirty="0" smtClean="0">
                <a:solidFill>
                  <a:schemeClr val="tx2"/>
                </a:solidFill>
              </a:rPr>
              <a:t>NO FUNCIONALES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fontScale="90000"/>
          </a:bodyPr>
          <a:lstStyle/>
          <a:p>
            <a:pPr eaLnBrk="1" fontAlgn="auto" hangingPunct="1">
              <a:spcAft>
                <a:spcPts val="0"/>
              </a:spcAft>
              <a:defRPr/>
            </a:pPr>
            <a:r>
              <a:rPr lang="es-PE" dirty="0"/>
              <a:t>REQUERIMIENTOS </a:t>
            </a:r>
            <a:r>
              <a:rPr lang="es-PE" dirty="0" smtClean="0"/>
              <a:t>NO FUNCIONALES</a:t>
            </a:r>
            <a:endParaRPr lang="es-PE" dirty="0"/>
          </a:p>
        </p:txBody>
      </p:sp>
      <p:graphicFrame>
        <p:nvGraphicFramePr>
          <p:cNvPr id="39956" name="Group 20"/>
          <p:cNvGraphicFramePr>
            <a:graphicFrameLocks noGrp="1"/>
          </p:cNvGraphicFramePr>
          <p:nvPr>
            <p:extLst>
              <p:ext uri="{D42A27DB-BD31-4B8C-83A1-F6EECF244321}">
                <p14:modId xmlns:p14="http://schemas.microsoft.com/office/powerpoint/2010/main" val="2072749679"/>
              </p:ext>
            </p:extLst>
          </p:nvPr>
        </p:nvGraphicFramePr>
        <p:xfrm>
          <a:off x="323850" y="2132856"/>
          <a:ext cx="8568630" cy="4510880"/>
        </p:xfrm>
        <a:graphic>
          <a:graphicData uri="http://schemas.openxmlformats.org/drawingml/2006/table">
            <a:tbl>
              <a:tblPr/>
              <a:tblGrid>
                <a:gridCol w="8568630"/>
              </a:tblGrid>
              <a:tr h="108012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RNF_001_Mostrar_mensajes_de_error</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En caso de presentarse algún error, el sistema debe mostrar un mensaje que muestre la descripción del error.</a:t>
                      </a:r>
                      <a:endParaRPr lang="es-PE" sz="1600" kern="1200" dirty="0">
                        <a:solidFill>
                          <a:schemeClr val="tx1"/>
                        </a:solidFill>
                        <a:effectLst/>
                        <a:latin typeface="+mn-lt"/>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100811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RNF_005_Precisión_de_datos_decimales</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Los datos decimales, por ejemplo importes, tendrán 2 posiciones decimales a partir de la coma decimal redondeando al inmediato superior si el tercer decimal es mayor o igual a 5.</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975054">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RNF_007_Tiempo_de_respuesta_de_transacciones</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El tiempo promedio de las transacciones en el sistema no debe exceder los 6 segundos.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111428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RNF_015_Navegador_Web</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Los navegadores del cliente soportados por el sistema serán el Internet Explorer 8.</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extLst>
      <p:ext uri="{BB962C8B-B14F-4D97-AF65-F5344CB8AC3E}">
        <p14:creationId xmlns:p14="http://schemas.microsoft.com/office/powerpoint/2010/main" val="1090344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fontScale="90000"/>
          </a:bodyPr>
          <a:lstStyle/>
          <a:p>
            <a:pPr eaLnBrk="1" fontAlgn="auto" hangingPunct="1">
              <a:spcAft>
                <a:spcPts val="0"/>
              </a:spcAft>
              <a:defRPr/>
            </a:pPr>
            <a:r>
              <a:rPr lang="es-PE" dirty="0"/>
              <a:t>REQUERIMIENTOS </a:t>
            </a:r>
            <a:r>
              <a:rPr lang="es-PE" dirty="0" smtClean="0"/>
              <a:t>NO FUNCIONALES</a:t>
            </a:r>
            <a:endParaRPr lang="es-PE" dirty="0"/>
          </a:p>
        </p:txBody>
      </p:sp>
      <p:graphicFrame>
        <p:nvGraphicFramePr>
          <p:cNvPr id="39956" name="Group 20"/>
          <p:cNvGraphicFramePr>
            <a:graphicFrameLocks noGrp="1"/>
          </p:cNvGraphicFramePr>
          <p:nvPr>
            <p:extLst>
              <p:ext uri="{D42A27DB-BD31-4B8C-83A1-F6EECF244321}">
                <p14:modId xmlns:p14="http://schemas.microsoft.com/office/powerpoint/2010/main" val="3263564375"/>
              </p:ext>
            </p:extLst>
          </p:nvPr>
        </p:nvGraphicFramePr>
        <p:xfrm>
          <a:off x="323850" y="2132856"/>
          <a:ext cx="8568630" cy="4282632"/>
        </p:xfrm>
        <a:graphic>
          <a:graphicData uri="http://schemas.openxmlformats.org/drawingml/2006/table">
            <a:tbl>
              <a:tblPr/>
              <a:tblGrid>
                <a:gridCol w="8568630"/>
              </a:tblGrid>
              <a:tr h="108012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RNF_022_Motor_de_base_de_datos</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El motor de base de datos deberá ser MS SQL Server 2008.</a:t>
                      </a:r>
                      <a:endParaRPr lang="es-PE" sz="1600" kern="1200" dirty="0">
                        <a:solidFill>
                          <a:schemeClr val="tx1"/>
                        </a:solidFill>
                        <a:effectLst/>
                        <a:latin typeface="+mn-lt"/>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100811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RNF_025_Tipo_de_archivo_de_los_reportes</a:t>
                      </a:r>
                    </a:p>
                    <a:p>
                      <a:r>
                        <a:rPr kumimoji="0" lang="es-PE" sz="2000" b="0" i="1" u="none" strike="noStrike" kern="1200" cap="none" normalizeH="0" baseline="0" dirty="0" smtClean="0">
                          <a:ln>
                            <a:noFill/>
                          </a:ln>
                          <a:solidFill>
                            <a:schemeClr val="tx2"/>
                          </a:solidFill>
                          <a:effectLst/>
                          <a:latin typeface="Candara" pitchFamily="34" charset="0"/>
                          <a:ea typeface="+mn-ea"/>
                          <a:cs typeface="+mn-cs"/>
                        </a:rPr>
                        <a:t>El formato de salida de los reportes deberá ser PDF.</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108012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n-US" sz="2000" b="1" i="1" u="none" strike="noStrike" kern="1200" cap="none" normalizeH="0" baseline="0" dirty="0" smtClean="0">
                          <a:ln>
                            <a:noFill/>
                          </a:ln>
                          <a:solidFill>
                            <a:schemeClr val="tx2"/>
                          </a:solidFill>
                          <a:effectLst/>
                          <a:latin typeface="Candara" pitchFamily="34" charset="0"/>
                          <a:ea typeface="+mn-ea"/>
                          <a:cs typeface="+mn-cs"/>
                        </a:rPr>
                        <a:t>RNF_028_Componente_Telerik_RadControls_for_Net</a:t>
                      </a:r>
                      <a:endParaRPr kumimoji="0" lang="es-PE" sz="2000" b="1" i="1" u="none" strike="noStrike" kern="1200" cap="none" normalizeH="0" baseline="0" dirty="0" smtClean="0">
                        <a:ln>
                          <a:noFill/>
                        </a:ln>
                        <a:solidFill>
                          <a:schemeClr val="tx2"/>
                        </a:solidFill>
                        <a:effectLst/>
                        <a:latin typeface="Candara" pitchFamily="34" charset="0"/>
                        <a:ea typeface="+mn-ea"/>
                        <a:cs typeface="+mn-cs"/>
                      </a:endParaRPr>
                    </a:p>
                    <a:p>
                      <a:pPr marL="0" algn="l"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Se utilizará la suite de interfaz </a:t>
                      </a:r>
                      <a:r>
                        <a:rPr kumimoji="0" lang="es-PE" sz="2000" b="0" i="1" u="none" strike="noStrike" kern="1200" cap="none" normalizeH="0" baseline="0" dirty="0" err="1" smtClean="0">
                          <a:ln>
                            <a:noFill/>
                          </a:ln>
                          <a:solidFill>
                            <a:schemeClr val="tx2"/>
                          </a:solidFill>
                          <a:effectLst/>
                          <a:latin typeface="Candara" pitchFamily="34" charset="0"/>
                          <a:ea typeface="+mn-ea"/>
                          <a:cs typeface="+mn-cs"/>
                        </a:rPr>
                        <a:t>RadControls</a:t>
                      </a:r>
                      <a:r>
                        <a:rPr kumimoji="0" lang="es-PE" sz="2000" b="0" i="1" u="none" strike="noStrike" kern="1200" cap="none" normalizeH="0" baseline="0" dirty="0" smtClean="0">
                          <a:ln>
                            <a:noFill/>
                          </a:ln>
                          <a:solidFill>
                            <a:schemeClr val="tx2"/>
                          </a:solidFill>
                          <a:effectLst/>
                          <a:latin typeface="Candara" pitchFamily="34" charset="0"/>
                          <a:ea typeface="+mn-ea"/>
                          <a:cs typeface="+mn-cs"/>
                        </a:rPr>
                        <a:t> </a:t>
                      </a:r>
                      <a:r>
                        <a:rPr kumimoji="0" lang="es-PE" sz="2000" b="0" i="1" u="none" strike="noStrike" kern="1200" cap="none" normalizeH="0" baseline="0" dirty="0" err="1" smtClean="0">
                          <a:ln>
                            <a:noFill/>
                          </a:ln>
                          <a:solidFill>
                            <a:schemeClr val="tx2"/>
                          </a:solidFill>
                          <a:effectLst/>
                          <a:latin typeface="Candara" pitchFamily="34" charset="0"/>
                          <a:ea typeface="+mn-ea"/>
                          <a:cs typeface="+mn-cs"/>
                        </a:rPr>
                        <a:t>for</a:t>
                      </a:r>
                      <a:r>
                        <a:rPr kumimoji="0" lang="es-PE" sz="2000" b="0" i="1" u="none" strike="noStrike" kern="1200" cap="none" normalizeH="0" baseline="0" dirty="0" smtClean="0">
                          <a:ln>
                            <a:noFill/>
                          </a:ln>
                          <a:solidFill>
                            <a:schemeClr val="tx2"/>
                          </a:solidFill>
                          <a:effectLst/>
                          <a:latin typeface="Candara" pitchFamily="34" charset="0"/>
                          <a:ea typeface="+mn-ea"/>
                          <a:cs typeface="+mn-cs"/>
                        </a:rPr>
                        <a:t> </a:t>
                      </a:r>
                      <a:r>
                        <a:rPr kumimoji="0" lang="es-PE" sz="2000" b="0" i="1" u="none" strike="noStrike" kern="1200" cap="none" normalizeH="0" baseline="0" dirty="0" err="1" smtClean="0">
                          <a:ln>
                            <a:noFill/>
                          </a:ln>
                          <a:solidFill>
                            <a:schemeClr val="tx2"/>
                          </a:solidFill>
                          <a:effectLst/>
                          <a:latin typeface="Candara" pitchFamily="34" charset="0"/>
                          <a:ea typeface="+mn-ea"/>
                          <a:cs typeface="+mn-cs"/>
                        </a:rPr>
                        <a:t>.Net</a:t>
                      </a:r>
                      <a:r>
                        <a:rPr kumimoji="0" lang="es-PE" sz="2000" b="0" i="1" u="none" strike="noStrike" kern="1200" cap="none" normalizeH="0" baseline="0" dirty="0" smtClean="0">
                          <a:ln>
                            <a:noFill/>
                          </a:ln>
                          <a:solidFill>
                            <a:schemeClr val="tx2"/>
                          </a:solidFill>
                          <a:effectLst/>
                          <a:latin typeface="Candara" pitchFamily="34" charset="0"/>
                          <a:ea typeface="+mn-ea"/>
                          <a:cs typeface="+mn-cs"/>
                        </a:rPr>
                        <a:t> para la </a:t>
                      </a:r>
                      <a:r>
                        <a:rPr kumimoji="0" lang="es-PE" sz="2000" b="0" i="1" u="none" strike="noStrike" kern="1200" cap="none" normalizeH="0" baseline="0" dirty="0" err="1" smtClean="0">
                          <a:ln>
                            <a:noFill/>
                          </a:ln>
                          <a:solidFill>
                            <a:schemeClr val="tx2"/>
                          </a:solidFill>
                          <a:effectLst/>
                          <a:latin typeface="Candara" pitchFamily="34" charset="0"/>
                          <a:ea typeface="+mn-ea"/>
                          <a:cs typeface="+mn-cs"/>
                        </a:rPr>
                        <a:t>utlización</a:t>
                      </a:r>
                      <a:r>
                        <a:rPr kumimoji="0" lang="es-PE" sz="2000" b="0" i="1" u="none" strike="noStrike" kern="1200" cap="none" normalizeH="0" baseline="0" dirty="0" smtClean="0">
                          <a:ln>
                            <a:noFill/>
                          </a:ln>
                          <a:solidFill>
                            <a:schemeClr val="tx2"/>
                          </a:solidFill>
                          <a:effectLst/>
                          <a:latin typeface="Candara" pitchFamily="34" charset="0"/>
                          <a:ea typeface="+mn-ea"/>
                          <a:cs typeface="+mn-cs"/>
                        </a:rPr>
                        <a:t> de componentes más agradables.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111428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RNF_029_Logo_estándar_en_pantallas</a:t>
                      </a:r>
                    </a:p>
                    <a:p>
                      <a:pPr marL="0" algn="l"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Las pantallas principales deben mostrar el logotipo de la empresa en la cabecera de la página.</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extLst>
      <p:ext uri="{BB962C8B-B14F-4D97-AF65-F5344CB8AC3E}">
        <p14:creationId xmlns:p14="http://schemas.microsoft.com/office/powerpoint/2010/main" val="2878319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fontScale="90000"/>
          </a:bodyPr>
          <a:lstStyle/>
          <a:p>
            <a:pPr eaLnBrk="1" fontAlgn="auto" hangingPunct="1">
              <a:spcAft>
                <a:spcPts val="0"/>
              </a:spcAft>
              <a:defRPr/>
            </a:pPr>
            <a:r>
              <a:rPr lang="es-PE" dirty="0"/>
              <a:t>REQUERIMIENTOS </a:t>
            </a:r>
            <a:r>
              <a:rPr lang="es-PE" dirty="0" smtClean="0"/>
              <a:t>NO FUNCIONALES</a:t>
            </a:r>
            <a:endParaRPr lang="es-PE" dirty="0"/>
          </a:p>
        </p:txBody>
      </p:sp>
      <p:graphicFrame>
        <p:nvGraphicFramePr>
          <p:cNvPr id="39956" name="Group 20"/>
          <p:cNvGraphicFramePr>
            <a:graphicFrameLocks noGrp="1"/>
          </p:cNvGraphicFramePr>
          <p:nvPr>
            <p:extLst>
              <p:ext uri="{D42A27DB-BD31-4B8C-83A1-F6EECF244321}">
                <p14:modId xmlns:p14="http://schemas.microsoft.com/office/powerpoint/2010/main" val="4153780997"/>
              </p:ext>
            </p:extLst>
          </p:nvPr>
        </p:nvGraphicFramePr>
        <p:xfrm>
          <a:off x="323850" y="2132856"/>
          <a:ext cx="8568630" cy="4346448"/>
        </p:xfrm>
        <a:graphic>
          <a:graphicData uri="http://schemas.openxmlformats.org/drawingml/2006/table">
            <a:tbl>
              <a:tblPr/>
              <a:tblGrid>
                <a:gridCol w="8568630"/>
              </a:tblGrid>
              <a:tr h="108012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RNF_034_Formato_estándar_en_interfaces</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Las interfaces utilizarán el estándar corporativo definido en el manual de estándares de la empresa.</a:t>
                      </a:r>
                    </a:p>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endParaRPr lang="es-PE" sz="1600" kern="1200" dirty="0">
                        <a:solidFill>
                          <a:schemeClr val="tx1"/>
                        </a:solidFill>
                        <a:effectLst/>
                        <a:latin typeface="+mn-lt"/>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100811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RNF_035_Licenciamiento_de_sistema_operativo</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Se requerirá dos licencias Windows Server 2008 R2 Standard </a:t>
                      </a:r>
                      <a:r>
                        <a:rPr kumimoji="0" lang="es-PE" sz="2000" b="0" i="1" u="none" strike="noStrike" kern="1200" cap="none" normalizeH="0" baseline="0" dirty="0" err="1" smtClean="0">
                          <a:ln>
                            <a:noFill/>
                          </a:ln>
                          <a:solidFill>
                            <a:schemeClr val="tx2"/>
                          </a:solidFill>
                          <a:effectLst/>
                          <a:latin typeface="Candara" pitchFamily="34" charset="0"/>
                          <a:ea typeface="+mn-ea"/>
                          <a:cs typeface="+mn-cs"/>
                        </a:rPr>
                        <a:t>Edition</a:t>
                      </a:r>
                      <a:r>
                        <a:rPr kumimoji="0" lang="es-PE" sz="2000" b="0" i="1" u="none" strike="noStrike" kern="1200" cap="none" normalizeH="0" baseline="0" dirty="0" smtClean="0">
                          <a:ln>
                            <a:noFill/>
                          </a:ln>
                          <a:solidFill>
                            <a:schemeClr val="tx2"/>
                          </a:solidFill>
                          <a:effectLst/>
                          <a:latin typeface="Candara" pitchFamily="34" charset="0"/>
                          <a:ea typeface="+mn-ea"/>
                          <a:cs typeface="+mn-cs"/>
                        </a:rPr>
                        <a:t> para los servidores.</a:t>
                      </a:r>
                    </a:p>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108012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RNF_040_Declaración_de_derecho_de_autor</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La declaración de derecho de autor que indica la propiedad del contenido deberá colocarse en el pie de página de todas las páginas de la aplicación,  mostrando los datos de la compañía según lo requiere la política.</a:t>
                      </a:r>
                    </a:p>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extLst>
      <p:ext uri="{BB962C8B-B14F-4D97-AF65-F5344CB8AC3E}">
        <p14:creationId xmlns:p14="http://schemas.microsoft.com/office/powerpoint/2010/main" val="3788073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2 Título"/>
          <p:cNvSpPr>
            <a:spLocks noGrp="1"/>
          </p:cNvSpPr>
          <p:nvPr>
            <p:ph type="title" idx="4294967295"/>
          </p:nvPr>
        </p:nvSpPr>
        <p:spPr>
          <a:xfrm>
            <a:off x="611188" y="2852738"/>
            <a:ext cx="8229600" cy="1252537"/>
          </a:xfrm>
        </p:spPr>
        <p:txBody>
          <a:bodyPr/>
          <a:lstStyle/>
          <a:p>
            <a:pPr eaLnBrk="1" hangingPunct="1"/>
            <a:r>
              <a:rPr lang="es-PE" sz="4000" b="1" dirty="0" smtClean="0">
                <a:solidFill>
                  <a:schemeClr val="tx2"/>
                </a:solidFill>
              </a:rPr>
              <a:t>DIAGRAMA DE ACTORES DEL SISTEMA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Imagen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682024"/>
            <a:ext cx="4536504" cy="483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2 Título"/>
          <p:cNvSpPr>
            <a:spLocks noGrp="1"/>
          </p:cNvSpPr>
          <p:nvPr>
            <p:ph type="title" idx="4294967295"/>
          </p:nvPr>
        </p:nvSpPr>
        <p:spPr>
          <a:xfrm>
            <a:off x="457200" y="338138"/>
            <a:ext cx="8229600" cy="1252537"/>
          </a:xfrm>
        </p:spPr>
        <p:txBody>
          <a:bodyPr rtlCol="0">
            <a:normAutofit fontScale="90000"/>
          </a:bodyPr>
          <a:lstStyle/>
          <a:p>
            <a:pPr eaLnBrk="1" fontAlgn="auto" hangingPunct="1">
              <a:spcAft>
                <a:spcPts val="0"/>
              </a:spcAft>
              <a:defRPr/>
            </a:pPr>
            <a:r>
              <a:rPr lang="es-PE" dirty="0" smtClean="0"/>
              <a:t>DIAGRAMA DE ACTORES DEL SISTEMA</a:t>
            </a:r>
            <a:endParaRPr lang="es-P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2 Título"/>
          <p:cNvSpPr>
            <a:spLocks noGrp="1"/>
          </p:cNvSpPr>
          <p:nvPr>
            <p:ph type="title" idx="4294967295"/>
          </p:nvPr>
        </p:nvSpPr>
        <p:spPr>
          <a:xfrm>
            <a:off x="611188" y="2852738"/>
            <a:ext cx="8229600" cy="1252537"/>
          </a:xfrm>
        </p:spPr>
        <p:txBody>
          <a:bodyPr/>
          <a:lstStyle/>
          <a:p>
            <a:pPr eaLnBrk="1" hangingPunct="1"/>
            <a:r>
              <a:rPr lang="es-PE" sz="4000" b="1" dirty="0" smtClean="0">
                <a:solidFill>
                  <a:schemeClr val="tx2"/>
                </a:solidFill>
              </a:rPr>
              <a:t>DIAGRAMA DE PAQUETES DEL SISTEMA</a:t>
            </a:r>
            <a:endParaRPr lang="es-PE" sz="4000" b="1" dirty="0">
              <a:solidFill>
                <a:schemeClr val="tx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Imagen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772816"/>
            <a:ext cx="5904656" cy="470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0000" lnSpcReduction="10000"/>
          </a:bodyPr>
          <a:lst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fontAlgn="auto" hangingPunct="1">
              <a:spcAft>
                <a:spcPts val="0"/>
              </a:spcAft>
              <a:defRPr/>
            </a:pPr>
            <a:r>
              <a:rPr lang="es-PE" dirty="0" smtClean="0"/>
              <a:t>DIAGRAMA DE PAQUETES DEL SISTEMA</a:t>
            </a:r>
            <a:endParaRPr lang="es-PE" dirty="0"/>
          </a:p>
        </p:txBody>
      </p:sp>
    </p:spTree>
    <p:extLst>
      <p:ext uri="{BB962C8B-B14F-4D97-AF65-F5344CB8AC3E}">
        <p14:creationId xmlns:p14="http://schemas.microsoft.com/office/powerpoint/2010/main" val="3241885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2 Título"/>
          <p:cNvSpPr>
            <a:spLocks noGrp="1"/>
          </p:cNvSpPr>
          <p:nvPr>
            <p:ph type="title" idx="4294967295"/>
          </p:nvPr>
        </p:nvSpPr>
        <p:spPr>
          <a:xfrm>
            <a:off x="611188" y="2852738"/>
            <a:ext cx="8229600" cy="1252537"/>
          </a:xfrm>
        </p:spPr>
        <p:txBody>
          <a:bodyPr/>
          <a:lstStyle/>
          <a:p>
            <a:pPr eaLnBrk="1" hangingPunct="1"/>
            <a:r>
              <a:rPr lang="es-PE" sz="4000" b="1" dirty="0" smtClean="0">
                <a:solidFill>
                  <a:schemeClr val="tx2"/>
                </a:solidFill>
              </a:rPr>
              <a:t>DIAGRAMA DE CASOS DE USO DEL SISTEMA POR PAQUETE</a:t>
            </a:r>
            <a:endParaRPr lang="es-PE" sz="4000" b="1" dirty="0">
              <a:solidFill>
                <a:schemeClr val="tx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fontScale="90000"/>
          </a:bodyPr>
          <a:lstStyle/>
          <a:p>
            <a:pPr eaLnBrk="1" fontAlgn="auto" hangingPunct="1">
              <a:spcAft>
                <a:spcPts val="0"/>
              </a:spcAft>
              <a:defRPr/>
            </a:pPr>
            <a:r>
              <a:rPr lang="es-PE" dirty="0" smtClean="0"/>
              <a:t>PAQUETE – SOLICITUD DE CONTRATO</a:t>
            </a:r>
            <a:endParaRPr lang="es-PE" dirty="0"/>
          </a:p>
        </p:txBody>
      </p:sp>
      <p:pic>
        <p:nvPicPr>
          <p:cNvPr id="3074" name="Imagen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1308" y="1556792"/>
            <a:ext cx="4368924" cy="5063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a:spLocks noGrp="1"/>
          </p:cNvSpPr>
          <p:nvPr>
            <p:ph type="title" idx="4294967295"/>
          </p:nvPr>
        </p:nvSpPr>
        <p:spPr>
          <a:xfrm>
            <a:off x="611188" y="2852738"/>
            <a:ext cx="8229600" cy="1252537"/>
          </a:xfrm>
        </p:spPr>
        <p:txBody>
          <a:bodyPr/>
          <a:lstStyle/>
          <a:p>
            <a:pPr eaLnBrk="1" hangingPunct="1"/>
            <a:r>
              <a:rPr lang="es-PE" b="1" dirty="0" smtClean="0">
                <a:solidFill>
                  <a:schemeClr val="tx2"/>
                </a:solidFill>
              </a:rPr>
              <a:t>INTRODUCCION</a:t>
            </a:r>
          </a:p>
        </p:txBody>
      </p:sp>
    </p:spTree>
    <p:extLst>
      <p:ext uri="{BB962C8B-B14F-4D97-AF65-F5344CB8AC3E}">
        <p14:creationId xmlns:p14="http://schemas.microsoft.com/office/powerpoint/2010/main" val="545255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fontScale="90000"/>
          </a:bodyPr>
          <a:lstStyle/>
          <a:p>
            <a:pPr eaLnBrk="1" fontAlgn="auto" hangingPunct="1">
              <a:spcAft>
                <a:spcPts val="0"/>
              </a:spcAft>
              <a:defRPr/>
            </a:pPr>
            <a:r>
              <a:rPr lang="es-PE" dirty="0" smtClean="0"/>
              <a:t>PAQUETE – EVALUACION DE CONTRATO</a:t>
            </a:r>
            <a:endParaRPr lang="es-PE" dirty="0"/>
          </a:p>
        </p:txBody>
      </p:sp>
      <p:pic>
        <p:nvPicPr>
          <p:cNvPr id="4098" name="Imagen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804" y="1556792"/>
            <a:ext cx="5397500" cy="505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71695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fontScale="90000"/>
          </a:bodyPr>
          <a:lstStyle/>
          <a:p>
            <a:pPr eaLnBrk="1" fontAlgn="auto" hangingPunct="1">
              <a:spcAft>
                <a:spcPts val="0"/>
              </a:spcAft>
              <a:defRPr/>
            </a:pPr>
            <a:r>
              <a:rPr lang="es-PE" dirty="0" smtClean="0"/>
              <a:t>PAQUETE – SEGUIMIENTO DE CONTRATO</a:t>
            </a:r>
            <a:endParaRPr lang="es-PE" dirty="0"/>
          </a:p>
        </p:txBody>
      </p:sp>
      <p:pic>
        <p:nvPicPr>
          <p:cNvPr id="5122" name="Imagen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4757" y="2636912"/>
            <a:ext cx="5007003" cy="277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94084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a:bodyPr>
          <a:lstStyle/>
          <a:p>
            <a:pPr eaLnBrk="1" fontAlgn="auto" hangingPunct="1">
              <a:spcAft>
                <a:spcPts val="0"/>
              </a:spcAft>
              <a:defRPr/>
            </a:pPr>
            <a:r>
              <a:rPr lang="es-PE" dirty="0" smtClean="0"/>
              <a:t>PAQUETE – SEGURIDAD</a:t>
            </a:r>
            <a:endParaRPr lang="es-PE" dirty="0"/>
          </a:p>
        </p:txBody>
      </p:sp>
      <p:pic>
        <p:nvPicPr>
          <p:cNvPr id="6146" name="Imagen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8094" y="1628800"/>
            <a:ext cx="5774226"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10438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2 Título"/>
          <p:cNvSpPr>
            <a:spLocks noGrp="1"/>
          </p:cNvSpPr>
          <p:nvPr>
            <p:ph type="title"/>
          </p:nvPr>
        </p:nvSpPr>
        <p:spPr>
          <a:xfrm>
            <a:off x="611188" y="2852738"/>
            <a:ext cx="8229600" cy="1252537"/>
          </a:xfrm>
        </p:spPr>
        <p:txBody>
          <a:bodyPr/>
          <a:lstStyle/>
          <a:p>
            <a:pPr eaLnBrk="1" hangingPunct="1"/>
            <a:r>
              <a:rPr lang="es-PE" sz="4000" b="1" dirty="0" smtClean="0">
                <a:solidFill>
                  <a:schemeClr val="tx2"/>
                </a:solidFill>
              </a:rPr>
              <a:t>ATRIBUTOS DE LOS CASOS DE USO DEL SISTEMA</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2500" lnSpcReduction="10000"/>
          </a:bodyPr>
          <a:lst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fontAlgn="auto" hangingPunct="1">
              <a:spcAft>
                <a:spcPts val="0"/>
              </a:spcAft>
              <a:defRPr/>
            </a:pPr>
            <a:r>
              <a:rPr lang="es-PE" dirty="0" smtClean="0"/>
              <a:t>ATRIBUTOS DE LOS CASOS DE USO DEL SISTEMA</a:t>
            </a:r>
            <a:endParaRPr lang="es-PE" dirty="0"/>
          </a:p>
        </p:txBody>
      </p:sp>
      <p:graphicFrame>
        <p:nvGraphicFramePr>
          <p:cNvPr id="5" name="4 Tabla"/>
          <p:cNvGraphicFramePr>
            <a:graphicFrameLocks noGrp="1"/>
          </p:cNvGraphicFramePr>
          <p:nvPr>
            <p:extLst>
              <p:ext uri="{D42A27DB-BD31-4B8C-83A1-F6EECF244321}">
                <p14:modId xmlns:p14="http://schemas.microsoft.com/office/powerpoint/2010/main" val="3172003028"/>
              </p:ext>
            </p:extLst>
          </p:nvPr>
        </p:nvGraphicFramePr>
        <p:xfrm>
          <a:off x="251520" y="2204864"/>
          <a:ext cx="8640960" cy="4413063"/>
        </p:xfrm>
        <a:graphic>
          <a:graphicData uri="http://schemas.openxmlformats.org/drawingml/2006/table">
            <a:tbl>
              <a:tblPr firstRow="1" bandRow="1">
                <a:tableStyleId>{69CF1AB2-1976-4502-BF36-3FF5EA218861}</a:tableStyleId>
              </a:tblPr>
              <a:tblGrid>
                <a:gridCol w="2592288"/>
                <a:gridCol w="1080120"/>
                <a:gridCol w="1080120"/>
                <a:gridCol w="1224136"/>
                <a:gridCol w="1584176"/>
                <a:gridCol w="1080120"/>
              </a:tblGrid>
              <a:tr h="432048">
                <a:tc>
                  <a:txBody>
                    <a:bodyPr/>
                    <a:lstStyle/>
                    <a:p>
                      <a:pPr algn="ctr">
                        <a:lnSpc>
                          <a:spcPct val="115000"/>
                        </a:lnSpc>
                        <a:spcAft>
                          <a:spcPts val="1000"/>
                        </a:spcAft>
                      </a:pPr>
                      <a:r>
                        <a:rPr lang="es-PE" sz="1200" b="1" dirty="0">
                          <a:effectLst/>
                          <a:latin typeface="Arial"/>
                          <a:ea typeface="Calibri"/>
                          <a:cs typeface="Times New Roman"/>
                        </a:rPr>
                        <a:t>Nombre del caso de uso</a:t>
                      </a:r>
                      <a:endParaRPr lang="es-PE" sz="1100" dirty="0">
                        <a:effectLst/>
                        <a:latin typeface="Calibri"/>
                        <a:ea typeface="Calibri"/>
                        <a:cs typeface="Times New Roman"/>
                      </a:endParaRPr>
                    </a:p>
                  </a:txBody>
                  <a:tcPr marL="44450" marR="44450" marT="0" marB="0" anchor="ctr"/>
                </a:tc>
                <a:tc>
                  <a:txBody>
                    <a:bodyPr/>
                    <a:lstStyle/>
                    <a:p>
                      <a:pPr algn="ctr">
                        <a:spcAft>
                          <a:spcPts val="0"/>
                        </a:spcAft>
                      </a:pPr>
                      <a:r>
                        <a:rPr lang="es-PE" sz="1200" b="1" dirty="0">
                          <a:effectLst/>
                          <a:latin typeface="Arial"/>
                          <a:ea typeface="Calibri"/>
                          <a:cs typeface="Times New Roman"/>
                        </a:rPr>
                        <a:t>Complejidad</a:t>
                      </a:r>
                      <a:endParaRPr lang="es-PE" sz="1200" dirty="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Estado</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Dificultad</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Responsable</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dirty="0">
                          <a:effectLst/>
                          <a:latin typeface="Arial"/>
                          <a:ea typeface="Calibri"/>
                          <a:cs typeface="Times New Roman"/>
                        </a:rPr>
                        <a:t>Prioridad</a:t>
                      </a:r>
                      <a:endParaRPr lang="es-PE" sz="1200" dirty="0">
                        <a:effectLst/>
                        <a:latin typeface="Times New Roman"/>
                        <a:ea typeface="Calibri"/>
                        <a:cs typeface="Times New Roman"/>
                      </a:endParaRPr>
                    </a:p>
                  </a:txBody>
                  <a:tcPr marL="44450" marR="44450" marT="0" marB="0" anchor="ctr"/>
                </a:tc>
              </a:tr>
              <a:tr h="504056">
                <a:tc>
                  <a:txBody>
                    <a:bodyPr/>
                    <a:lstStyle/>
                    <a:p>
                      <a:pPr marL="0" lvl="0" indent="0">
                        <a:lnSpc>
                          <a:spcPct val="115000"/>
                        </a:lnSpc>
                        <a:spcAft>
                          <a:spcPts val="0"/>
                        </a:spcAft>
                        <a:buFont typeface="+mj-lt"/>
                        <a:buNone/>
                      </a:pPr>
                      <a:r>
                        <a:rPr lang="es-PE" sz="1200" dirty="0">
                          <a:effectLst/>
                          <a:latin typeface="Arial"/>
                          <a:ea typeface="Calibri"/>
                          <a:cs typeface="Times New Roman"/>
                        </a:rPr>
                        <a:t>CC_CUS001_Actualizar_informacion_buenaPro</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dirty="0">
                          <a:effectLst/>
                          <a:latin typeface="Arial"/>
                          <a:ea typeface="Calibri"/>
                          <a:cs typeface="Times New Roman"/>
                        </a:rPr>
                        <a:t>Primario</a:t>
                      </a:r>
                      <a:endParaRPr lang="es-PE" sz="1200" dirty="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Gabriela Rojas</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0</a:t>
                      </a:r>
                      <a:endParaRPr lang="es-PE" sz="1200">
                        <a:effectLst/>
                        <a:latin typeface="Times New Roman"/>
                        <a:ea typeface="Calibri"/>
                        <a:cs typeface="Times New Roman"/>
                      </a:endParaRPr>
                    </a:p>
                  </a:txBody>
                  <a:tcPr marL="44450" marR="44450" marT="0" marB="0"/>
                </a:tc>
              </a:tr>
              <a:tr h="504056">
                <a:tc>
                  <a:txBody>
                    <a:bodyPr/>
                    <a:lstStyle/>
                    <a:p>
                      <a:pPr marL="0" lvl="0" indent="0">
                        <a:lnSpc>
                          <a:spcPct val="115000"/>
                        </a:lnSpc>
                        <a:spcAft>
                          <a:spcPts val="0"/>
                        </a:spcAft>
                        <a:buFont typeface="+mj-lt"/>
                        <a:buNone/>
                      </a:pPr>
                      <a:r>
                        <a:rPr lang="es-PE" sz="1200" dirty="0">
                          <a:effectLst/>
                          <a:latin typeface="Arial"/>
                          <a:ea typeface="Calibri"/>
                          <a:cs typeface="Times New Roman"/>
                        </a:rPr>
                        <a:t>CC_CUS002_Actualizar_informacion_clientes</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Primario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Gabriela Rojas</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0</a:t>
                      </a:r>
                      <a:endParaRPr lang="es-PE" sz="1200">
                        <a:effectLst/>
                        <a:latin typeface="Times New Roman"/>
                        <a:ea typeface="Calibri"/>
                        <a:cs typeface="Times New Roman"/>
                      </a:endParaRPr>
                    </a:p>
                  </a:txBody>
                  <a:tcPr marL="44450" marR="44450" marT="0" marB="0"/>
                </a:tc>
              </a:tr>
              <a:tr h="648072">
                <a:tc>
                  <a:txBody>
                    <a:bodyPr/>
                    <a:lstStyle/>
                    <a:p>
                      <a:pPr marL="0" lvl="0" indent="0">
                        <a:lnSpc>
                          <a:spcPct val="115000"/>
                        </a:lnSpc>
                        <a:spcAft>
                          <a:spcPts val="0"/>
                        </a:spcAft>
                        <a:buFont typeface="+mj-lt"/>
                        <a:buNone/>
                      </a:pPr>
                      <a:r>
                        <a:rPr lang="es-PE" sz="1200" dirty="0">
                          <a:effectLst/>
                          <a:latin typeface="Arial"/>
                          <a:ea typeface="Calibri"/>
                          <a:cs typeface="Times New Roman"/>
                        </a:rPr>
                        <a:t>CC_CUS003_Consultar_informacion_solicitudes_contrato</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Primario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Alta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Orlando Sedamano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0</a:t>
                      </a:r>
                      <a:endParaRPr lang="es-PE" sz="1200">
                        <a:effectLst/>
                        <a:latin typeface="Times New Roman"/>
                        <a:ea typeface="Calibri"/>
                        <a:cs typeface="Times New Roman"/>
                      </a:endParaRPr>
                    </a:p>
                  </a:txBody>
                  <a:tcPr marL="44450" marR="44450" marT="0" marB="0"/>
                </a:tc>
              </a:tr>
              <a:tr h="504056">
                <a:tc>
                  <a:txBody>
                    <a:bodyPr/>
                    <a:lstStyle/>
                    <a:p>
                      <a:pPr marL="0" lvl="0" indent="0">
                        <a:lnSpc>
                          <a:spcPct val="115000"/>
                        </a:lnSpc>
                        <a:spcAft>
                          <a:spcPts val="0"/>
                        </a:spcAft>
                        <a:buFont typeface="+mj-lt"/>
                        <a:buNone/>
                      </a:pPr>
                      <a:r>
                        <a:rPr lang="es-PE" sz="1200" dirty="0">
                          <a:effectLst/>
                          <a:latin typeface="Arial"/>
                          <a:ea typeface="Calibri"/>
                          <a:cs typeface="Times New Roman"/>
                        </a:rPr>
                        <a:t>CC_CUS004_Actualizar_informacion_contratos</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Primario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Paola Rojas</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0</a:t>
                      </a:r>
                      <a:endParaRPr lang="es-PE" sz="1200">
                        <a:effectLst/>
                        <a:latin typeface="Times New Roman"/>
                        <a:ea typeface="Calibri"/>
                        <a:cs typeface="Times New Roman"/>
                      </a:endParaRPr>
                    </a:p>
                  </a:txBody>
                  <a:tcPr marL="44450" marR="44450" marT="0" marB="0"/>
                </a:tc>
              </a:tr>
              <a:tr h="606925">
                <a:tc>
                  <a:txBody>
                    <a:bodyPr/>
                    <a:lstStyle/>
                    <a:p>
                      <a:pPr marL="0" lvl="0" indent="0">
                        <a:lnSpc>
                          <a:spcPct val="115000"/>
                        </a:lnSpc>
                        <a:spcAft>
                          <a:spcPts val="0"/>
                        </a:spcAft>
                        <a:buFont typeface="+mj-lt"/>
                        <a:buNone/>
                      </a:pPr>
                      <a:r>
                        <a:rPr lang="es-PE" sz="1200" dirty="0">
                          <a:effectLst/>
                          <a:latin typeface="Arial"/>
                          <a:ea typeface="Calibri"/>
                          <a:cs typeface="Times New Roman"/>
                        </a:rPr>
                        <a:t>CC_CUS005_Actualizar_informacion_adendas</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Primario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Augusto Suárez</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dirty="0">
                          <a:effectLst/>
                          <a:latin typeface="Arial"/>
                          <a:ea typeface="Calibri"/>
                          <a:cs typeface="Times New Roman"/>
                        </a:rPr>
                        <a:t>Ciclo 0</a:t>
                      </a:r>
                      <a:endParaRPr lang="es-PE" sz="1200" dirty="0">
                        <a:effectLst/>
                        <a:latin typeface="Times New Roman"/>
                        <a:ea typeface="Calibri"/>
                        <a:cs typeface="Times New Roman"/>
                      </a:endParaRPr>
                    </a:p>
                  </a:txBody>
                  <a:tcPr marL="44450" marR="44450" marT="0" marB="0"/>
                </a:tc>
              </a:tr>
              <a:tr h="606925">
                <a:tc>
                  <a:txBody>
                    <a:bodyPr/>
                    <a:lstStyle/>
                    <a:p>
                      <a:pPr marL="0" lvl="0" indent="0">
                        <a:lnSpc>
                          <a:spcPct val="115000"/>
                        </a:lnSpc>
                        <a:spcAft>
                          <a:spcPts val="0"/>
                        </a:spcAft>
                        <a:buFont typeface="+mj-lt"/>
                        <a:buNone/>
                      </a:pPr>
                      <a:r>
                        <a:rPr lang="pt-BR" sz="1200">
                          <a:effectLst/>
                          <a:latin typeface="Arial"/>
                          <a:ea typeface="Calibri"/>
                          <a:cs typeface="Times New Roman"/>
                        </a:rPr>
                        <a:t>CC_CUS006_Aprobar_contratos_adendas</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dirty="0">
                          <a:effectLst/>
                          <a:latin typeface="Arial"/>
                          <a:ea typeface="Calibri"/>
                          <a:cs typeface="Times New Roman"/>
                        </a:rPr>
                        <a:t>Primario</a:t>
                      </a:r>
                      <a:endParaRPr lang="es-PE" sz="1200" dirty="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Alta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Orlando Sedamano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Ciclo 0</a:t>
                      </a:r>
                      <a:endParaRPr lang="es-PE" sz="1200">
                        <a:effectLst/>
                        <a:latin typeface="Times New Roman"/>
                        <a:ea typeface="Calibri"/>
                        <a:cs typeface="Times New Roman"/>
                      </a:endParaRPr>
                    </a:p>
                  </a:txBody>
                  <a:tcPr marL="44450" marR="44450" marT="0" marB="0"/>
                </a:tc>
              </a:tr>
              <a:tr h="606925">
                <a:tc>
                  <a:txBody>
                    <a:bodyPr/>
                    <a:lstStyle/>
                    <a:p>
                      <a:pPr marL="0" lvl="0" indent="0">
                        <a:lnSpc>
                          <a:spcPct val="115000"/>
                        </a:lnSpc>
                        <a:spcAft>
                          <a:spcPts val="0"/>
                        </a:spcAft>
                        <a:buFont typeface="+mj-lt"/>
                        <a:buNone/>
                      </a:pPr>
                      <a:r>
                        <a:rPr lang="es-PE" sz="1200">
                          <a:effectLst/>
                          <a:latin typeface="Arial"/>
                          <a:ea typeface="Calibri"/>
                          <a:cs typeface="Times New Roman"/>
                        </a:rPr>
                        <a:t>CC_CUS007_Actualizar_informacion_anulacion_contratos</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Primario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Alta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Pablo Robles</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dirty="0">
                          <a:effectLst/>
                          <a:latin typeface="Arial"/>
                          <a:ea typeface="Calibri"/>
                          <a:cs typeface="Times New Roman"/>
                        </a:rPr>
                        <a:t>Ciclo 0</a:t>
                      </a:r>
                      <a:endParaRPr lang="es-PE" sz="1200" dirty="0">
                        <a:effectLst/>
                        <a:latin typeface="Times New Roman"/>
                        <a:ea typeface="Calibri"/>
                        <a:cs typeface="Times New Roman"/>
                      </a:endParaRPr>
                    </a:p>
                  </a:txBody>
                  <a:tcPr marL="44450" marR="44450" marT="0" marB="0"/>
                </a:tc>
              </a:tr>
            </a:tbl>
          </a:graphicData>
        </a:graphic>
      </p:graphicFrame>
    </p:spTree>
    <p:extLst>
      <p:ext uri="{BB962C8B-B14F-4D97-AF65-F5344CB8AC3E}">
        <p14:creationId xmlns:p14="http://schemas.microsoft.com/office/powerpoint/2010/main" val="4169349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2500" lnSpcReduction="10000"/>
          </a:bodyPr>
          <a:lst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fontAlgn="auto" hangingPunct="1">
              <a:spcAft>
                <a:spcPts val="0"/>
              </a:spcAft>
              <a:defRPr/>
            </a:pPr>
            <a:r>
              <a:rPr lang="es-PE" dirty="0" smtClean="0"/>
              <a:t>ATRIBUTOS DE LOS CASOS DE USO DEL SISTEMA</a:t>
            </a:r>
            <a:endParaRPr lang="es-PE" dirty="0"/>
          </a:p>
        </p:txBody>
      </p:sp>
      <p:graphicFrame>
        <p:nvGraphicFramePr>
          <p:cNvPr id="5" name="4 Tabla"/>
          <p:cNvGraphicFramePr>
            <a:graphicFrameLocks noGrp="1"/>
          </p:cNvGraphicFramePr>
          <p:nvPr>
            <p:extLst>
              <p:ext uri="{D42A27DB-BD31-4B8C-83A1-F6EECF244321}">
                <p14:modId xmlns:p14="http://schemas.microsoft.com/office/powerpoint/2010/main" val="143741256"/>
              </p:ext>
            </p:extLst>
          </p:nvPr>
        </p:nvGraphicFramePr>
        <p:xfrm>
          <a:off x="251520" y="2204864"/>
          <a:ext cx="8640960" cy="4413063"/>
        </p:xfrm>
        <a:graphic>
          <a:graphicData uri="http://schemas.openxmlformats.org/drawingml/2006/table">
            <a:tbl>
              <a:tblPr firstRow="1" bandRow="1">
                <a:tableStyleId>{69CF1AB2-1976-4502-BF36-3FF5EA218861}</a:tableStyleId>
              </a:tblPr>
              <a:tblGrid>
                <a:gridCol w="2592288"/>
                <a:gridCol w="1152128"/>
                <a:gridCol w="1152128"/>
                <a:gridCol w="1080120"/>
                <a:gridCol w="1656184"/>
                <a:gridCol w="1008112"/>
              </a:tblGrid>
              <a:tr h="432048">
                <a:tc>
                  <a:txBody>
                    <a:bodyPr/>
                    <a:lstStyle/>
                    <a:p>
                      <a:pPr algn="ctr">
                        <a:lnSpc>
                          <a:spcPct val="115000"/>
                        </a:lnSpc>
                        <a:spcAft>
                          <a:spcPts val="1000"/>
                        </a:spcAft>
                      </a:pPr>
                      <a:r>
                        <a:rPr lang="es-PE" sz="1200" b="1" dirty="0">
                          <a:effectLst/>
                          <a:latin typeface="Arial"/>
                          <a:ea typeface="Calibri"/>
                          <a:cs typeface="Times New Roman"/>
                        </a:rPr>
                        <a:t>Nombre del caso de uso</a:t>
                      </a:r>
                      <a:endParaRPr lang="es-PE" sz="1100" dirty="0">
                        <a:effectLst/>
                        <a:latin typeface="Calibri"/>
                        <a:ea typeface="Calibri"/>
                        <a:cs typeface="Times New Roman"/>
                      </a:endParaRPr>
                    </a:p>
                  </a:txBody>
                  <a:tcPr marL="44450" marR="44450" marT="0" marB="0" anchor="ctr"/>
                </a:tc>
                <a:tc>
                  <a:txBody>
                    <a:bodyPr/>
                    <a:lstStyle/>
                    <a:p>
                      <a:pPr algn="ctr">
                        <a:spcAft>
                          <a:spcPts val="0"/>
                        </a:spcAft>
                      </a:pPr>
                      <a:r>
                        <a:rPr lang="es-PE" sz="1200" b="1" dirty="0">
                          <a:effectLst/>
                          <a:latin typeface="Arial"/>
                          <a:ea typeface="Calibri"/>
                          <a:cs typeface="Times New Roman"/>
                        </a:rPr>
                        <a:t>Complejidad</a:t>
                      </a:r>
                      <a:endParaRPr lang="es-PE" sz="1200" dirty="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Estado</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Dificultad</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Responsable</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dirty="0">
                          <a:effectLst/>
                          <a:latin typeface="Arial"/>
                          <a:ea typeface="Calibri"/>
                          <a:cs typeface="Times New Roman"/>
                        </a:rPr>
                        <a:t>Prioridad</a:t>
                      </a:r>
                      <a:endParaRPr lang="es-PE" sz="1200" dirty="0">
                        <a:effectLst/>
                        <a:latin typeface="Times New Roman"/>
                        <a:ea typeface="Calibri"/>
                        <a:cs typeface="Times New Roman"/>
                      </a:endParaRPr>
                    </a:p>
                  </a:txBody>
                  <a:tcPr marL="44450" marR="44450" marT="0" marB="0" anchor="ctr"/>
                </a:tc>
              </a:tr>
              <a:tr h="504056">
                <a:tc>
                  <a:txBody>
                    <a:bodyPr/>
                    <a:lstStyle/>
                    <a:p>
                      <a:pPr marL="0" lvl="0" indent="0">
                        <a:lnSpc>
                          <a:spcPct val="115000"/>
                        </a:lnSpc>
                        <a:spcAft>
                          <a:spcPts val="0"/>
                        </a:spcAft>
                        <a:buFont typeface="+mj-lt"/>
                        <a:buNone/>
                      </a:pPr>
                      <a:r>
                        <a:rPr lang="es-PE" sz="1200">
                          <a:effectLst/>
                          <a:latin typeface="Arial"/>
                          <a:ea typeface="Calibri"/>
                          <a:cs typeface="Times New Roman"/>
                        </a:rPr>
                        <a:t>CC_CUS008_Actualizar_informacion_cierre_contratos</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Primario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Alta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Pablo Robles</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Ciclo 0</a:t>
                      </a:r>
                      <a:endParaRPr lang="es-PE" sz="1200">
                        <a:effectLst/>
                        <a:latin typeface="Times New Roman"/>
                        <a:ea typeface="Calibri"/>
                        <a:cs typeface="Times New Roman"/>
                      </a:endParaRPr>
                    </a:p>
                  </a:txBody>
                  <a:tcPr marL="44450" marR="44450" marT="0" marB="0"/>
                </a:tc>
              </a:tr>
              <a:tr h="504056">
                <a:tc>
                  <a:txBody>
                    <a:bodyPr/>
                    <a:lstStyle/>
                    <a:p>
                      <a:pPr marL="0" lvl="0" indent="0">
                        <a:lnSpc>
                          <a:spcPct val="115000"/>
                        </a:lnSpc>
                        <a:spcAft>
                          <a:spcPts val="0"/>
                        </a:spcAft>
                        <a:buFont typeface="+mj-lt"/>
                        <a:buNone/>
                      </a:pPr>
                      <a:r>
                        <a:rPr lang="pt-BR" sz="1200">
                          <a:effectLst/>
                          <a:latin typeface="Arial"/>
                          <a:ea typeface="Calibri"/>
                          <a:cs typeface="Times New Roman"/>
                        </a:rPr>
                        <a:t>CC_CUS009_Actualizar_clausulas_predefinidas</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Secundario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Augusto Suárez</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Ciclo 1</a:t>
                      </a:r>
                      <a:endParaRPr lang="es-PE" sz="1200">
                        <a:effectLst/>
                        <a:latin typeface="Times New Roman"/>
                        <a:ea typeface="Calibri"/>
                        <a:cs typeface="Times New Roman"/>
                      </a:endParaRPr>
                    </a:p>
                  </a:txBody>
                  <a:tcPr marL="44450" marR="44450" marT="0" marB="0"/>
                </a:tc>
              </a:tr>
              <a:tr h="648072">
                <a:tc>
                  <a:txBody>
                    <a:bodyPr/>
                    <a:lstStyle/>
                    <a:p>
                      <a:pPr marL="0" lvl="0" indent="0">
                        <a:lnSpc>
                          <a:spcPct val="115000"/>
                        </a:lnSpc>
                        <a:spcAft>
                          <a:spcPts val="0"/>
                        </a:spcAft>
                        <a:buFont typeface="+mj-lt"/>
                        <a:buNone/>
                      </a:pPr>
                      <a:r>
                        <a:rPr lang="es-PE" sz="1200">
                          <a:effectLst/>
                          <a:latin typeface="Arial"/>
                          <a:ea typeface="Calibri"/>
                          <a:cs typeface="Times New Roman"/>
                        </a:rPr>
                        <a:t>CC_CUS010_Actualizar_roles_involucrados_contrato</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Secundario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Augusto Suárez</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Ciclo 1</a:t>
                      </a:r>
                      <a:endParaRPr lang="es-PE" sz="1200">
                        <a:effectLst/>
                        <a:latin typeface="Times New Roman"/>
                        <a:ea typeface="Calibri"/>
                        <a:cs typeface="Times New Roman"/>
                      </a:endParaRPr>
                    </a:p>
                  </a:txBody>
                  <a:tcPr marL="44450" marR="44450" marT="0" marB="0"/>
                </a:tc>
              </a:tr>
              <a:tr h="504056">
                <a:tc>
                  <a:txBody>
                    <a:bodyPr/>
                    <a:lstStyle/>
                    <a:p>
                      <a:pPr marL="0" lvl="0" indent="0">
                        <a:lnSpc>
                          <a:spcPct val="115000"/>
                        </a:lnSpc>
                        <a:spcAft>
                          <a:spcPts val="0"/>
                        </a:spcAft>
                        <a:buFont typeface="+mj-lt"/>
                        <a:buNone/>
                      </a:pPr>
                      <a:r>
                        <a:rPr lang="es-PE" sz="1200">
                          <a:effectLst/>
                          <a:latin typeface="Arial"/>
                          <a:ea typeface="Calibri"/>
                          <a:cs typeface="Times New Roman"/>
                        </a:rPr>
                        <a:t>CC_CUS011_Actualizar_informacion_penalidades</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Secundario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Pablo Robles</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Ciclo 1</a:t>
                      </a:r>
                      <a:endParaRPr lang="es-PE" sz="1200">
                        <a:effectLst/>
                        <a:latin typeface="Times New Roman"/>
                        <a:ea typeface="Calibri"/>
                        <a:cs typeface="Times New Roman"/>
                      </a:endParaRPr>
                    </a:p>
                  </a:txBody>
                  <a:tcPr marL="44450" marR="44450" marT="0" marB="0"/>
                </a:tc>
              </a:tr>
              <a:tr h="606925">
                <a:tc>
                  <a:txBody>
                    <a:bodyPr/>
                    <a:lstStyle/>
                    <a:p>
                      <a:pPr marL="0" lvl="0" indent="0">
                        <a:lnSpc>
                          <a:spcPct val="115000"/>
                        </a:lnSpc>
                        <a:spcAft>
                          <a:spcPts val="0"/>
                        </a:spcAft>
                        <a:buFont typeface="+mj-lt"/>
                        <a:buNone/>
                      </a:pPr>
                      <a:r>
                        <a:rPr lang="es-PE" sz="1200">
                          <a:effectLst/>
                          <a:latin typeface="Arial"/>
                          <a:ea typeface="Calibri"/>
                          <a:cs typeface="Times New Roman"/>
                        </a:rPr>
                        <a:t>CC_CUS012_Actualizar_informacion_seguimiento_contratos</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Secundario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Orlando Sedamano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Ciclo 1</a:t>
                      </a:r>
                      <a:endParaRPr lang="es-PE" sz="1200">
                        <a:effectLst/>
                        <a:latin typeface="Times New Roman"/>
                        <a:ea typeface="Calibri"/>
                        <a:cs typeface="Times New Roman"/>
                      </a:endParaRPr>
                    </a:p>
                  </a:txBody>
                  <a:tcPr marL="44450" marR="44450" marT="0" marB="0"/>
                </a:tc>
              </a:tr>
              <a:tr h="606925">
                <a:tc>
                  <a:txBody>
                    <a:bodyPr/>
                    <a:lstStyle/>
                    <a:p>
                      <a:pPr marL="0" lvl="0" indent="0">
                        <a:lnSpc>
                          <a:spcPct val="115000"/>
                        </a:lnSpc>
                        <a:spcAft>
                          <a:spcPts val="0"/>
                        </a:spcAft>
                        <a:buFont typeface="+mj-lt"/>
                        <a:buNone/>
                      </a:pPr>
                      <a:r>
                        <a:rPr lang="pt-BR" sz="1200">
                          <a:effectLst/>
                          <a:latin typeface="Arial"/>
                          <a:ea typeface="Calibri"/>
                          <a:cs typeface="Times New Roman"/>
                        </a:rPr>
                        <a:t>CC_CUS013_Generar_reporte_contratos</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Secundario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Paola Rojas</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Ciclo 1</a:t>
                      </a:r>
                      <a:endParaRPr lang="es-PE" sz="1200">
                        <a:effectLst/>
                        <a:latin typeface="Times New Roman"/>
                        <a:ea typeface="Calibri"/>
                        <a:cs typeface="Times New Roman"/>
                      </a:endParaRPr>
                    </a:p>
                  </a:txBody>
                  <a:tcPr marL="44450" marR="44450" marT="0" marB="0"/>
                </a:tc>
              </a:tr>
              <a:tr h="606925">
                <a:tc>
                  <a:txBody>
                    <a:bodyPr/>
                    <a:lstStyle/>
                    <a:p>
                      <a:pPr marL="0" lvl="0" indent="0">
                        <a:lnSpc>
                          <a:spcPct val="115000"/>
                        </a:lnSpc>
                        <a:spcAft>
                          <a:spcPts val="0"/>
                        </a:spcAft>
                        <a:buFont typeface="+mj-lt"/>
                        <a:buNone/>
                      </a:pPr>
                      <a:r>
                        <a:rPr lang="es-PE" sz="1200">
                          <a:effectLst/>
                          <a:latin typeface="Arial"/>
                          <a:ea typeface="Calibri"/>
                          <a:cs typeface="Times New Roman"/>
                        </a:rPr>
                        <a:t>CC_CUS014_Generar_seguimiento_contratos</a:t>
                      </a:r>
                      <a:endParaRPr lang="es-PE" sz="1100">
                        <a:effectLst/>
                        <a:latin typeface="Calibri"/>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Secundario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a:effectLst/>
                          <a:latin typeface="Arial"/>
                          <a:ea typeface="Calibri"/>
                          <a:cs typeface="Times New Roman"/>
                        </a:rPr>
                        <a:t>Paola Rojas</a:t>
                      </a:r>
                      <a:endParaRPr lang="es-PE" sz="1200">
                        <a:effectLst/>
                        <a:latin typeface="Times New Roman"/>
                        <a:ea typeface="Calibri"/>
                        <a:cs typeface="Times New Roman"/>
                      </a:endParaRPr>
                    </a:p>
                  </a:txBody>
                  <a:tcPr marL="44450" marR="44450" marT="0" marB="0"/>
                </a:tc>
                <a:tc>
                  <a:txBody>
                    <a:bodyPr/>
                    <a:lstStyle/>
                    <a:p>
                      <a:pPr marL="0" indent="0">
                        <a:spcAft>
                          <a:spcPts val="0"/>
                        </a:spcAft>
                        <a:buFont typeface="+mj-lt"/>
                        <a:buNone/>
                      </a:pPr>
                      <a:r>
                        <a:rPr lang="es-PE" sz="1200" dirty="0">
                          <a:effectLst/>
                          <a:latin typeface="Arial"/>
                          <a:ea typeface="Calibri"/>
                          <a:cs typeface="Times New Roman"/>
                        </a:rPr>
                        <a:t>Ciclo 1</a:t>
                      </a:r>
                      <a:endParaRPr lang="es-PE" sz="1200" dirty="0">
                        <a:effectLst/>
                        <a:latin typeface="Times New Roman"/>
                        <a:ea typeface="Calibri"/>
                        <a:cs typeface="Times New Roman"/>
                      </a:endParaRPr>
                    </a:p>
                  </a:txBody>
                  <a:tcPr marL="44450" marR="44450" marT="0" marB="0"/>
                </a:tc>
              </a:tr>
            </a:tbl>
          </a:graphicData>
        </a:graphic>
      </p:graphicFrame>
    </p:spTree>
    <p:extLst>
      <p:ext uri="{BB962C8B-B14F-4D97-AF65-F5344CB8AC3E}">
        <p14:creationId xmlns:p14="http://schemas.microsoft.com/office/powerpoint/2010/main" val="3022253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2500" lnSpcReduction="10000"/>
          </a:bodyPr>
          <a:lst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fontAlgn="auto" hangingPunct="1">
              <a:spcAft>
                <a:spcPts val="0"/>
              </a:spcAft>
              <a:defRPr/>
            </a:pPr>
            <a:r>
              <a:rPr lang="es-PE" dirty="0" smtClean="0"/>
              <a:t>ATRIBUTOS DE LOS CASOS DE USO DEL SISTEMA</a:t>
            </a:r>
            <a:endParaRPr lang="es-PE" dirty="0"/>
          </a:p>
        </p:txBody>
      </p:sp>
      <p:graphicFrame>
        <p:nvGraphicFramePr>
          <p:cNvPr id="5" name="4 Tabla"/>
          <p:cNvGraphicFramePr>
            <a:graphicFrameLocks noGrp="1"/>
          </p:cNvGraphicFramePr>
          <p:nvPr>
            <p:extLst>
              <p:ext uri="{D42A27DB-BD31-4B8C-83A1-F6EECF244321}">
                <p14:modId xmlns:p14="http://schemas.microsoft.com/office/powerpoint/2010/main" val="3920012517"/>
              </p:ext>
            </p:extLst>
          </p:nvPr>
        </p:nvGraphicFramePr>
        <p:xfrm>
          <a:off x="251520" y="2204864"/>
          <a:ext cx="8640960" cy="3806138"/>
        </p:xfrm>
        <a:graphic>
          <a:graphicData uri="http://schemas.openxmlformats.org/drawingml/2006/table">
            <a:tbl>
              <a:tblPr firstRow="1" bandRow="1">
                <a:tableStyleId>{69CF1AB2-1976-4502-BF36-3FF5EA218861}</a:tableStyleId>
              </a:tblPr>
              <a:tblGrid>
                <a:gridCol w="2592288"/>
                <a:gridCol w="1152128"/>
                <a:gridCol w="1152128"/>
                <a:gridCol w="1080120"/>
                <a:gridCol w="1656184"/>
                <a:gridCol w="1008112"/>
              </a:tblGrid>
              <a:tr h="432048">
                <a:tc>
                  <a:txBody>
                    <a:bodyPr/>
                    <a:lstStyle/>
                    <a:p>
                      <a:pPr algn="ctr">
                        <a:lnSpc>
                          <a:spcPct val="115000"/>
                        </a:lnSpc>
                        <a:spcAft>
                          <a:spcPts val="1000"/>
                        </a:spcAft>
                      </a:pPr>
                      <a:r>
                        <a:rPr lang="es-PE" sz="1200" b="1" dirty="0">
                          <a:effectLst/>
                          <a:latin typeface="Arial"/>
                          <a:ea typeface="Calibri"/>
                          <a:cs typeface="Times New Roman"/>
                        </a:rPr>
                        <a:t>Nombre del caso de uso</a:t>
                      </a:r>
                      <a:endParaRPr lang="es-PE" sz="1100" dirty="0">
                        <a:effectLst/>
                        <a:latin typeface="Calibri"/>
                        <a:ea typeface="Calibri"/>
                        <a:cs typeface="Times New Roman"/>
                      </a:endParaRPr>
                    </a:p>
                  </a:txBody>
                  <a:tcPr marL="44450" marR="44450" marT="0" marB="0" anchor="ctr"/>
                </a:tc>
                <a:tc>
                  <a:txBody>
                    <a:bodyPr/>
                    <a:lstStyle/>
                    <a:p>
                      <a:pPr algn="ctr">
                        <a:spcAft>
                          <a:spcPts val="0"/>
                        </a:spcAft>
                      </a:pPr>
                      <a:r>
                        <a:rPr lang="es-PE" sz="1200" b="1" dirty="0">
                          <a:effectLst/>
                          <a:latin typeface="Arial"/>
                          <a:ea typeface="Calibri"/>
                          <a:cs typeface="Times New Roman"/>
                        </a:rPr>
                        <a:t>Complejidad</a:t>
                      </a:r>
                      <a:endParaRPr lang="es-PE" sz="1200" dirty="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Estado</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Dificultad</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a:effectLst/>
                          <a:latin typeface="Arial"/>
                          <a:ea typeface="Calibri"/>
                          <a:cs typeface="Times New Roman"/>
                        </a:rPr>
                        <a:t>Responsable</a:t>
                      </a:r>
                      <a:endParaRPr lang="es-PE" sz="1200">
                        <a:effectLst/>
                        <a:latin typeface="Times New Roman"/>
                        <a:ea typeface="Calibri"/>
                        <a:cs typeface="Times New Roman"/>
                      </a:endParaRPr>
                    </a:p>
                  </a:txBody>
                  <a:tcPr marL="44450" marR="44450" marT="0" marB="0" anchor="ctr"/>
                </a:tc>
                <a:tc>
                  <a:txBody>
                    <a:bodyPr/>
                    <a:lstStyle/>
                    <a:p>
                      <a:pPr algn="ctr">
                        <a:spcAft>
                          <a:spcPts val="0"/>
                        </a:spcAft>
                      </a:pPr>
                      <a:r>
                        <a:rPr lang="es-PE" sz="1200" b="1" dirty="0">
                          <a:effectLst/>
                          <a:latin typeface="Arial"/>
                          <a:ea typeface="Calibri"/>
                          <a:cs typeface="Times New Roman"/>
                        </a:rPr>
                        <a:t>Prioridad</a:t>
                      </a:r>
                      <a:endParaRPr lang="es-PE" sz="1200" dirty="0">
                        <a:effectLst/>
                        <a:latin typeface="Times New Roman"/>
                        <a:ea typeface="Calibri"/>
                        <a:cs typeface="Times New Roman"/>
                      </a:endParaRPr>
                    </a:p>
                  </a:txBody>
                  <a:tcPr marL="44450" marR="44450" marT="0" marB="0" anchor="ctr"/>
                </a:tc>
              </a:tr>
              <a:tr h="504056">
                <a:tc>
                  <a:txBody>
                    <a:bodyPr/>
                    <a:lstStyle/>
                    <a:p>
                      <a:pPr marL="0" lvl="0" indent="0">
                        <a:lnSpc>
                          <a:spcPct val="115000"/>
                        </a:lnSpc>
                        <a:spcAft>
                          <a:spcPts val="0"/>
                        </a:spcAft>
                        <a:buFont typeface="+mj-lt"/>
                        <a:buNone/>
                      </a:pPr>
                      <a:r>
                        <a:rPr lang="es-PE" sz="1200" dirty="0">
                          <a:effectLst/>
                          <a:latin typeface="Arial"/>
                          <a:ea typeface="Calibri"/>
                          <a:cs typeface="Times New Roman"/>
                        </a:rPr>
                        <a:t>SG_CUS001_Realizar_login</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Secundario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Baja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 </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2</a:t>
                      </a:r>
                      <a:endParaRPr lang="es-PE" sz="1200">
                        <a:effectLst/>
                        <a:latin typeface="Times New Roman"/>
                        <a:ea typeface="Calibri"/>
                        <a:cs typeface="Times New Roman"/>
                      </a:endParaRPr>
                    </a:p>
                  </a:txBody>
                  <a:tcPr marL="44450" marR="44450" marT="0" marB="0"/>
                </a:tc>
              </a:tr>
              <a:tr h="504056">
                <a:tc>
                  <a:txBody>
                    <a:bodyPr/>
                    <a:lstStyle/>
                    <a:p>
                      <a:pPr marL="0" lvl="0" indent="0">
                        <a:lnSpc>
                          <a:spcPct val="115000"/>
                        </a:lnSpc>
                        <a:spcAft>
                          <a:spcPts val="0"/>
                        </a:spcAft>
                        <a:buFont typeface="+mj-lt"/>
                        <a:buNone/>
                      </a:pPr>
                      <a:r>
                        <a:rPr lang="es-PE" sz="1200" dirty="0">
                          <a:effectLst/>
                          <a:latin typeface="Arial"/>
                          <a:ea typeface="Calibri"/>
                          <a:cs typeface="Times New Roman"/>
                        </a:rPr>
                        <a:t>SG_CUS003_Mantener_usuarios</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Secundario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 </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2</a:t>
                      </a:r>
                      <a:endParaRPr lang="es-PE" sz="1200">
                        <a:effectLst/>
                        <a:latin typeface="Times New Roman"/>
                        <a:ea typeface="Calibri"/>
                        <a:cs typeface="Times New Roman"/>
                      </a:endParaRPr>
                    </a:p>
                  </a:txBody>
                  <a:tcPr marL="44450" marR="44450" marT="0" marB="0"/>
                </a:tc>
              </a:tr>
              <a:tr h="648072">
                <a:tc>
                  <a:txBody>
                    <a:bodyPr/>
                    <a:lstStyle/>
                    <a:p>
                      <a:pPr marL="0" lvl="0" indent="0">
                        <a:lnSpc>
                          <a:spcPct val="115000"/>
                        </a:lnSpc>
                        <a:spcAft>
                          <a:spcPts val="0"/>
                        </a:spcAft>
                        <a:buFont typeface="+mj-lt"/>
                        <a:buNone/>
                      </a:pPr>
                      <a:r>
                        <a:rPr lang="es-PE" sz="1200" dirty="0">
                          <a:effectLst/>
                          <a:latin typeface="Arial"/>
                          <a:ea typeface="Calibri"/>
                          <a:cs typeface="Times New Roman"/>
                        </a:rPr>
                        <a:t>SG_CUS002_Actualizar_contrasena</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Opcional</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Baja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 </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2</a:t>
                      </a:r>
                      <a:endParaRPr lang="es-PE" sz="1200">
                        <a:effectLst/>
                        <a:latin typeface="Times New Roman"/>
                        <a:ea typeface="Calibri"/>
                        <a:cs typeface="Times New Roman"/>
                      </a:endParaRPr>
                    </a:p>
                  </a:txBody>
                  <a:tcPr marL="44450" marR="44450" marT="0" marB="0"/>
                </a:tc>
              </a:tr>
              <a:tr h="504056">
                <a:tc>
                  <a:txBody>
                    <a:bodyPr/>
                    <a:lstStyle/>
                    <a:p>
                      <a:pPr marL="0" lvl="0" indent="0">
                        <a:lnSpc>
                          <a:spcPct val="115000"/>
                        </a:lnSpc>
                        <a:spcAft>
                          <a:spcPts val="0"/>
                        </a:spcAft>
                        <a:buFont typeface="+mj-lt"/>
                        <a:buNone/>
                      </a:pPr>
                      <a:r>
                        <a:rPr lang="es-PE" sz="1200" dirty="0">
                          <a:effectLst/>
                          <a:latin typeface="Arial"/>
                          <a:ea typeface="Calibri"/>
                          <a:cs typeface="Times New Roman"/>
                        </a:rPr>
                        <a:t>SG_CUS004_Mantener_perfiles_sistema</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Opcional</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Baja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 </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2</a:t>
                      </a:r>
                      <a:endParaRPr lang="es-PE" sz="1200">
                        <a:effectLst/>
                        <a:latin typeface="Times New Roman"/>
                        <a:ea typeface="Calibri"/>
                        <a:cs typeface="Times New Roman"/>
                      </a:endParaRPr>
                    </a:p>
                  </a:txBody>
                  <a:tcPr marL="44450" marR="44450" marT="0" marB="0"/>
                </a:tc>
              </a:tr>
              <a:tr h="606925">
                <a:tc>
                  <a:txBody>
                    <a:bodyPr/>
                    <a:lstStyle/>
                    <a:p>
                      <a:pPr marL="0" lvl="0" indent="0">
                        <a:lnSpc>
                          <a:spcPct val="115000"/>
                        </a:lnSpc>
                        <a:spcAft>
                          <a:spcPts val="0"/>
                        </a:spcAft>
                        <a:buFont typeface="+mj-lt"/>
                        <a:buNone/>
                      </a:pPr>
                      <a:r>
                        <a:rPr lang="es-PE" sz="1200" dirty="0">
                          <a:effectLst/>
                          <a:latin typeface="Arial"/>
                          <a:ea typeface="Calibri"/>
                          <a:cs typeface="Times New Roman"/>
                        </a:rPr>
                        <a:t>SG_CUS005_Mantener_opciones_sistema</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Opcional</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 </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Ciclo 2</a:t>
                      </a:r>
                      <a:endParaRPr lang="es-PE" sz="1200">
                        <a:effectLst/>
                        <a:latin typeface="Times New Roman"/>
                        <a:ea typeface="Calibri"/>
                        <a:cs typeface="Times New Roman"/>
                      </a:endParaRPr>
                    </a:p>
                  </a:txBody>
                  <a:tcPr marL="44450" marR="44450" marT="0" marB="0"/>
                </a:tc>
              </a:tr>
              <a:tr h="606925">
                <a:tc>
                  <a:txBody>
                    <a:bodyPr/>
                    <a:lstStyle/>
                    <a:p>
                      <a:pPr marL="0" lvl="0" indent="0">
                        <a:lnSpc>
                          <a:spcPct val="115000"/>
                        </a:lnSpc>
                        <a:spcAft>
                          <a:spcPts val="0"/>
                        </a:spcAft>
                        <a:buFont typeface="+mj-lt"/>
                        <a:buNone/>
                      </a:pPr>
                      <a:r>
                        <a:rPr lang="es-PE" sz="1200" dirty="0">
                          <a:effectLst/>
                          <a:latin typeface="Arial"/>
                          <a:ea typeface="Calibri"/>
                          <a:cs typeface="Times New Roman"/>
                        </a:rPr>
                        <a:t>SG_CUS006_Mantener_parametros_configuracion</a:t>
                      </a:r>
                      <a:endParaRPr lang="es-PE" sz="1100" dirty="0">
                        <a:effectLst/>
                        <a:latin typeface="Calibri"/>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Opcional</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Definido</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Media</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a:effectLst/>
                          <a:latin typeface="Arial"/>
                          <a:ea typeface="Calibri"/>
                          <a:cs typeface="Times New Roman"/>
                        </a:rPr>
                        <a:t> </a:t>
                      </a:r>
                      <a:endParaRPr lang="es-PE" sz="1200">
                        <a:effectLst/>
                        <a:latin typeface="Times New Roman"/>
                        <a:ea typeface="Calibri"/>
                        <a:cs typeface="Times New Roman"/>
                      </a:endParaRPr>
                    </a:p>
                  </a:txBody>
                  <a:tcPr marL="44450" marR="44450" marT="0" marB="0"/>
                </a:tc>
                <a:tc>
                  <a:txBody>
                    <a:bodyPr/>
                    <a:lstStyle/>
                    <a:p>
                      <a:pPr>
                        <a:spcAft>
                          <a:spcPts val="0"/>
                        </a:spcAft>
                      </a:pPr>
                      <a:r>
                        <a:rPr lang="es-PE" sz="1200" dirty="0">
                          <a:effectLst/>
                          <a:latin typeface="Arial"/>
                          <a:ea typeface="Calibri"/>
                          <a:cs typeface="Times New Roman"/>
                        </a:rPr>
                        <a:t>Ciclo 2</a:t>
                      </a:r>
                      <a:endParaRPr lang="es-PE" sz="1200" dirty="0">
                        <a:effectLst/>
                        <a:latin typeface="Times New Roman"/>
                        <a:ea typeface="Calibri"/>
                        <a:cs typeface="Times New Roman"/>
                      </a:endParaRPr>
                    </a:p>
                  </a:txBody>
                  <a:tcPr marL="44450" marR="44450" marT="0" marB="0"/>
                </a:tc>
              </a:tr>
            </a:tbl>
          </a:graphicData>
        </a:graphic>
      </p:graphicFrame>
    </p:spTree>
    <p:extLst>
      <p:ext uri="{BB962C8B-B14F-4D97-AF65-F5344CB8AC3E}">
        <p14:creationId xmlns:p14="http://schemas.microsoft.com/office/powerpoint/2010/main" val="1776442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2 Título"/>
          <p:cNvSpPr>
            <a:spLocks noGrp="1"/>
          </p:cNvSpPr>
          <p:nvPr>
            <p:ph type="title" idx="4294967295"/>
          </p:nvPr>
        </p:nvSpPr>
        <p:spPr>
          <a:xfrm>
            <a:off x="611188" y="2852738"/>
            <a:ext cx="8229600" cy="1252537"/>
          </a:xfrm>
        </p:spPr>
        <p:txBody>
          <a:bodyPr/>
          <a:lstStyle/>
          <a:p>
            <a:pPr eaLnBrk="1" hangingPunct="1"/>
            <a:r>
              <a:rPr lang="es-PE" sz="4000" b="1" dirty="0" smtClean="0">
                <a:solidFill>
                  <a:schemeClr val="tx2"/>
                </a:solidFill>
              </a:rPr>
              <a:t>BENCHMARKING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fontAlgn="auto" hangingPunct="1">
              <a:spcAft>
                <a:spcPts val="0"/>
              </a:spcAft>
              <a:defRPr/>
            </a:pPr>
            <a:r>
              <a:rPr lang="es-PE" dirty="0" smtClean="0"/>
              <a:t>BENCHMARKING</a:t>
            </a:r>
            <a:endParaRPr lang="es-PE"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2 Título"/>
          <p:cNvSpPr>
            <a:spLocks noGrp="1"/>
          </p:cNvSpPr>
          <p:nvPr>
            <p:ph type="title" idx="4294967295"/>
          </p:nvPr>
        </p:nvSpPr>
        <p:spPr>
          <a:xfrm>
            <a:off x="611188" y="2852738"/>
            <a:ext cx="8229600" cy="1252537"/>
          </a:xfrm>
        </p:spPr>
        <p:txBody>
          <a:bodyPr/>
          <a:lstStyle/>
          <a:p>
            <a:pPr eaLnBrk="1" hangingPunct="1"/>
            <a:r>
              <a:rPr lang="es-PE" sz="4000" b="1" smtClean="0">
                <a:solidFill>
                  <a:schemeClr val="tx2"/>
                </a:solidFill>
              </a:rPr>
              <a:t>CONCLUSIONES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2 Título"/>
          <p:cNvSpPr>
            <a:spLocks noGrp="1"/>
          </p:cNvSpPr>
          <p:nvPr>
            <p:ph type="title" idx="4294967295"/>
          </p:nvPr>
        </p:nvSpPr>
        <p:spPr>
          <a:xfrm>
            <a:off x="539552" y="2420888"/>
            <a:ext cx="8085138" cy="3888978"/>
          </a:xfrm>
        </p:spPr>
        <p:txBody>
          <a:bodyPr/>
          <a:lstStyle/>
          <a:p>
            <a:pPr eaLnBrk="1" hangingPunct="1"/>
            <a:endParaRPr lang="es-PE" sz="2800" b="1" dirty="0">
              <a:solidFill>
                <a:schemeClr val="tx2"/>
              </a:solidFill>
            </a:endParaRPr>
          </a:p>
        </p:txBody>
      </p:sp>
      <p:sp>
        <p:nvSpPr>
          <p:cNvPr id="3" name="2 Título"/>
          <p:cNvSpPr txBox="1">
            <a:spLocks/>
          </p:cNvSpPr>
          <p:nvPr/>
        </p:nvSpPr>
        <p:spPr bwMode="auto">
          <a:xfrm>
            <a:off x="463899" y="548680"/>
            <a:ext cx="8229600" cy="10081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r>
              <a:rPr lang="es-PE" sz="4000" dirty="0"/>
              <a:t>INTRODUCCION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fontAlgn="auto" hangingPunct="1">
              <a:spcAft>
                <a:spcPts val="0"/>
              </a:spcAft>
              <a:defRPr/>
            </a:pPr>
            <a:r>
              <a:rPr lang="es-PE" dirty="0" smtClean="0"/>
              <a:t>CONCLUSIONES</a:t>
            </a:r>
            <a:endParaRPr lang="es-PE" dirty="0"/>
          </a:p>
        </p:txBody>
      </p:sp>
    </p:spTree>
    <p:extLst>
      <p:ext uri="{BB962C8B-B14F-4D97-AF65-F5344CB8AC3E}">
        <p14:creationId xmlns:p14="http://schemas.microsoft.com/office/powerpoint/2010/main" val="2935428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1 Título"/>
          <p:cNvSpPr>
            <a:spLocks noGrp="1"/>
          </p:cNvSpPr>
          <p:nvPr>
            <p:ph type="ctrTitle"/>
          </p:nvPr>
        </p:nvSpPr>
        <p:spPr>
          <a:xfrm>
            <a:off x="390525" y="476250"/>
            <a:ext cx="8280400" cy="1584325"/>
          </a:xfrm>
        </p:spPr>
        <p:txBody>
          <a:bodyPr/>
          <a:lstStyle/>
          <a:p>
            <a:pPr eaLnBrk="1" hangingPunct="1"/>
            <a:r>
              <a:rPr lang="es-PE" smtClean="0"/>
              <a:t>CONTRATOS DE CLIENTES</a:t>
            </a:r>
            <a:endParaRPr lang="es-PE" sz="3600" smtClean="0"/>
          </a:p>
        </p:txBody>
      </p:sp>
      <p:sp>
        <p:nvSpPr>
          <p:cNvPr id="45058" name="2 Subtítulo"/>
          <p:cNvSpPr>
            <a:spLocks noGrp="1"/>
          </p:cNvSpPr>
          <p:nvPr>
            <p:ph type="subTitle" idx="1"/>
          </p:nvPr>
        </p:nvSpPr>
        <p:spPr>
          <a:xfrm>
            <a:off x="1289050" y="2276475"/>
            <a:ext cx="6400800" cy="520700"/>
          </a:xfrm>
        </p:spPr>
        <p:txBody>
          <a:bodyPr/>
          <a:lstStyle/>
          <a:p>
            <a:pPr eaLnBrk="1" hangingPunct="1"/>
            <a:r>
              <a:rPr lang="es-PE" sz="2800" smtClean="0"/>
              <a:t>MODELADO DEL NEGOCIO</a:t>
            </a:r>
          </a:p>
        </p:txBody>
      </p:sp>
      <p:sp>
        <p:nvSpPr>
          <p:cNvPr id="45059" name="3 CuadroTexto"/>
          <p:cNvSpPr txBox="1">
            <a:spLocks noChangeArrowheads="1"/>
          </p:cNvSpPr>
          <p:nvPr/>
        </p:nvSpPr>
        <p:spPr bwMode="auto">
          <a:xfrm>
            <a:off x="4489450" y="3713163"/>
            <a:ext cx="4186238" cy="2308225"/>
          </a:xfrm>
          <a:prstGeom prst="rect">
            <a:avLst/>
          </a:prstGeom>
          <a:noFill/>
          <a:ln w="9525">
            <a:noFill/>
            <a:miter lim="800000"/>
            <a:headEnd/>
            <a:tailEnd/>
          </a:ln>
        </p:spPr>
        <p:txBody>
          <a:bodyPr>
            <a:spAutoFit/>
          </a:bodyPr>
          <a:lstStyle/>
          <a:p>
            <a:pPr algn="r"/>
            <a:r>
              <a:rPr lang="es-PE" sz="2400">
                <a:latin typeface="Candara" pitchFamily="34" charset="0"/>
              </a:rPr>
              <a:t>Paola Rojas Chicoma</a:t>
            </a:r>
          </a:p>
          <a:p>
            <a:pPr algn="r"/>
            <a:r>
              <a:rPr lang="es-PE" sz="2400">
                <a:latin typeface="Candara" pitchFamily="34" charset="0"/>
              </a:rPr>
              <a:t>Nestor Robles Cacha</a:t>
            </a:r>
          </a:p>
          <a:p>
            <a:pPr algn="r"/>
            <a:r>
              <a:rPr lang="es-PE" sz="2400">
                <a:latin typeface="Candara" pitchFamily="34" charset="0"/>
              </a:rPr>
              <a:t>Gabriela Rojas Munive</a:t>
            </a:r>
          </a:p>
          <a:p>
            <a:pPr algn="r"/>
            <a:r>
              <a:rPr lang="es-PE" sz="2400">
                <a:latin typeface="Candara" pitchFamily="34" charset="0"/>
              </a:rPr>
              <a:t>Augusto Suarez Gutierrez</a:t>
            </a:r>
          </a:p>
          <a:p>
            <a:pPr algn="r"/>
            <a:r>
              <a:rPr lang="es-PE" sz="2400">
                <a:latin typeface="Candara" pitchFamily="34" charset="0"/>
              </a:rPr>
              <a:t>Orlando Sedamano Cornejo</a:t>
            </a:r>
          </a:p>
          <a:p>
            <a:pPr algn="r"/>
            <a:endParaRPr lang="es-PE" sz="2400">
              <a:solidFill>
                <a:schemeClr val="bg1"/>
              </a:solidFill>
              <a:latin typeface="Candara" pitchFamily="34" charset="0"/>
            </a:endParaRPr>
          </a:p>
        </p:txBody>
      </p:sp>
      <p:sp>
        <p:nvSpPr>
          <p:cNvPr id="45060" name="4 CuadroTexto"/>
          <p:cNvSpPr txBox="1">
            <a:spLocks noChangeArrowheads="1"/>
          </p:cNvSpPr>
          <p:nvPr/>
        </p:nvSpPr>
        <p:spPr bwMode="auto">
          <a:xfrm>
            <a:off x="467544" y="4293096"/>
            <a:ext cx="3455987" cy="923925"/>
          </a:xfrm>
          <a:prstGeom prst="rect">
            <a:avLst/>
          </a:prstGeom>
          <a:noFill/>
          <a:ln w="9525">
            <a:noFill/>
            <a:miter lim="800000"/>
            <a:headEnd/>
            <a:tailEnd/>
          </a:ln>
        </p:spPr>
        <p:txBody>
          <a:bodyPr>
            <a:spAutoFit/>
          </a:bodyPr>
          <a:lstStyle/>
          <a:p>
            <a:r>
              <a:rPr lang="es-PE" sz="5400" dirty="0">
                <a:solidFill>
                  <a:schemeClr val="bg1"/>
                </a:solidFill>
                <a:latin typeface="Candara" pitchFamily="34" charset="0"/>
              </a:rPr>
              <a:t>GRACIAS </a:t>
            </a:r>
            <a:r>
              <a:rPr lang="es-PE" sz="4800" dirty="0">
                <a:solidFill>
                  <a:schemeClr val="bg1"/>
                </a:solidFill>
                <a:latin typeface="Candara" pitchFamily="34"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a:spLocks noGrp="1"/>
          </p:cNvSpPr>
          <p:nvPr>
            <p:ph type="title" idx="4294967295"/>
          </p:nvPr>
        </p:nvSpPr>
        <p:spPr>
          <a:xfrm>
            <a:off x="611188" y="2852738"/>
            <a:ext cx="8229600" cy="1252537"/>
          </a:xfrm>
        </p:spPr>
        <p:txBody>
          <a:bodyPr/>
          <a:lstStyle/>
          <a:p>
            <a:pPr eaLnBrk="1" hangingPunct="1"/>
            <a:r>
              <a:rPr lang="es-PE" b="1" dirty="0" smtClean="0">
                <a:solidFill>
                  <a:schemeClr val="tx2"/>
                </a:solidFill>
              </a:rPr>
              <a:t>PRINCIPALES </a:t>
            </a:r>
            <a:r>
              <a:rPr lang="es-PE" b="1" dirty="0">
                <a:solidFill>
                  <a:schemeClr val="tx2"/>
                </a:solidFill>
              </a:rPr>
              <a:t>CORRECCIONES AL ENTREGABLE ANTERIOR</a:t>
            </a:r>
          </a:p>
        </p:txBody>
      </p:sp>
    </p:spTree>
    <p:extLst>
      <p:ext uri="{BB962C8B-B14F-4D97-AF65-F5344CB8AC3E}">
        <p14:creationId xmlns:p14="http://schemas.microsoft.com/office/powerpoint/2010/main" val="379800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2 Título"/>
          <p:cNvSpPr>
            <a:spLocks noGrp="1"/>
          </p:cNvSpPr>
          <p:nvPr>
            <p:ph type="title" idx="4294967295"/>
          </p:nvPr>
        </p:nvSpPr>
        <p:spPr>
          <a:xfrm>
            <a:off x="467544" y="404664"/>
            <a:ext cx="8229600" cy="1252537"/>
          </a:xfrm>
        </p:spPr>
        <p:txBody>
          <a:bodyPr/>
          <a:lstStyle/>
          <a:p>
            <a:pPr eaLnBrk="1" hangingPunct="1"/>
            <a:r>
              <a:rPr lang="es-PE" sz="4000" dirty="0" smtClean="0">
                <a:solidFill>
                  <a:schemeClr val="bg1"/>
                </a:solidFill>
              </a:rPr>
              <a:t>PRINCIPALES CORRECCIONES AL ENTREGABLE ANTERIOR</a:t>
            </a:r>
          </a:p>
        </p:txBody>
      </p:sp>
      <p:sp>
        <p:nvSpPr>
          <p:cNvPr id="3" name="2 Título"/>
          <p:cNvSpPr txBox="1">
            <a:spLocks/>
          </p:cNvSpPr>
          <p:nvPr/>
        </p:nvSpPr>
        <p:spPr bwMode="auto">
          <a:xfrm>
            <a:off x="468313" y="2636838"/>
            <a:ext cx="8229600" cy="3600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r>
              <a:rPr lang="es-PE" sz="2800" b="1" smtClean="0">
                <a:solidFill>
                  <a:schemeClr val="tx2"/>
                </a:solidFill>
              </a:rPr>
              <a:t>Agregar aquí</a:t>
            </a:r>
            <a:endParaRPr lang="es-PE" sz="2800" b="1" dirty="0">
              <a:solidFill>
                <a:schemeClr val="tx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a:spLocks noGrp="1"/>
          </p:cNvSpPr>
          <p:nvPr>
            <p:ph type="title" idx="4294967295"/>
          </p:nvPr>
        </p:nvSpPr>
        <p:spPr>
          <a:xfrm>
            <a:off x="611188" y="2852738"/>
            <a:ext cx="8229600" cy="1252537"/>
          </a:xfrm>
        </p:spPr>
        <p:txBody>
          <a:bodyPr/>
          <a:lstStyle/>
          <a:p>
            <a:pPr eaLnBrk="1" hangingPunct="1"/>
            <a:r>
              <a:rPr lang="es-PE" b="1" dirty="0" smtClean="0">
                <a:solidFill>
                  <a:schemeClr val="tx2"/>
                </a:solidFill>
              </a:rPr>
              <a:t>REQUERIMIENTOS FUNCIONALES</a:t>
            </a:r>
            <a:endParaRPr lang="es-PE" b="1" dirty="0">
              <a:solidFill>
                <a:schemeClr val="tx2"/>
              </a:solidFill>
            </a:endParaRPr>
          </a:p>
        </p:txBody>
      </p:sp>
    </p:spTree>
    <p:extLst>
      <p:ext uri="{BB962C8B-B14F-4D97-AF65-F5344CB8AC3E}">
        <p14:creationId xmlns:p14="http://schemas.microsoft.com/office/powerpoint/2010/main" val="3937662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a:bodyPr>
          <a:lstStyle/>
          <a:p>
            <a:pPr eaLnBrk="1" fontAlgn="auto" hangingPunct="1">
              <a:spcAft>
                <a:spcPts val="0"/>
              </a:spcAft>
              <a:defRPr/>
            </a:pPr>
            <a:r>
              <a:rPr lang="es-PE" dirty="0" smtClean="0"/>
              <a:t>REQUERIMIENTOS FUNCIONALES</a:t>
            </a:r>
            <a:endParaRPr lang="es-PE" dirty="0"/>
          </a:p>
        </p:txBody>
      </p:sp>
      <p:graphicFrame>
        <p:nvGraphicFramePr>
          <p:cNvPr id="39956" name="Group 20"/>
          <p:cNvGraphicFramePr>
            <a:graphicFrameLocks noGrp="1"/>
          </p:cNvGraphicFramePr>
          <p:nvPr>
            <p:extLst>
              <p:ext uri="{D42A27DB-BD31-4B8C-83A1-F6EECF244321}">
                <p14:modId xmlns:p14="http://schemas.microsoft.com/office/powerpoint/2010/main" val="1633851190"/>
              </p:ext>
            </p:extLst>
          </p:nvPr>
        </p:nvGraphicFramePr>
        <p:xfrm>
          <a:off x="323850" y="2347778"/>
          <a:ext cx="8568630" cy="4249574"/>
        </p:xfrm>
        <a:graphic>
          <a:graphicData uri="http://schemas.openxmlformats.org/drawingml/2006/table">
            <a:tbl>
              <a:tblPr/>
              <a:tblGrid>
                <a:gridCol w="8568630"/>
              </a:tblGrid>
              <a:tr h="115212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CC_RF001_Actualizar_información_clientes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crear nuevos usuarios, eliminar, modificar y consultar la información de los usuarios existentes.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100811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CC_RF002_Consultar_información_solicitudes_contrato</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consultar la información de las solicitudes de contrato.</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975054">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CC_RF003_Actualizar_estado_solicitudes_contrato</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modificar el estado de las solicitudes </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111428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CC_RF004_Actualizar_cláusulas predefinidas</a:t>
                      </a:r>
                    </a:p>
                    <a:p>
                      <a:pPr algn="just"/>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registrar nuevas cláusulas predefinidas, eliminar, modificar y consultar la información de las cláusulas predefinidas.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extLst>
      <p:ext uri="{BB962C8B-B14F-4D97-AF65-F5344CB8AC3E}">
        <p14:creationId xmlns:p14="http://schemas.microsoft.com/office/powerpoint/2010/main" val="1668327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a:bodyPr>
          <a:lstStyle/>
          <a:p>
            <a:pPr eaLnBrk="1" fontAlgn="auto" hangingPunct="1">
              <a:spcAft>
                <a:spcPts val="0"/>
              </a:spcAft>
              <a:defRPr/>
            </a:pPr>
            <a:r>
              <a:rPr lang="es-PE" dirty="0"/>
              <a:t>REQUERIMIENTOS FUNCIONALES</a:t>
            </a:r>
          </a:p>
        </p:txBody>
      </p:sp>
      <p:graphicFrame>
        <p:nvGraphicFramePr>
          <p:cNvPr id="39956" name="Group 20"/>
          <p:cNvGraphicFramePr>
            <a:graphicFrameLocks noGrp="1"/>
          </p:cNvGraphicFramePr>
          <p:nvPr>
            <p:extLst>
              <p:ext uri="{D42A27DB-BD31-4B8C-83A1-F6EECF244321}">
                <p14:modId xmlns:p14="http://schemas.microsoft.com/office/powerpoint/2010/main" val="547184762"/>
              </p:ext>
            </p:extLst>
          </p:nvPr>
        </p:nvGraphicFramePr>
        <p:xfrm>
          <a:off x="323850" y="2276872"/>
          <a:ext cx="8568630" cy="4392488"/>
        </p:xfrm>
        <a:graphic>
          <a:graphicData uri="http://schemas.openxmlformats.org/drawingml/2006/table">
            <a:tbl>
              <a:tblPr/>
              <a:tblGrid>
                <a:gridCol w="8568630"/>
              </a:tblGrid>
              <a:tr h="104706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CC_RF007_Actualizar_información_de_contratos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crear nuevos contratos, eliminar, modificar y consultar la información de los contratos.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1116866">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CC_RF008_Actualizar_información_de_cierre_de_contratos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registrar, eliminar, modificar y consultar la información de los cierres de los contratos.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111428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CC_RF009_Actualizar_información_de_anulación_de_contratos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registrar, eliminar, modificar y consultar la información de las anulaciones de los contratos.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111428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CC_RF010_Actualizar información de las adendas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crear nuevos contratos, eliminar, modificar y consultar la información de los contratos.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extLst>
      <p:ext uri="{BB962C8B-B14F-4D97-AF65-F5344CB8AC3E}">
        <p14:creationId xmlns:p14="http://schemas.microsoft.com/office/powerpoint/2010/main" val="2501341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a:bodyPr>
          <a:lstStyle/>
          <a:p>
            <a:pPr eaLnBrk="1" fontAlgn="auto" hangingPunct="1">
              <a:spcAft>
                <a:spcPts val="0"/>
              </a:spcAft>
              <a:defRPr/>
            </a:pPr>
            <a:r>
              <a:rPr lang="es-PE" dirty="0"/>
              <a:t>REQUERIMIENTOS FUNCIONALES</a:t>
            </a:r>
          </a:p>
        </p:txBody>
      </p:sp>
      <p:graphicFrame>
        <p:nvGraphicFramePr>
          <p:cNvPr id="39956" name="Group 20"/>
          <p:cNvGraphicFramePr>
            <a:graphicFrameLocks noGrp="1"/>
          </p:cNvGraphicFramePr>
          <p:nvPr>
            <p:extLst>
              <p:ext uri="{D42A27DB-BD31-4B8C-83A1-F6EECF244321}">
                <p14:modId xmlns:p14="http://schemas.microsoft.com/office/powerpoint/2010/main" val="4257688815"/>
              </p:ext>
            </p:extLst>
          </p:nvPr>
        </p:nvGraphicFramePr>
        <p:xfrm>
          <a:off x="323850" y="2636911"/>
          <a:ext cx="8568630" cy="3312369"/>
        </p:xfrm>
        <a:graphic>
          <a:graphicData uri="http://schemas.openxmlformats.org/drawingml/2006/table">
            <a:tbl>
              <a:tblPr/>
              <a:tblGrid>
                <a:gridCol w="8568630"/>
              </a:tblGrid>
              <a:tr h="1094656">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CC_RF011_Generar_reporte_de_contratos_y_adendas_por_filtro_de_estados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 permitir generar los reportes de contratos y adendas por sus estados.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1370215">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CC_RF012_Visualizar_tablero_de_anuncios_de_contratos_y_adendas_en_proceso</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 permitir mostrar en pantalla un tablero de anuncios de contratos y adendas en proceso.</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84749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CC_RF015_Aprobar_contratos_y_adendas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aprobar los contratos y adendas.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extLst>
      <p:ext uri="{BB962C8B-B14F-4D97-AF65-F5344CB8AC3E}">
        <p14:creationId xmlns:p14="http://schemas.microsoft.com/office/powerpoint/2010/main" val="31386256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724</TotalTime>
  <Words>765</Words>
  <Application>Microsoft Office PowerPoint</Application>
  <PresentationFormat>Presentación en pantalla (4:3)</PresentationFormat>
  <Paragraphs>232</Paragraphs>
  <Slides>31</Slides>
  <Notes>6</Notes>
  <HiddenSlides>0</HiddenSlides>
  <MMClips>0</MMClips>
  <ScaleCrop>false</ScaleCrop>
  <HeadingPairs>
    <vt:vector size="4" baseType="variant">
      <vt:variant>
        <vt:lpstr>Tema</vt:lpstr>
      </vt:variant>
      <vt:variant>
        <vt:i4>1</vt:i4>
      </vt:variant>
      <vt:variant>
        <vt:lpstr>Títulos de diapositiva</vt:lpstr>
      </vt:variant>
      <vt:variant>
        <vt:i4>31</vt:i4>
      </vt:variant>
    </vt:vector>
  </HeadingPairs>
  <TitlesOfParts>
    <vt:vector size="32" baseType="lpstr">
      <vt:lpstr>Forma de onda</vt:lpstr>
      <vt:lpstr>CONTRATOS DE CLIENTES</vt:lpstr>
      <vt:lpstr>INTRODUCCION</vt:lpstr>
      <vt:lpstr>Presentación de PowerPoint</vt:lpstr>
      <vt:lpstr>PRINCIPALES CORRECCIONES AL ENTREGABLE ANTERIOR</vt:lpstr>
      <vt:lpstr>PRINCIPALES CORRECCIONES AL ENTREGABLE ANTERIOR</vt:lpstr>
      <vt:lpstr>REQUERIMIENTOS FUNCIONALES</vt:lpstr>
      <vt:lpstr>REQUERIMIENTOS FUNCIONALES</vt:lpstr>
      <vt:lpstr>REQUERIMIENTOS FUNCIONALES</vt:lpstr>
      <vt:lpstr>REQUERIMIENTOS FUNCIONALES</vt:lpstr>
      <vt:lpstr>REQUERIMIENTOS NO FUNCIONALES</vt:lpstr>
      <vt:lpstr>REQUERIMIENTOS NO FUNCIONALES</vt:lpstr>
      <vt:lpstr>REQUERIMIENTOS NO FUNCIONALES</vt:lpstr>
      <vt:lpstr>REQUERIMIENTOS NO FUNCIONALES</vt:lpstr>
      <vt:lpstr>DIAGRAMA DE ACTORES DEL SISTEMA</vt:lpstr>
      <vt:lpstr>DIAGRAMA DE ACTORES DEL SISTEMA</vt:lpstr>
      <vt:lpstr>DIAGRAMA DE PAQUETES DEL SISTEMA</vt:lpstr>
      <vt:lpstr>Presentación de PowerPoint</vt:lpstr>
      <vt:lpstr>DIAGRAMA DE CASOS DE USO DEL SISTEMA POR PAQUETE</vt:lpstr>
      <vt:lpstr>PAQUETE – SOLICITUD DE CONTRATO</vt:lpstr>
      <vt:lpstr>PAQUETE – EVALUACION DE CONTRATO</vt:lpstr>
      <vt:lpstr>PAQUETE – SEGUIMIENTO DE CONTRATO</vt:lpstr>
      <vt:lpstr>PAQUETE – SEGURIDAD</vt:lpstr>
      <vt:lpstr>ATRIBUTOS DE LOS CASOS DE USO DEL SISTEMA</vt:lpstr>
      <vt:lpstr>Presentación de PowerPoint</vt:lpstr>
      <vt:lpstr>Presentación de PowerPoint</vt:lpstr>
      <vt:lpstr>Presentación de PowerPoint</vt:lpstr>
      <vt:lpstr>BENCHMARKING</vt:lpstr>
      <vt:lpstr>Presentación de PowerPoint</vt:lpstr>
      <vt:lpstr>CONCLUSIONES</vt:lpstr>
      <vt:lpstr>Presentación de PowerPoint</vt:lpstr>
      <vt:lpstr>CONTRATOS DE CLIENTES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orlando alexis</cp:lastModifiedBy>
  <cp:revision>90</cp:revision>
  <dcterms:created xsi:type="dcterms:W3CDTF">2012-05-06T17:51:32Z</dcterms:created>
  <dcterms:modified xsi:type="dcterms:W3CDTF">2012-06-15T05:10:02Z</dcterms:modified>
</cp:coreProperties>
</file>