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9" r:id="rId3"/>
    <p:sldId id="278" r:id="rId4"/>
    <p:sldId id="273" r:id="rId5"/>
    <p:sldId id="270" r:id="rId6"/>
    <p:sldId id="271" r:id="rId7"/>
    <p:sldId id="272" r:id="rId8"/>
    <p:sldId id="280" r:id="rId9"/>
    <p:sldId id="274" r:id="rId10"/>
    <p:sldId id="269" r:id="rId11"/>
    <p:sldId id="275" r:id="rId12"/>
    <p:sldId id="258" r:id="rId13"/>
    <p:sldId id="261" r:id="rId14"/>
    <p:sldId id="262" r:id="rId15"/>
    <p:sldId id="265" r:id="rId16"/>
    <p:sldId id="263" r:id="rId17"/>
    <p:sldId id="264" r:id="rId18"/>
    <p:sldId id="266" r:id="rId19"/>
    <p:sldId id="267" r:id="rId20"/>
    <p:sldId id="276" r:id="rId21"/>
    <p:sldId id="268" r:id="rId22"/>
    <p:sldId id="277" r:id="rId23"/>
    <p:sldId id="259" r:id="rId24"/>
    <p:sldId id="260" r:id="rId25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6" d="100"/>
          <a:sy n="86" d="100"/>
        </p:scale>
        <p:origin x="-28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571B430-C6A9-4756-960C-6AD6BD007025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F1B2C71-FD5A-444F-9741-F7AB5755F46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65CC8E-5CEF-4F01-89C7-0F49564960C6}" type="slidenum">
              <a:rPr lang="es-P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E7FF0-8D77-472C-A19E-53E0003787F6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36F7C-A71F-44E5-A652-8B595E0BE2E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FEA86-30FB-4CC1-82DB-1D21E5D828F2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8C6C8-573C-48EE-ACCA-8C87EE7E3F6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34E80-62AA-4875-B231-B8BC0B99E933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19740-AB4B-48C4-8866-9B664CEB639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14564-5CDC-467F-9AC9-A795606658EE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0BF24-024B-4667-985F-6DE1216429C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5B64F-0C79-4FEF-8C7F-226E8CE93F17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9F2A9-FFBF-4114-8BB0-B9FAC8FE8D2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75ED4-7416-4277-A626-1778A6974D28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0CB4B-3CBF-4F95-B470-B3134F98EE9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C6A03-2F43-482E-93E2-21EEE706649E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2941B-24C6-4B71-8E86-7B0E5495527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DF4CF-13AE-4786-929E-7BD6DF68A405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AFBC3-46D5-4A3A-8412-3D975F18EAA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A6B84-69FA-4304-AD14-DBD728314C32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84F81-8C02-435F-B9BA-D557A5A9288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18561-A0C0-45D9-8070-9169DE0198D7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D48C5-34B2-4E78-A599-945388C0F4E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8F3A8-D09F-4CCF-9D84-32F4565B2569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A05C3-D83A-4042-BA36-447EFA02E7F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6A8A4-FD9B-46FB-8097-4C761002056B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DC9C9-2BD2-4196-8EE8-20888702ABC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7EEEB7B-FC29-4850-8DA0-9E781842AD8A}" type="datetimeFigureOut">
              <a:rPr lang="es-PE"/>
              <a:pPr>
                <a:defRPr/>
              </a:pPr>
              <a:t>07/05/2012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8F81889-6298-4DA0-B8B3-C0E0B00CDB0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15362" name="2 Subtítulo"/>
          <p:cNvSpPr>
            <a:spLocks noGrp="1"/>
          </p:cNvSpPr>
          <p:nvPr>
            <p:ph type="subTitle" idx="1"/>
          </p:nvPr>
        </p:nvSpPr>
        <p:spPr>
          <a:xfrm>
            <a:off x="1331913" y="2636838"/>
            <a:ext cx="6400800" cy="520700"/>
          </a:xfrm>
        </p:spPr>
        <p:txBody>
          <a:bodyPr/>
          <a:lstStyle/>
          <a:p>
            <a:pPr eaLnBrk="1" hangingPunct="1"/>
            <a:r>
              <a:rPr lang="es-PE" sz="2800" smtClean="0"/>
              <a:t>MODELADO DEL NEGOCIO</a:t>
            </a:r>
          </a:p>
        </p:txBody>
      </p:sp>
      <p:sp>
        <p:nvSpPr>
          <p:cNvPr id="15363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7596188" y="404813"/>
            <a:ext cx="1150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000">
                <a:solidFill>
                  <a:schemeClr val="bg1"/>
                </a:solidFill>
              </a:rPr>
              <a:t>PRES-MCUN-01</a:t>
            </a:r>
            <a:r>
              <a:rPr lang="es-ES" sz="100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 smtClean="0"/>
              <a:t>Modelo de Casos de uso del negocio</a:t>
            </a:r>
            <a:br>
              <a:rPr lang="es-PE" dirty="0" smtClean="0"/>
            </a:br>
            <a:r>
              <a:rPr lang="es-PE" dirty="0" smtClean="0"/>
              <a:t>(Contratos de Clientes)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323850" y="2708275"/>
          <a:ext cx="8496300" cy="36004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64296"/>
                <a:gridCol w="2952328"/>
                <a:gridCol w="2880321"/>
              </a:tblGrid>
              <a:tr h="36004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56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3644900"/>
            <a:ext cx="1995488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8038" y="3706813"/>
            <a:ext cx="2243137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72225" y="3644900"/>
            <a:ext cx="213836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b="1" dirty="0" smtClean="0">
                <a:solidFill>
                  <a:srgbClr val="C00000"/>
                </a:solidFill>
              </a:rPr>
              <a:t>REGLAS DEL NEGOCIO</a:t>
            </a:r>
            <a:br>
              <a:rPr lang="es-PE" b="1" dirty="0" smtClean="0">
                <a:solidFill>
                  <a:srgbClr val="C00000"/>
                </a:solidFill>
              </a:rPr>
            </a:br>
            <a:r>
              <a:rPr lang="es-PE" b="1" dirty="0" smtClean="0">
                <a:solidFill>
                  <a:srgbClr val="C00000"/>
                </a:solidFill>
              </a:rPr>
              <a:t>(Contratos de Clientes)</a:t>
            </a:r>
            <a:endParaRPr lang="es-PE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496300" cy="42481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048672"/>
              </a:tblGrid>
              <a:tr h="115212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Clientes: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potenciales, prospectos, primerizos, esporádicos, habituales, leales, desgastados e inactivos/desertores.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dirty="0"/>
                    </a:p>
                  </a:txBody>
                  <a:tcPr/>
                </a:tc>
              </a:tr>
              <a:tr h="149420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las siguientes líneas para los Tipos de Servicio: 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Tecnología, Software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factory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procesos,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servicios de aplicación y Servicios de tecnología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655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las siguientes Categorías de Tipos de Cliente: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1= Industria y Comercio,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2= Banca y Finanzas y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3=  Gobierno y Servicios públicos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56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2420938"/>
            <a:ext cx="2368550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3789363"/>
            <a:ext cx="2373312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5288" y="5300663"/>
            <a:ext cx="2524125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496300" cy="42481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6224"/>
                <a:gridCol w="6480720"/>
              </a:tblGrid>
              <a:tr h="424847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3050" indent="-273050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Servicio:  </a:t>
                      </a:r>
                    </a:p>
                    <a:p>
                      <a:pPr marL="273050" indent="-273050" algn="just"/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Tecnología,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Hosting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 Servicio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Housing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Servicios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Disaster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Recovery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 Servicio de Respaldo (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Backup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 y Servicios de Almacenamiento.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Software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factory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 de versiones,  Control de calidad del código fuente,  Pruebas de funcionalidad y Control de pases a producción. 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procesos,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Procesos operativos y Procesos de Soporte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servicios de aplicación,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Soporte BASIS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Netweaver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y Soporte funcional 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Servicios de tecnología,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Servicios Microsoft, Servicios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 Servicios de Plataforma de misión crítica y Computación personal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7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89363"/>
            <a:ext cx="2725738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496300" cy="40322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84893"/>
                <a:gridCol w="6212051"/>
              </a:tblGrid>
              <a:tr h="40324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la generación del Contrato se estableció el siguiente formato: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8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0338" y="2997200"/>
            <a:ext cx="6042025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3789363"/>
            <a:ext cx="27305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0322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120680"/>
              </a:tblGrid>
              <a:tr h="40324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la generación de la Adenda se estableció el siguiente formato: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9706" name="6 Imagen" descr="http://www.cdti.es/recursos/img/Servicios/Red_PIDi/Tutorial_BMP/Incentivos_N1/9323_1311312010115741.JPG"/>
          <p:cNvPicPr>
            <a:picLocks noChangeAspect="1" noChangeArrowheads="1"/>
          </p:cNvPicPr>
          <p:nvPr/>
        </p:nvPicPr>
        <p:blipFill>
          <a:blip r:embed="rId2"/>
          <a:srcRect t="8000"/>
          <a:stretch>
            <a:fillRect/>
          </a:stretch>
        </p:blipFill>
        <p:spPr bwMode="auto">
          <a:xfrm>
            <a:off x="3924300" y="2924175"/>
            <a:ext cx="3455988" cy="331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363" y="3789363"/>
            <a:ext cx="26828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17671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29046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 frecuencia de Seguimientos individuales a los Clientes se deben realizar de manera mensual.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0935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un cliente tiene un contrato por un servicio, no se deberá generar otro contrato por el mismo servicio mientras haya uno vigente.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766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genera una Adenda sólo si el Contrato se encuentra vigente.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92375"/>
            <a:ext cx="3062288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3789363"/>
            <a:ext cx="241935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850" y="5229225"/>
            <a:ext cx="2424113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38417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120680"/>
              </a:tblGrid>
              <a:tr h="8340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 cálculo para determinar el monto de Contrato es: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Monto Contrato = Gastos Recursos + Gastos de equipos+ IGV</a:t>
                      </a:r>
                    </a:p>
                    <a:p>
                      <a:endParaRPr lang="es-ES" dirty="0"/>
                    </a:p>
                  </a:txBody>
                  <a:tcPr/>
                </a:tc>
              </a:tr>
              <a:tr h="132621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 prospecto de cliente deberá solicitar ser anulado de la lista de contactos solo si el mismo lo solicita.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2621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 descuentos en el precio de los productos se determinan según el tipo de cliente, el tipo de servicio a ofrecer y el monto del contrato. Estos descuentos son actualizados mensualmente por Finanzas.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176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3789363"/>
            <a:ext cx="2439987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6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5013325"/>
            <a:ext cx="2714625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6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313" y="2420938"/>
            <a:ext cx="2435225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1862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29046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existe una polémica con el contrato de un cliente no se deberá generar ningún otro contrato al mismo cliente hasta solucionar la polémica.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5781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Según el tipo de contrato se determinarán comisiones evaluadoras para el cierre del contrato.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766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Contrato:</a:t>
                      </a:r>
                    </a:p>
                    <a:p>
                      <a:pPr algn="just"/>
                      <a:endParaRPr lang="es-E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Prestación de servicio sin suministro de repuestos, prestación de servicio con suministro de repuestos, servicio prestado, mantenimiento integral, mantenimiento preventivo, mantenimiento correctivo y </a:t>
                      </a:r>
                      <a:r>
                        <a:rPr lang="es-PE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27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2492375"/>
            <a:ext cx="2460625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3716338"/>
            <a:ext cx="2465387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5157788"/>
            <a:ext cx="2471737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17367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43685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 Tipos de penalidades son los siguientes: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Incumplimiento, deficiencia y confidencialidad. 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 penalidades se determinarán según el tipo de contrato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3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708275"/>
            <a:ext cx="247650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6368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rgbClr val="C00000"/>
                </a:solidFill>
              </a:rPr>
              <a:t>INTRODUCCION</a:t>
            </a:r>
            <a:br>
              <a:rPr lang="es-PE" sz="4000" b="1" smtClean="0">
                <a:solidFill>
                  <a:srgbClr val="C00000"/>
                </a:solidFill>
              </a:rPr>
            </a:br>
            <a:r>
              <a:rPr lang="es-PE" sz="4000" b="1" smtClean="0">
                <a:solidFill>
                  <a:srgbClr val="C00000"/>
                </a:solidFill>
              </a:rPr>
              <a:t>(Contratos de Clientes)</a:t>
            </a:r>
          </a:p>
        </p:txBody>
      </p:sp>
      <p:pic>
        <p:nvPicPr>
          <p:cNvPr id="16386" name="Picture 2" descr="http://img.creativosonline.org/blog/wp-content/uploads/2012/02/consejos-contrato-autonomo-exit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6238" y="3933825"/>
            <a:ext cx="3743325" cy="224631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b="1" dirty="0" smtClean="0">
                <a:solidFill>
                  <a:srgbClr val="C00000"/>
                </a:solidFill>
              </a:rPr>
              <a:t>ACTORES DEL NEGOCIO</a:t>
            </a:r>
            <a:br>
              <a:rPr lang="es-PE" b="1" dirty="0" smtClean="0">
                <a:solidFill>
                  <a:srgbClr val="C00000"/>
                </a:solidFill>
              </a:rPr>
            </a:br>
            <a:r>
              <a:rPr lang="es-PE" b="1" dirty="0" smtClean="0">
                <a:solidFill>
                  <a:srgbClr val="C00000"/>
                </a:solidFill>
              </a:rPr>
              <a:t>(Contratos de Clientes)</a:t>
            </a:r>
            <a:endParaRPr lang="es-PE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 smtClean="0"/>
              <a:t>ESPECIFICACION DE ACTORES DEL NEGOCIO (Contratos de Clientes)</a:t>
            </a:r>
            <a:endParaRPr lang="es-PE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23850" y="2038350"/>
          <a:ext cx="8569325" cy="45593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58417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/>
                        <a:t>Persona natural o jurídica que toma la decisión de aceptar o rechazar la propuesta de servicio. Participa del proceso de Realizar Análisis de Mercado. </a:t>
                      </a:r>
                    </a:p>
                  </a:txBody>
                  <a:tcPr/>
                </a:tc>
              </a:tr>
              <a:tr h="151216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dirty="0" smtClean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Persona natural o jurídica que se encarga de solicitar nuevos servicios. Participa de los procesos Gestionar cartera de Clientes y Gestionar Contratos.</a:t>
                      </a:r>
                    </a:p>
                    <a:p>
                      <a:pPr algn="just"/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4016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Persona encargada de supervisar  el crecimiento de los indicadores en cuanto al Nro. de clientes y contratos. Participa en los procesos de Realizar análisis de Mercado, Gestionar cartera de Clientes y Gestionar Contratos.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58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133600"/>
            <a:ext cx="1914525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3716338"/>
            <a:ext cx="1914525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188" y="5245100"/>
            <a:ext cx="1908175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b="1" dirty="0" smtClean="0">
                <a:solidFill>
                  <a:srgbClr val="C00000"/>
                </a:solidFill>
              </a:rPr>
              <a:t>DIAGRAMA DE CASOS DE USO DEL NEGOCIO</a:t>
            </a:r>
            <a:br>
              <a:rPr lang="es-PE" b="1" dirty="0" smtClean="0">
                <a:solidFill>
                  <a:srgbClr val="C00000"/>
                </a:solidFill>
              </a:rPr>
            </a:br>
            <a:r>
              <a:rPr lang="es-PE" b="1" dirty="0" smtClean="0">
                <a:solidFill>
                  <a:srgbClr val="C00000"/>
                </a:solidFill>
              </a:rPr>
              <a:t>(Contratos de Clientes)</a:t>
            </a:r>
            <a:endParaRPr lang="es-PE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 smtClean="0"/>
              <a:t>DIAGRAMA DE CASOS DE USO DEL NEGOCIO (Contratos de Clientes)</a:t>
            </a:r>
            <a:endParaRPr lang="es-PE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700213"/>
            <a:ext cx="7583487" cy="491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38914" name="2 Subtítulo"/>
          <p:cNvSpPr>
            <a:spLocks noGrp="1"/>
          </p:cNvSpPr>
          <p:nvPr>
            <p:ph type="subTitle" idx="1"/>
          </p:nvPr>
        </p:nvSpPr>
        <p:spPr>
          <a:xfrm>
            <a:off x="1289050" y="2276475"/>
            <a:ext cx="6400800" cy="520700"/>
          </a:xfrm>
        </p:spPr>
        <p:txBody>
          <a:bodyPr/>
          <a:lstStyle/>
          <a:p>
            <a:pPr eaLnBrk="1" hangingPunct="1"/>
            <a:r>
              <a:rPr lang="es-PE" sz="2800" smtClean="0"/>
              <a:t>MODELADO DEL NEGOCIO</a:t>
            </a:r>
          </a:p>
        </p:txBody>
      </p:sp>
      <p:sp>
        <p:nvSpPr>
          <p:cNvPr id="38915" name="3 CuadroTexto"/>
          <p:cNvSpPr txBox="1">
            <a:spLocks noChangeArrowheads="1"/>
          </p:cNvSpPr>
          <p:nvPr/>
        </p:nvSpPr>
        <p:spPr bwMode="auto">
          <a:xfrm>
            <a:off x="4489450" y="3713163"/>
            <a:ext cx="418623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38916" name="4 CuadroTexto"/>
          <p:cNvSpPr txBox="1">
            <a:spLocks noChangeArrowheads="1"/>
          </p:cNvSpPr>
          <p:nvPr/>
        </p:nvSpPr>
        <p:spPr bwMode="auto">
          <a:xfrm>
            <a:off x="1033463" y="3709988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CRM - Contratos de Clientes</a:t>
            </a:r>
          </a:p>
        </p:txBody>
      </p:sp>
      <p:pic>
        <p:nvPicPr>
          <p:cNvPr id="17410" name="Picture 5"/>
          <p:cNvPicPr>
            <a:picLocks noChangeAspect="1" noChangeArrowheads="1"/>
          </p:cNvPicPr>
          <p:nvPr/>
        </p:nvPicPr>
        <p:blipFill>
          <a:blip r:embed="rId2"/>
          <a:srcRect l="42667" t="32001" r="5333" b="21777"/>
          <a:stretch>
            <a:fillRect/>
          </a:stretch>
        </p:blipFill>
        <p:spPr bwMode="auto">
          <a:xfrm>
            <a:off x="611188" y="2565400"/>
            <a:ext cx="3673475" cy="244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6"/>
          <p:cNvPicPr>
            <a:picLocks noChangeAspect="1" noChangeArrowheads="1"/>
          </p:cNvPicPr>
          <p:nvPr/>
        </p:nvPicPr>
        <p:blipFill>
          <a:blip r:embed="rId3"/>
          <a:srcRect l="29659" t="30988" r="8928" b="27025"/>
          <a:stretch>
            <a:fillRect/>
          </a:stretch>
        </p:blipFill>
        <p:spPr bwMode="auto">
          <a:xfrm>
            <a:off x="4284663" y="4221163"/>
            <a:ext cx="4535487" cy="232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636838"/>
            <a:ext cx="8229600" cy="12525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b="1" dirty="0" smtClean="0">
                <a:solidFill>
                  <a:srgbClr val="C00000"/>
                </a:solidFill>
              </a:rPr>
              <a:t>PROCESOS DE NEGOCIO</a:t>
            </a:r>
            <a:br>
              <a:rPr lang="es-PE" b="1" dirty="0" smtClean="0">
                <a:solidFill>
                  <a:srgbClr val="C00000"/>
                </a:solidFill>
              </a:rPr>
            </a:br>
            <a:r>
              <a:rPr lang="es-PE" b="1" dirty="0" smtClean="0">
                <a:solidFill>
                  <a:srgbClr val="C00000"/>
                </a:solidFill>
              </a:rPr>
              <a:t>(Contratos de Clientes)</a:t>
            </a:r>
            <a:endParaRPr lang="es-PE" b="1" dirty="0">
              <a:solidFill>
                <a:srgbClr val="C00000"/>
              </a:solidFill>
            </a:endParaRPr>
          </a:p>
        </p:txBody>
      </p:sp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2"/>
          <a:srcRect l="23326" t="22528" r="2592" b="19510"/>
          <a:stretch>
            <a:fillRect/>
          </a:stretch>
        </p:blipFill>
        <p:spPr bwMode="auto">
          <a:xfrm>
            <a:off x="2771775" y="4076700"/>
            <a:ext cx="3998913" cy="23495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Proceso: Análisis de Mercado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63" y="2997200"/>
            <a:ext cx="8891587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 smtClean="0"/>
              <a:t>Proceso: Gestión de Cartera de Clientes</a:t>
            </a:r>
            <a:endParaRPr lang="es-PE" dirty="0"/>
          </a:p>
        </p:txBody>
      </p:sp>
      <p:pic>
        <p:nvPicPr>
          <p:cNvPr id="2048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2492375"/>
            <a:ext cx="8728075" cy="352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Proceso: Gestión de Contratos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63" y="2716213"/>
            <a:ext cx="8820150" cy="316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>
            <a:normAutofit/>
          </a:bodyPr>
          <a:lstStyle/>
          <a:p>
            <a:pPr eaLnBrk="1" hangingPunct="1"/>
            <a:r>
              <a:rPr lang="es-PE" sz="4000" b="1" smtClean="0">
                <a:solidFill>
                  <a:srgbClr val="C00000"/>
                </a:solidFill>
              </a:rPr>
              <a:t>MODELADO DE CASOS DE USO DEL NEGOCIO</a:t>
            </a:r>
            <a:br>
              <a:rPr lang="es-PE" sz="4000" b="1" smtClean="0">
                <a:solidFill>
                  <a:srgbClr val="C00000"/>
                </a:solidFill>
              </a:rPr>
            </a:br>
            <a:r>
              <a:rPr lang="es-PE" sz="4000" b="1" smtClean="0">
                <a:solidFill>
                  <a:srgbClr val="C00000"/>
                </a:solidFill>
              </a:rPr>
              <a:t>(Contratos de Clientes)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/>
          <a:srcRect l="31824" t="28128" r="13156" b="21042"/>
          <a:stretch>
            <a:fillRect/>
          </a:stretch>
        </p:blipFill>
        <p:spPr bwMode="auto">
          <a:xfrm>
            <a:off x="3400425" y="4508500"/>
            <a:ext cx="2971800" cy="20669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50825" y="2997200"/>
            <a:ext cx="8713788" cy="12525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b="1" dirty="0" smtClean="0">
                <a:solidFill>
                  <a:srgbClr val="C00000"/>
                </a:solidFill>
              </a:rPr>
              <a:t>MODELO DE CASOS DE USO DE NEGOCIO</a:t>
            </a:r>
            <a:br>
              <a:rPr lang="es-PE" b="1" dirty="0" smtClean="0">
                <a:solidFill>
                  <a:srgbClr val="C00000"/>
                </a:solidFill>
              </a:rPr>
            </a:br>
            <a:r>
              <a:rPr lang="es-PE" b="1" dirty="0" smtClean="0">
                <a:solidFill>
                  <a:srgbClr val="C00000"/>
                </a:solidFill>
              </a:rPr>
              <a:t>(Contratos de Clientes)</a:t>
            </a:r>
            <a:endParaRPr lang="es-PE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310</TotalTime>
  <Words>723</Words>
  <Application>Microsoft Office PowerPoint</Application>
  <PresentationFormat>Presentación en pantalla (4:3)</PresentationFormat>
  <Paragraphs>89</Paragraphs>
  <Slides>24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Plantilla de diseño</vt:lpstr>
      </vt:variant>
      <vt:variant>
        <vt:i4>7</vt:i4>
      </vt:variant>
      <vt:variant>
        <vt:lpstr>Títulos de diapositiva</vt:lpstr>
      </vt:variant>
      <vt:variant>
        <vt:i4>24</vt:i4>
      </vt:variant>
    </vt:vector>
  </HeadingPairs>
  <TitlesOfParts>
    <vt:vector size="35" baseType="lpstr">
      <vt:lpstr>Arial</vt:lpstr>
      <vt:lpstr>Candara</vt:lpstr>
      <vt:lpstr>Symbol</vt:lpstr>
      <vt:lpstr>Calibri</vt:lpstr>
      <vt:lpstr>Forma de onda</vt:lpstr>
      <vt:lpstr>Forma de onda</vt:lpstr>
      <vt:lpstr>Forma de onda</vt:lpstr>
      <vt:lpstr>Forma de onda</vt:lpstr>
      <vt:lpstr>Forma de onda</vt:lpstr>
      <vt:lpstr>Forma de onda</vt:lpstr>
      <vt:lpstr>Forma de onda</vt:lpstr>
      <vt:lpstr>CONTRATOS DE CLIENTES</vt:lpstr>
      <vt:lpstr>INTRODUCCION (Contratos de Clientes)</vt:lpstr>
      <vt:lpstr>CRM - Contratos de Clientes</vt:lpstr>
      <vt:lpstr>PROCESOS DE NEGOCIO (Contratos de Clientes)</vt:lpstr>
      <vt:lpstr>Proceso: Análisis de Mercado</vt:lpstr>
      <vt:lpstr>Proceso: Gestión de Cartera de Clientes</vt:lpstr>
      <vt:lpstr>Proceso: Gestión de Contratos</vt:lpstr>
      <vt:lpstr>MODELADO DE CASOS DE USO DEL NEGOCIO (Contratos de Clientes)</vt:lpstr>
      <vt:lpstr>MODELO DE CASOS DE USO DE NEGOCIO (Contratos de Clientes)</vt:lpstr>
      <vt:lpstr>Modelo de Casos de uso del negocio (Contratos de Clientes)</vt:lpstr>
      <vt:lpstr>REGLAS DEL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ACTORES DEL NEGOCIO (Contratos de Clientes)</vt:lpstr>
      <vt:lpstr>ESPECIFICACION DE ACTORES DEL NEGOCIO (Contratos de Clientes)</vt:lpstr>
      <vt:lpstr>DIAGRAMA DE CASOS DE USO DEL NEGOCIO (Contratos de Clientes)</vt:lpstr>
      <vt:lpstr>DIAGRAMA DE CASOS DE USO DEL NEGOCIO (Contratos de Clientes)</vt:lpstr>
      <vt:lpstr>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grojas</cp:lastModifiedBy>
  <cp:revision>46</cp:revision>
  <dcterms:created xsi:type="dcterms:W3CDTF">2012-05-06T17:51:32Z</dcterms:created>
  <dcterms:modified xsi:type="dcterms:W3CDTF">2012-05-07T21:36:22Z</dcterms:modified>
</cp:coreProperties>
</file>