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5" r:id="rId3"/>
    <p:sldId id="308" r:id="rId4"/>
    <p:sldId id="309" r:id="rId5"/>
    <p:sldId id="310" r:id="rId6"/>
    <p:sldId id="311" r:id="rId7"/>
    <p:sldId id="312" r:id="rId8"/>
    <p:sldId id="317" r:id="rId9"/>
    <p:sldId id="318" r:id="rId10"/>
    <p:sldId id="319" r:id="rId11"/>
    <p:sldId id="320" r:id="rId12"/>
    <p:sldId id="321" r:id="rId13"/>
    <p:sldId id="322" r:id="rId14"/>
    <p:sldId id="313" r:id="rId15"/>
    <p:sldId id="323" r:id="rId16"/>
    <p:sldId id="314" r:id="rId17"/>
    <p:sldId id="315" r:id="rId18"/>
    <p:sldId id="316" r:id="rId19"/>
    <p:sldId id="324" r:id="rId20"/>
    <p:sldId id="326" r:id="rId21"/>
    <p:sldId id="327" r:id="rId22"/>
    <p:sldId id="325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299" r:id="rId3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2" d="100"/>
          <a:sy n="82" d="100"/>
        </p:scale>
        <p:origin x="-4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DA4DF24D-1E2C-4F22-AE21-5F7A4F37EC4A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2C8C57E6-21A3-45B5-B083-7DBB5747CC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EA007-FD7D-4887-8191-DECB44749ABF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39D6B-61B4-4C01-8A34-3652BFC08F1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D1341-461E-4EE3-AA9D-3432BBD8A44F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12ED0-966A-4E64-9316-A32794E5AC9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1C95B-28FE-456B-B0F8-FAEC04DDCEE1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67115-A503-4719-91DC-8E98FF82436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B70BF-6AA9-451C-A75E-64CD1D1E694E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9D25E-6EBD-40DA-86CD-3AC27E71FDA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00259-4141-4C0C-8B97-3A691C6C2F37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C5FEF-76E6-4460-A167-E0F24716111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ADABD-F378-4A49-94B0-552CFF3FC823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BFCC-B01C-48F1-BB51-20660C7B998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7D5AC-B69B-410B-8F8B-CE82C143A955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AAF6-7A49-4EA9-B3C2-099E8A07FB7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763A9-C3B6-4444-A3FA-EC89522358E2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5988-D716-40E0-8058-1B14E31318C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95C73-04E6-492C-B494-B9698AC0C56B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19E3F-D4DE-4D9A-B406-BC0A372A6BD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EB4F-4C0F-49CC-A6D5-CD14E1E2F35B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975CC-1B6D-480D-8848-DF6CC225409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8EE98-D5F8-4BF2-A4AB-EE57D828D518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9BC39-5C65-4BAC-9389-D8DE75205D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12A1C-D621-4F31-9BBC-6C0D8AED801E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8DC-64C8-47D6-A962-0E3A8B6591A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E5D618C-9EBD-411B-8972-E509FE6A5D01}" type="datetimeFigureOut">
              <a:rPr lang="es-PE"/>
              <a:pPr>
                <a:defRPr/>
              </a:pPr>
              <a:t>12/06/2012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u="none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A7945EB-0E2B-40A5-A80F-466CEF21B4B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1052513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INSTITUTO NACIONAL DE ESTADISTICA E INFORMATICA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4675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  <a:endParaRPr lang="es-PE" sz="2400" u="none">
              <a:latin typeface="Candara" pitchFamily="34" charset="0"/>
            </a:endParaRP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Suárez Gutierrez</a:t>
            </a: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u="none">
                <a:solidFill>
                  <a:schemeClr val="tx2"/>
                </a:solidFill>
              </a:rPr>
              <a:t>Oportunidades</a:t>
            </a:r>
          </a:p>
          <a:p>
            <a:r>
              <a:rPr lang="es-ES" sz="2000" u="none"/>
              <a:t>Nuevas políticas del Gobierno sustentan en resultados, lo que demanda información estadística para el monitoreo de planes y programas.</a:t>
            </a:r>
          </a:p>
          <a:p>
            <a:r>
              <a:rPr lang="es-ES" sz="2000" u="none"/>
              <a:t>Demanda de indicadores y estadísticas para medición del presupuesto por resultados.</a:t>
            </a:r>
          </a:p>
          <a:p>
            <a:r>
              <a:rPr lang="es-ES" sz="2000" u="none"/>
              <a:t>Desarrollo e innovación de las tecnologías de información y comunicación que amplían las posibilidades de producción y difusión de la información estadística (Redatam web y Sistema de difusión de los Censos nacionales)</a:t>
            </a:r>
          </a:p>
          <a:p>
            <a:r>
              <a:rPr lang="es-ES" sz="2000" u="none"/>
              <a:t>Existencia de recursos de cooperación técnica en el campo de la estadística a nivel regional</a:t>
            </a:r>
          </a:p>
          <a:p>
            <a:r>
              <a:rPr lang="es-ES" sz="2000" u="none"/>
              <a:t>Esfuerzos a nivel de bloques regionales y subregionales para la armonización y compatibilidad de conceptos, normas y metodologías en el campo de la estadística.</a:t>
            </a:r>
          </a:p>
          <a:p>
            <a:endParaRPr lang="es-ES" sz="2000" u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85693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Debilidades</a:t>
            </a:r>
          </a:p>
          <a:p>
            <a:r>
              <a:rPr lang="es-ES" sz="2400" u="none"/>
              <a:t>Limitada utilización de registros administrativos con fines estadísticos.</a:t>
            </a:r>
          </a:p>
          <a:p>
            <a:r>
              <a:rPr lang="es-ES" sz="2400" u="none"/>
              <a:t>Limitada normatividad técnica en el Sistema Estadístico Nacional</a:t>
            </a:r>
          </a:p>
          <a:p>
            <a:r>
              <a:rPr lang="es-ES" sz="2400" u="none"/>
              <a:t>Limitada coordinación y cooperación entre los órganos del SEN.</a:t>
            </a:r>
            <a:br>
              <a:rPr lang="es-ES" sz="2400" u="none"/>
            </a:br>
            <a:r>
              <a:rPr lang="es-ES" sz="2400" u="none"/>
              <a:t/>
            </a:r>
            <a:br>
              <a:rPr lang="es-ES" sz="2400" u="none"/>
            </a:br>
            <a:r>
              <a:rPr lang="es-ES" sz="2400" u="none">
                <a:solidFill>
                  <a:schemeClr val="tx2"/>
                </a:solidFill>
              </a:rPr>
              <a:t>Amenazas</a:t>
            </a:r>
          </a:p>
          <a:p>
            <a:r>
              <a:rPr lang="es-ES" sz="2400" u="none"/>
              <a:t>Limitada asignación presupuestal</a:t>
            </a:r>
          </a:p>
          <a:p>
            <a:r>
              <a:rPr lang="es-ES" sz="2400" u="none"/>
              <a:t>Competencia de organismos privados especializados en estadísticas.</a:t>
            </a:r>
          </a:p>
          <a:p>
            <a:endParaRPr lang="es-ES" sz="2400" u="none"/>
          </a:p>
          <a:p>
            <a:endParaRPr lang="es-ES" sz="2400" u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Fuerzas Competitivas</a:t>
            </a:r>
            <a:endParaRPr lang="es-ES" sz="4000" smtClean="0"/>
          </a:p>
        </p:txBody>
      </p:sp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700213"/>
            <a:ext cx="71882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Proposición de valor</a:t>
            </a:r>
            <a:endParaRPr lang="es-ES" sz="4000" smtClean="0"/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120900"/>
            <a:ext cx="648176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GENERAL DE LA EMPRESA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/>
          <a:srcRect t="7352"/>
          <a:stretch>
            <a:fillRect/>
          </a:stretch>
        </p:blipFill>
        <p:spPr bwMode="auto">
          <a:xfrm>
            <a:off x="1779588" y="1724025"/>
            <a:ext cx="6248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508125"/>
            <a:ext cx="65532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060575"/>
            <a:ext cx="77089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GENERAL</a:t>
            </a:r>
            <a:endParaRPr lang="es-ES" sz="4000" smtClean="0"/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628775"/>
            <a:ext cx="69850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6386" name="2 Título"/>
          <p:cNvSpPr>
            <a:spLocks/>
          </p:cNvSpPr>
          <p:nvPr/>
        </p:nvSpPr>
        <p:spPr bwMode="auto">
          <a:xfrm>
            <a:off x="250825" y="2349500"/>
            <a:ext cx="8713788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Char char="•"/>
            </a:pPr>
            <a:r>
              <a:rPr lang="es-PE" sz="2800" b="1" u="none">
                <a:latin typeface="Candara" pitchFamily="34" charset="0"/>
              </a:rPr>
              <a:t>Introducción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Análisis estratégico de la empresa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la empresa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Cuadro sustentado de indicadores y metas para el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MEG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Mapa estratégico de una función de la empresa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Indicadores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2800" b="1" u="none">
                <a:latin typeface="Candara" pitchFamily="34" charset="0"/>
              </a:rPr>
              <a:t>Iniciativas estratégicas del MEF</a:t>
            </a:r>
            <a:br>
              <a:rPr lang="es-PE" sz="2800" b="1" u="none">
                <a:latin typeface="Candara" pitchFamily="34" charset="0"/>
              </a:rPr>
            </a:br>
            <a:r>
              <a:rPr lang="es-PE" sz="3600" b="1" u="none">
                <a:latin typeface="Candar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2 Título"/>
          <p:cNvSpPr>
            <a:spLocks noGrp="1"/>
          </p:cNvSpPr>
          <p:nvPr>
            <p:ph type="title" idx="4294967295"/>
          </p:nvPr>
        </p:nvSpPr>
        <p:spPr>
          <a:xfrm>
            <a:off x="468313" y="6921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412875"/>
            <a:ext cx="73279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MEG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476375"/>
            <a:ext cx="600551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MAPA ESTRATEGICO FUNCIONAL DE LA EMPRESA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3600" smtClean="0"/>
              <a:t>MAPA ESTRATEGICO FUNCIONAL - OTIN</a:t>
            </a:r>
            <a:endParaRPr lang="es-ES" sz="3600" smtClean="0"/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 t="5579"/>
          <a:stretch>
            <a:fillRect/>
          </a:stretch>
        </p:blipFill>
        <p:spPr bwMode="auto">
          <a:xfrm>
            <a:off x="1619250" y="1411288"/>
            <a:ext cx="60261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697038"/>
            <a:ext cx="8062912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70025"/>
            <a:ext cx="815975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MAPA ESTRATEGICO FUNCIONAL</a:t>
            </a:r>
            <a:endParaRPr lang="es-ES" sz="4000" smtClean="0"/>
          </a:p>
        </p:txBody>
      </p:sp>
      <p:pic>
        <p:nvPicPr>
          <p:cNvPr id="440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989138"/>
            <a:ext cx="8810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 idx="4294967295"/>
          </p:nvPr>
        </p:nvSpPr>
        <p:spPr>
          <a:xfrm>
            <a:off x="179388" y="549275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2 Título"/>
          <p:cNvSpPr>
            <a:spLocks noGrp="1"/>
          </p:cNvSpPr>
          <p:nvPr>
            <p:ph type="title" idx="4294967295"/>
          </p:nvPr>
        </p:nvSpPr>
        <p:spPr>
          <a:xfrm>
            <a:off x="250825" y="6921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INDICADORES Y METAS MEF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INICIATIVAS MEF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557338"/>
            <a:ext cx="64674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2 Título"/>
          <p:cNvSpPr>
            <a:spLocks noGrp="1"/>
          </p:cNvSpPr>
          <p:nvPr>
            <p:ph type="title" idx="4294967295"/>
          </p:nvPr>
        </p:nvSpPr>
        <p:spPr>
          <a:xfrm>
            <a:off x="250825" y="476250"/>
            <a:ext cx="84455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INICIATIVAS MEF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433513"/>
            <a:ext cx="6635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INSITUTO NACIONAL DE ESTADISTICA E INFORMATICA</a:t>
            </a:r>
            <a:endParaRPr lang="es-PE" sz="3600" smtClean="0"/>
          </a:p>
        </p:txBody>
      </p:sp>
      <p:sp>
        <p:nvSpPr>
          <p:cNvPr id="51202" name="2 Subtítulo"/>
          <p:cNvSpPr>
            <a:spLocks noGrp="1"/>
          </p:cNvSpPr>
          <p:nvPr>
            <p:ph type="subTitle" idx="1"/>
          </p:nvPr>
        </p:nvSpPr>
        <p:spPr>
          <a:xfrm>
            <a:off x="1331913" y="2781300"/>
            <a:ext cx="6400800" cy="576263"/>
          </a:xfrm>
        </p:spPr>
        <p:txBody>
          <a:bodyPr/>
          <a:lstStyle/>
          <a:p>
            <a:pPr eaLnBrk="1" hangingPunct="1"/>
            <a:r>
              <a:rPr lang="es-PE" sz="2800" smtClean="0"/>
              <a:t>BALANCED SCORECARD</a:t>
            </a:r>
          </a:p>
        </p:txBody>
      </p:sp>
      <p:sp>
        <p:nvSpPr>
          <p:cNvPr id="5120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u="none"/>
              <a:t>Gabriela Rojas Munive</a:t>
            </a:r>
          </a:p>
          <a:p>
            <a:pPr algn="r"/>
            <a:r>
              <a:rPr lang="es-PE" sz="2400" u="none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u="none">
                <a:latin typeface="Candara" pitchFamily="34" charset="0"/>
              </a:rPr>
              <a:t>Augusto Suarez Gutierrez</a:t>
            </a:r>
          </a:p>
          <a:p>
            <a:pPr algn="r"/>
            <a:endParaRPr lang="es-PE" sz="2400" u="none">
              <a:latin typeface="Candara" pitchFamily="34" charset="0"/>
            </a:endParaRPr>
          </a:p>
          <a:p>
            <a:pPr algn="r"/>
            <a:endParaRPr lang="es-PE" sz="2400" u="none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1204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u="none">
                <a:latin typeface="Candara" pitchFamily="34" charset="0"/>
              </a:rPr>
              <a:t>GRACIAS </a:t>
            </a:r>
            <a:r>
              <a:rPr lang="es-PE" sz="4800" u="none">
                <a:latin typeface="Candara" pitchFamily="34" charset="0"/>
              </a:rPr>
              <a:t>!!!</a:t>
            </a: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7625" y="260350"/>
            <a:ext cx="12192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INTRODUCCION</a:t>
            </a:r>
            <a:endParaRPr lang="es-ES" sz="4000" smtClean="0"/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565400"/>
            <a:ext cx="7993063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ANALISIS ESTRATEGICO DE LA EMPRESA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23850" y="2133600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Misión</a:t>
            </a:r>
          </a:p>
          <a:p>
            <a:r>
              <a:rPr lang="es-ES" sz="2400" u="none"/>
              <a:t>Generar y brindar información estadística de calidad a la sociedad sobre la realidad nacional, así como liderar y coordinar el Sistema Estadístico Nacional estableciendo normas técnicas y verificando su cumplimiento.</a:t>
            </a:r>
            <a:br>
              <a:rPr lang="es-ES" sz="2400" u="none"/>
            </a:br>
            <a:endParaRPr lang="es-ES" sz="2400" u="none"/>
          </a:p>
          <a:p>
            <a:r>
              <a:rPr lang="es-ES" sz="2400" u="none">
                <a:solidFill>
                  <a:schemeClr val="tx2"/>
                </a:solidFill>
              </a:rPr>
              <a:t>Visión</a:t>
            </a:r>
          </a:p>
          <a:p>
            <a:r>
              <a:rPr lang="es-ES" sz="2400" u="none"/>
              <a:t>Ser una institución líder y referente dentro y fuera de fronteras en la producción, coordinación y difusión de estadísticas.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ANALISIS ESTRATEGICO DE LA EMPRESA</a:t>
            </a:r>
            <a:endParaRPr lang="es-ES" sz="4000" smtClean="0"/>
          </a:p>
        </p:txBody>
      </p:sp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/>
          <a:srcRect t="17819"/>
          <a:stretch>
            <a:fillRect/>
          </a:stretch>
        </p:blipFill>
        <p:spPr bwMode="auto">
          <a:xfrm>
            <a:off x="1187450" y="1989138"/>
            <a:ext cx="69135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843213" y="4076700"/>
            <a:ext cx="720725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FACTORES CRITICOS DE EXITO</a:t>
            </a:r>
            <a:endParaRPr lang="es-ES" sz="4000" smtClean="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u="none"/>
              <a:t>Autonomía técnica y producción estadística oportuna, confiable y de calidad</a:t>
            </a:r>
          </a:p>
          <a:p>
            <a:r>
              <a:rPr lang="es-ES" sz="2000" u="none"/>
              <a:t>Es preciso contar con una posición de independencia ampliamente reconocida, para mantener la credibilidad de los usuarios en la exactitud y la objetividad de la información estadística, así como para lograr su colaboración y predisposición a proporcionar los datos. Así mismo </a:t>
            </a:r>
            <a:r>
              <a:rPr lang="es-ES" sz="2000" b="1" u="none">
                <a:solidFill>
                  <a:srgbClr val="CC0000"/>
                </a:solidFill>
              </a:rPr>
              <a:t>es crítico para la Institución el presentar resultados veraces y exactos para fortalecer la credibilidad de la población en general</a:t>
            </a:r>
            <a:r>
              <a:rPr lang="es-ES" sz="2000" u="none"/>
              <a:t> para así disponer de un adecuado sistema de monitoreo y evaluación del desempeño y resultados de la gestión pública ya que la información estadística constituye un instrumento indispensable para apoyar en el diseño y formulación de políticas, planes, programas y proyectos públicos, cuya calidad y potencia pueden  cambiar  sensiblemente el desempeño del país. </a:t>
            </a:r>
            <a:endParaRPr lang="es-E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3762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smtClean="0"/>
              <a:t>FODA</a:t>
            </a:r>
            <a:endParaRPr lang="es-ES" sz="4000" smtClean="0"/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u="none">
                <a:solidFill>
                  <a:schemeClr val="tx2"/>
                </a:solidFill>
              </a:rPr>
              <a:t>Fortalezas</a:t>
            </a:r>
          </a:p>
          <a:p>
            <a:r>
              <a:rPr lang="es-ES" sz="2400" u="none"/>
              <a:t>Reconocimiento legal e institucional de los Órganos del Sistema Estadístico Nacional y Ministerios del país. </a:t>
            </a:r>
          </a:p>
          <a:p>
            <a:r>
              <a:rPr lang="es-ES" sz="2400" u="none"/>
              <a:t>Cobertura de alcance nacional</a:t>
            </a:r>
          </a:p>
          <a:p>
            <a:r>
              <a:rPr lang="es-ES" sz="2400" u="none"/>
              <a:t>Capacidad operativa (personal especializado) para realizar investigaciones estadísticas a nivel nacional</a:t>
            </a:r>
          </a:p>
          <a:p>
            <a:r>
              <a:rPr lang="es-ES" sz="2400" u="none"/>
              <a:t>Cartera diversificada de productos y servicios estadísticos (Censos, encuestas, investigaciones y publicaciones).</a:t>
            </a:r>
          </a:p>
          <a:p>
            <a:r>
              <a:rPr lang="es-ES" sz="2400" u="none"/>
              <a:t>Dispone de la más grande base de datos estadística del país.</a:t>
            </a:r>
          </a:p>
          <a:p>
            <a:endParaRPr lang="es-ES" sz="2400" u="non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954</TotalTime>
  <Words>548</Words>
  <Application>Microsoft Office PowerPoint</Application>
  <PresentationFormat>Presentación en pantalla (4:3)</PresentationFormat>
  <Paragraphs>70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INSTITUTO NACIONAL DE ESTADISTICA E INFORMATICA</vt:lpstr>
      <vt:lpstr>Agenda</vt:lpstr>
      <vt:lpstr>INTRODUCCION</vt:lpstr>
      <vt:lpstr>INTRODUCCION</vt:lpstr>
      <vt:lpstr>ANALISIS ESTRATEGICO DE LA EMPRESA</vt:lpstr>
      <vt:lpstr>ANALISIS ESTRATEGICO DE LA EMPRESA</vt:lpstr>
      <vt:lpstr>ANALISIS ESTRATEGICO DE LA EMPRESA</vt:lpstr>
      <vt:lpstr>FACTORES CRITICOS DE EXITO</vt:lpstr>
      <vt:lpstr>FODA</vt:lpstr>
      <vt:lpstr>FODA</vt:lpstr>
      <vt:lpstr>FODA</vt:lpstr>
      <vt:lpstr>Fuerzas Competitivas</vt:lpstr>
      <vt:lpstr>Proposición de valor</vt:lpstr>
      <vt:lpstr>MAPA ESTRATEGICO GENERAL DE LA EMPRESA</vt:lpstr>
      <vt:lpstr>MAPA ESTRATEGICO GENERAL</vt:lpstr>
      <vt:lpstr>MAPA ESTRATEGICO GENERAL</vt:lpstr>
      <vt:lpstr>MAPA ESTRATEGICO GENERAL</vt:lpstr>
      <vt:lpstr>MAPA ESTRATEGICO GENERAL</vt:lpstr>
      <vt:lpstr>INDICADORES Y METAS MEG</vt:lpstr>
      <vt:lpstr>INDICADORES Y METAS MEG</vt:lpstr>
      <vt:lpstr>INDICADORES Y METAS MEG</vt:lpstr>
      <vt:lpstr>INICIATIVAS MEG</vt:lpstr>
      <vt:lpstr>INICIATIVAS MEG</vt:lpstr>
      <vt:lpstr>INICIATIVAS MEG</vt:lpstr>
      <vt:lpstr>MAPA ESTRATEGICO FUNCIONAL DE LA EMPRESA</vt:lpstr>
      <vt:lpstr>MAPA ESTRATEGICO FUNCIONAL - OTIN</vt:lpstr>
      <vt:lpstr>MAPA ESTRATEGICO FUNCIONAL</vt:lpstr>
      <vt:lpstr>MAPA ESTRATEGICO FUNCIONAL</vt:lpstr>
      <vt:lpstr>MAPA ESTRATEGICO FUNCIONAL</vt:lpstr>
      <vt:lpstr>INDICADORES Y METAS MEF</vt:lpstr>
      <vt:lpstr>INDICADORES Y METAS MEF</vt:lpstr>
      <vt:lpstr>INDICADORES Y METAS MEF</vt:lpstr>
      <vt:lpstr>INICIATIVAS MEF</vt:lpstr>
      <vt:lpstr>INICIATIVAS MEF</vt:lpstr>
      <vt:lpstr>INICIATIVAS MEF</vt:lpstr>
      <vt:lpstr>INSITUTO NACIONAL DE ESTADISTICA E INFORMATICA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grojas</cp:lastModifiedBy>
  <cp:revision>97</cp:revision>
  <dcterms:created xsi:type="dcterms:W3CDTF">2012-05-06T17:51:32Z</dcterms:created>
  <dcterms:modified xsi:type="dcterms:W3CDTF">2012-06-12T17:18:02Z</dcterms:modified>
</cp:coreProperties>
</file>