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84" r:id="rId3"/>
    <p:sldId id="313" r:id="rId4"/>
    <p:sldId id="285" r:id="rId5"/>
    <p:sldId id="311" r:id="rId6"/>
    <p:sldId id="286" r:id="rId7"/>
    <p:sldId id="312" r:id="rId8"/>
    <p:sldId id="287" r:id="rId9"/>
    <p:sldId id="288" r:id="rId10"/>
    <p:sldId id="301" r:id="rId11"/>
    <p:sldId id="302" r:id="rId12"/>
    <p:sldId id="289" r:id="rId13"/>
    <p:sldId id="290" r:id="rId14"/>
    <p:sldId id="291" r:id="rId15"/>
    <p:sldId id="292" r:id="rId16"/>
    <p:sldId id="293" r:id="rId17"/>
    <p:sldId id="303" r:id="rId18"/>
    <p:sldId id="294" r:id="rId19"/>
    <p:sldId id="306" r:id="rId20"/>
    <p:sldId id="307" r:id="rId21"/>
    <p:sldId id="297" r:id="rId22"/>
    <p:sldId id="308" r:id="rId23"/>
    <p:sldId id="309" r:id="rId24"/>
    <p:sldId id="310" r:id="rId25"/>
    <p:sldId id="277" r:id="rId26"/>
    <p:sldId id="300" r:id="rId27"/>
    <p:sldId id="314" r:id="rId28"/>
    <p:sldId id="305" r:id="rId29"/>
    <p:sldId id="260" r:id="rId30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23FDCD3-4566-4CD4-B5BF-66DA12597090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8B548B-B270-42EB-A27B-B90CCF8F09C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4601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2BC7B02-F842-48BE-92CB-D4ECBCDA1B8E}" type="slidenum">
              <a:rPr lang="es-PE" sz="1200">
                <a:latin typeface="+mn-lt"/>
              </a:rPr>
              <a:pPr algn="r">
                <a:defRPr/>
              </a:pPr>
              <a:t>9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861994D-6730-49D4-9383-79E27E5849E2}" type="slidenum">
              <a:rPr lang="es-PE" sz="1200">
                <a:latin typeface="+mn-lt"/>
              </a:rPr>
              <a:pPr algn="r">
                <a:defRPr/>
              </a:pPr>
              <a:t>10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101CDC7-64F5-41FE-BD90-714168F35B35}" type="slidenum">
              <a:rPr lang="es-PE" sz="1200">
                <a:latin typeface="+mn-lt"/>
              </a:rPr>
              <a:pPr algn="r">
                <a:defRPr/>
              </a:pPr>
              <a:t>11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2D68497-C846-43C2-9C7A-ADC184F24F55}" type="slidenum">
              <a:rPr lang="es-PE" sz="1200">
                <a:latin typeface="+mn-lt"/>
              </a:rPr>
              <a:pPr algn="r">
                <a:defRPr/>
              </a:pPr>
              <a:t>12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3837123-54B4-415D-ACB9-AAB5C8AB3E33}" type="slidenum">
              <a:rPr lang="es-PE" sz="1200">
                <a:latin typeface="+mn-lt"/>
              </a:rPr>
              <a:pPr algn="r">
                <a:defRPr/>
              </a:pPr>
              <a:t>13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159478B1-FDA7-4F61-BDA0-A00BFBFFD1C4}" type="slidenum">
              <a:rPr lang="es-PE" sz="1200">
                <a:latin typeface="+mn-lt"/>
              </a:rPr>
              <a:pPr algn="r">
                <a:defRPr/>
              </a:pPr>
              <a:t>14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6166E3C-5D60-45AC-81FC-7D6C1C0ECEFA}" type="slidenum">
              <a:rPr lang="es-PE" sz="1200">
                <a:latin typeface="+mn-lt"/>
              </a:rPr>
              <a:pPr algn="r">
                <a:defRPr/>
              </a:pPr>
              <a:t>15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CAC1B54-5D13-4AE3-A942-15BE6BE2E9DC}" type="slidenum">
              <a:rPr lang="es-PE" sz="1200">
                <a:latin typeface="+mn-lt"/>
              </a:rPr>
              <a:pPr algn="r">
                <a:defRPr/>
              </a:pPr>
              <a:t>19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8BB33CC-BFCA-434D-86B9-90FC8DDF0384}" type="slidenum">
              <a:rPr lang="es-PE" sz="1200">
                <a:latin typeface="+mn-lt"/>
              </a:rPr>
              <a:pPr algn="r">
                <a:defRPr/>
              </a:pPr>
              <a:t>20</a:t>
            </a:fld>
            <a:endParaRPr lang="es-PE" sz="120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299F3-045D-4371-9AB2-905AC944D0B6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8AE09-7BC0-4116-A3C6-DB6054D9F01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A831E-379F-4203-93CF-427BEC3D5DB0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DA1B1-1E93-448D-A64E-B57B7BBC679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D767E-84B0-4C22-BE3B-09192FB0AAFF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2FFD2-3255-48BD-9FF0-F2E8CF96079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75D6A-DB8B-4B2F-8CBB-2DDB7B415909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097C8-608D-4D31-843D-6748ADC970A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DCBA8-7C0D-44D7-8420-B146FD266EE6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0814F-F191-4471-826A-DEA4D6CF5731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78239-E8E5-4F2C-94C4-5C89BF456EA4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1FD1C-5CD7-4585-A7A0-0B56C958A0E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6ACCF-F1F7-4B2C-AC42-3F03657E5E7F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58B42-3664-45D3-A5DE-A158C00EC468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25AFB-6E36-47C0-AB77-2EBA83398CF5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41A3D-969F-4299-AFAB-E94FE591777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4ED69-832F-4727-8CBB-A8A678E99314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2F7FE-3452-48FA-9B7F-836F66EB5DF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9F907-9C25-4283-A497-70F239498D48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BE379-124E-40A4-BC85-22E27BE5CBA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6321C-699A-4873-AA45-14DF158D99AB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1D0-0D83-4EEF-9657-7BEBCC9D4A59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72F26-5DE3-4F6E-9394-3325174839B4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0D016-E694-46B9-AB5C-AEF01A00A79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83F47BD-43CD-4B1A-8877-10A3BBE4B3B7}" type="datetimeFigureOut">
              <a:rPr lang="es-PE"/>
              <a:pPr>
                <a:defRPr/>
              </a:pPr>
              <a:t>24/05/2012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20307624-CD32-4AF4-8F42-9FACB3262EDA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4" r:id="rId3"/>
    <p:sldLayoutId id="2147483671" r:id="rId4"/>
    <p:sldLayoutId id="2147483670" r:id="rId5"/>
    <p:sldLayoutId id="2147483669" r:id="rId6"/>
    <p:sldLayoutId id="2147483675" r:id="rId7"/>
    <p:sldLayoutId id="2147483676" r:id="rId8"/>
    <p:sldLayoutId id="2147483677" r:id="rId9"/>
    <p:sldLayoutId id="2147483668" r:id="rId10"/>
    <p:sldLayoutId id="2147483678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15362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5224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996870"/>
              </p:ext>
            </p:extLst>
          </p:nvPr>
        </p:nvGraphicFramePr>
        <p:xfrm>
          <a:off x="323850" y="2166704"/>
          <a:ext cx="8496300" cy="4358640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42146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Para </a:t>
                      </a:r>
                      <a:r>
                        <a:rPr kumimoji="0" lang="es-P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la generación del Contrato se estableció el siguiente formato</a:t>
                      </a:r>
                      <a:r>
                        <a:rPr kumimoji="0" lang="es-P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:</a:t>
                      </a: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224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3737685"/>
            <a:ext cx="28336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44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4300" y="3068638"/>
            <a:ext cx="38671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5427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217032"/>
              </p:ext>
            </p:extLst>
          </p:nvPr>
        </p:nvGraphicFramePr>
        <p:xfrm>
          <a:off x="323850" y="2060574"/>
          <a:ext cx="8496300" cy="4608785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4608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Para </a:t>
                      </a:r>
                      <a:r>
                        <a:rPr kumimoji="0" lang="es-P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la generación del Adenda se estableció el siguiente formato: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PE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4285" name="Imagen 4" descr="http://www.cdti.es/recursos/img/Servicios/Red_PIDi/Tutorial_BMP/Incentivos_N1/9323_1311312010115741.JPG"/>
          <p:cNvPicPr>
            <a:picLocks noChangeAspect="1" noChangeArrowheads="1"/>
          </p:cNvPicPr>
          <p:nvPr/>
        </p:nvPicPr>
        <p:blipFill>
          <a:blip r:embed="rId3"/>
          <a:srcRect t="8000"/>
          <a:stretch>
            <a:fillRect/>
          </a:stretch>
        </p:blipFill>
        <p:spPr bwMode="auto">
          <a:xfrm>
            <a:off x="4140200" y="2781300"/>
            <a:ext cx="2601913" cy="374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6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512" y="3716338"/>
            <a:ext cx="28400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23590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69446"/>
              </p:ext>
            </p:extLst>
          </p:nvPr>
        </p:nvGraphicFramePr>
        <p:xfrm>
          <a:off x="323850" y="2511797"/>
          <a:ext cx="8496300" cy="1565275"/>
        </p:xfrm>
        <a:graphic>
          <a:graphicData uri="http://schemas.openxmlformats.org/drawingml/2006/table">
            <a:tbl>
              <a:tblPr/>
              <a:tblGrid>
                <a:gridCol w="3168030"/>
                <a:gridCol w="5328270"/>
              </a:tblGrid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La frecuencia de Seguimiento individual a los contratos se debe realizar de manera mensual.</a:t>
                      </a:r>
                      <a:endParaRPr kumimoji="0" lang="es-E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3588" name="Picture 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579" y="2701280"/>
            <a:ext cx="36163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440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14281"/>
              </p:ext>
            </p:extLst>
          </p:nvPr>
        </p:nvGraphicFramePr>
        <p:xfrm>
          <a:off x="323850" y="2420887"/>
          <a:ext cx="8496300" cy="4176464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290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Si un cliente tiene un contrato por un servicio, no se deberá generar otro contrato por el mismo servicio mientras haya uno vigente.</a:t>
                      </a:r>
                      <a:endParaRPr kumimoji="0" lang="es-E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9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Se genera una Adenda sólo si el Contrato se encuentra vigente.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476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Si existe una polémica con el contrato de un cliente no se deberá generar ningún otro contrato al mismo cliente hasta solucionar la polémica.</a:t>
                      </a:r>
                      <a:endParaRPr kumimoji="0" lang="es-E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5617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2420888"/>
            <a:ext cx="28575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18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982" y="3857600"/>
            <a:ext cx="28638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20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388" y="5221560"/>
            <a:ext cx="290671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2767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14119"/>
              </p:ext>
            </p:extLst>
          </p:nvPr>
        </p:nvGraphicFramePr>
        <p:xfrm>
          <a:off x="250825" y="1916113"/>
          <a:ext cx="8496300" cy="4765675"/>
        </p:xfrm>
        <a:graphic>
          <a:graphicData uri="http://schemas.openxmlformats.org/drawingml/2006/table">
            <a:tbl>
              <a:tblPr/>
              <a:tblGrid>
                <a:gridCol w="2664991"/>
                <a:gridCol w="5831309"/>
              </a:tblGrid>
              <a:tr h="1368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Se definen los siguientes Tipos de Contrato: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Prestación de servicio sin suministro de repuestos.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Prestación de servicio con suministro de repuestos, Servicio prestado, Mantenimiento Integral, Mantenimiento preventivo, Mantenimiento correctivo y </a:t>
                      </a:r>
                      <a:r>
                        <a:rPr kumimoji="0" lang="es-PE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Outsourcing</a:t>
                      </a:r>
                      <a:r>
                        <a:rPr kumimoji="0" lang="es-P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.</a:t>
                      </a:r>
                      <a:endParaRPr kumimoji="0" lang="es-E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Las penalidades se determinarán según el tipo de contrato y son los siguientes: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Incumplimiento.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Deficiencia.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Confidencialidad.</a:t>
                      </a:r>
                      <a:endParaRPr kumimoji="0" lang="es-E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El número de Adendas a generarse dependerán del Tipo de Contrato.</a:t>
                      </a:r>
                      <a:endParaRPr kumimoji="0" lang="es-E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7665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419" y="2132856"/>
            <a:ext cx="29194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66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4069" y="3637384"/>
            <a:ext cx="29257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67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48" y="5293568"/>
            <a:ext cx="3200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4813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51426"/>
              </p:ext>
            </p:extLst>
          </p:nvPr>
        </p:nvGraphicFramePr>
        <p:xfrm>
          <a:off x="323850" y="2349500"/>
          <a:ext cx="8496300" cy="4247852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3675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El contrato se origina a partir de un requerimiento, el cual será gestionado por el Gestor de Requerimientos.</a:t>
                      </a:r>
                      <a:endParaRPr kumimoji="0" lang="es-E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El cliente puede solicitar regenerar las cláusulas del contrato por un máximo de 5 iteraciones.</a:t>
                      </a:r>
                      <a:endParaRPr kumimoji="0" lang="es-E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3864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El cliente puede solicitar pruebas de concepto del producto por un máximo de 3 iteraciones.</a:t>
                      </a:r>
                      <a:endParaRPr kumimoji="0" lang="es-E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9713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615" y="2341240"/>
            <a:ext cx="29432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14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388" y="3709392"/>
            <a:ext cx="291306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15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825" y="5221560"/>
            <a:ext cx="27781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2"/>
                </a:solidFill>
              </a:rPr>
              <a:t>DIAGRAMA DE CASOS DE USO DE NEGOCIO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0025" y="944563"/>
            <a:ext cx="6202363" cy="497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dirty="0">
                <a:solidFill>
                  <a:schemeClr val="tx2"/>
                </a:solidFill>
              </a:rPr>
              <a:t>TRABAJADORES DE NEGOCIO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PE" sz="4000" smtClean="0"/>
              <a:t>ESPECIFICACION DE TRABAJADORES DE NEGOCIO (Contratos de Clientes)</a:t>
            </a:r>
          </a:p>
        </p:txBody>
      </p:sp>
      <p:graphicFrame>
        <p:nvGraphicFramePr>
          <p:cNvPr id="59413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14179"/>
              </p:ext>
            </p:extLst>
          </p:nvPr>
        </p:nvGraphicFramePr>
        <p:xfrm>
          <a:off x="323850" y="2427510"/>
          <a:ext cx="8496300" cy="4025826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871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Responsable de realizar las actividades comerciales de la Organización. Como: Elaboración de Propuesta (s) económica(s), y participa en la elaboración de Hojas de Requerimientos Cotización(es) así como dar mantenimiento a la información de los Clientes.</a:t>
                      </a:r>
                      <a:endParaRPr kumimoji="0" lang="es-E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4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Responsable de Generar las establecerlas cláusulas del Contrato, los roles y responsabilidades, analizar los Riesgos Contractuales, generar el contrato y la revisión del cumplimientos de los acuerdos establecidos.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9412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6512" y="2428924"/>
            <a:ext cx="3325813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414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6512" y="4373140"/>
            <a:ext cx="3340100" cy="200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tx2"/>
                </a:solidFill>
              </a:rPr>
              <a:t>INTRODUCCION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PE" sz="4000" smtClean="0"/>
              <a:t>ESPECIFICACION DE TRABAJADORES DE NEGOCIO (Contratos de Clientes)</a:t>
            </a:r>
          </a:p>
        </p:txBody>
      </p:sp>
      <p:graphicFrame>
        <p:nvGraphicFramePr>
          <p:cNvPr id="61468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332026"/>
              </p:ext>
            </p:extLst>
          </p:nvPr>
        </p:nvGraphicFramePr>
        <p:xfrm>
          <a:off x="323850" y="2548597"/>
          <a:ext cx="8496300" cy="3889782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8165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Responsable de revisar las cláusulas de los Contratos y Adendas y dar su conformidad sobre ellas, así como también la revisión y aprobación de las cotizaciones que se le presente cuando es un cliente privado.</a:t>
                      </a: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Responsable de evaluar la Hoja de requerimientos y Solicitud de Adenda a fin de generar el Contrato y/o Adenda.</a:t>
                      </a:r>
                      <a:endParaRPr kumimoji="0" lang="es-E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1466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08520" y="2572941"/>
            <a:ext cx="3355975" cy="200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7" name="Picture 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08520" y="4517157"/>
            <a:ext cx="3370263" cy="200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dirty="0">
                <a:solidFill>
                  <a:schemeClr val="tx2"/>
                </a:solidFill>
              </a:rPr>
              <a:t>ENTIDADES DE NEGOCIO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38612"/>
              </p:ext>
            </p:extLst>
          </p:nvPr>
        </p:nvGraphicFramePr>
        <p:xfrm>
          <a:off x="323850" y="2276873"/>
          <a:ext cx="8569325" cy="4330302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33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Contrato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71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Adenda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97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Cliente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1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SLA (Acuerdos de Contrato)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3512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52" y="2204864"/>
            <a:ext cx="3049588" cy="133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513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016" y="3284984"/>
            <a:ext cx="2915816" cy="127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514" name="Picture 2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9958" y="4365104"/>
            <a:ext cx="2807866" cy="121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515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933" y="5480957"/>
            <a:ext cx="3078907" cy="133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/>
        </p:nvGraphicFramePr>
        <p:xfrm>
          <a:off x="323850" y="2349500"/>
          <a:ext cx="8569325" cy="4257675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la Línea de Servicio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la Hoja de requerimiento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la Cotización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dl Informe de Cierre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4532" name="Picture 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2337370"/>
            <a:ext cx="270033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33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3366120"/>
            <a:ext cx="26638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34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400" y="4392835"/>
            <a:ext cx="296227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35" name="Picture 2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54843" y="5484813"/>
            <a:ext cx="3114675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</a:t>
            </a:r>
            <a:r>
              <a:rPr lang="es-PE" dirty="0" smtClean="0"/>
              <a:t>DE ENTIDADES DEL NEGOCIO</a:t>
            </a:r>
            <a:endParaRPr lang="es-PE" dirty="0"/>
          </a:p>
        </p:txBody>
      </p:sp>
      <p:graphicFrame>
        <p:nvGraphicFramePr>
          <p:cNvPr id="2255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06854"/>
              </p:ext>
            </p:extLst>
          </p:nvPr>
        </p:nvGraphicFramePr>
        <p:xfrm>
          <a:off x="323850" y="2349501"/>
          <a:ext cx="8569325" cy="4272872"/>
        </p:xfrm>
        <a:graphic>
          <a:graphicData uri="http://schemas.openxmlformats.org/drawingml/2006/table">
            <a:tbl>
              <a:tblPr/>
              <a:tblGrid>
                <a:gridCol w="2427288"/>
                <a:gridCol w="6142037"/>
              </a:tblGrid>
              <a:tr h="10794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Buena Pro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8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la Solicitud de Cambio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080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 la Solicitud de Adenda</a:t>
                      </a:r>
                      <a:endParaRPr kumimoji="0" lang="es-E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5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Representa el registro del Servicio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5560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19461"/>
            <a:ext cx="3125788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61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36" y="3392091"/>
            <a:ext cx="2808288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62" name="Picture 2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504" y="4399185"/>
            <a:ext cx="2990851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63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215" y="5510038"/>
            <a:ext cx="3095625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2 Título"/>
          <p:cNvSpPr>
            <a:spLocks noGrp="1"/>
          </p:cNvSpPr>
          <p:nvPr>
            <p:ph type="title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DIAGRAMA DE ACTIVIDADES DEL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2"/>
                </a:solidFill>
              </a:rPr>
              <a:t>DIAGRAMA DE CLASES DEL ANALISIS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-817563"/>
            <a:ext cx="9351963" cy="767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</a:rPr>
              <a:t>CONCLUSIONES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smtClean="0"/>
              <a:t>CONTRATOS DE CLIENTES</a:t>
            </a:r>
            <a:endParaRPr lang="es-PE" sz="3600" smtClean="0"/>
          </a:p>
        </p:txBody>
      </p:sp>
      <p:sp>
        <p:nvSpPr>
          <p:cNvPr id="45058" name="2 Subtítulo"/>
          <p:cNvSpPr>
            <a:spLocks noGrp="1"/>
          </p:cNvSpPr>
          <p:nvPr>
            <p:ph type="subTitle" idx="1"/>
          </p:nvPr>
        </p:nvSpPr>
        <p:spPr>
          <a:xfrm>
            <a:off x="1289050" y="2276475"/>
            <a:ext cx="6400800" cy="520700"/>
          </a:xfrm>
        </p:spPr>
        <p:txBody>
          <a:bodyPr/>
          <a:lstStyle/>
          <a:p>
            <a:pPr eaLnBrk="1" hangingPunct="1"/>
            <a:r>
              <a:rPr lang="es-PE" sz="2800" smtClean="0"/>
              <a:t>MODELADO DEL NEGOCIO</a:t>
            </a:r>
          </a:p>
        </p:txBody>
      </p:sp>
      <p:sp>
        <p:nvSpPr>
          <p:cNvPr id="45059" name="3 CuadroTexto"/>
          <p:cNvSpPr txBox="1">
            <a:spLocks noChangeArrowheads="1"/>
          </p:cNvSpPr>
          <p:nvPr/>
        </p:nvSpPr>
        <p:spPr bwMode="auto">
          <a:xfrm>
            <a:off x="4489450" y="3713163"/>
            <a:ext cx="4186238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Nestor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</a:t>
            </a:r>
          </a:p>
          <a:p>
            <a:pPr algn="r"/>
            <a:r>
              <a:rPr lang="es-PE" sz="2400">
                <a:latin typeface="Candara" pitchFamily="34" charset="0"/>
              </a:rPr>
              <a:t>Augusto Suarez Gutierrez</a:t>
            </a:r>
          </a:p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45060" name="4 CuadroTexto"/>
          <p:cNvSpPr txBox="1">
            <a:spLocks noChangeArrowheads="1"/>
          </p:cNvSpPr>
          <p:nvPr/>
        </p:nvSpPr>
        <p:spPr bwMode="auto">
          <a:xfrm>
            <a:off x="1033463" y="3709988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 dirty="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 dirty="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2 Título"/>
          <p:cNvSpPr>
            <a:spLocks noGrp="1"/>
          </p:cNvSpPr>
          <p:nvPr>
            <p:ph type="title" idx="4294967295"/>
          </p:nvPr>
        </p:nvSpPr>
        <p:spPr>
          <a:xfrm>
            <a:off x="539552" y="2564904"/>
            <a:ext cx="8085138" cy="3888978"/>
          </a:xfrm>
        </p:spPr>
        <p:txBody>
          <a:bodyPr/>
          <a:lstStyle/>
          <a:p>
            <a:pPr eaLnBrk="1" hangingPunct="1"/>
            <a:r>
              <a:rPr lang="es-PE" sz="2800" b="1" dirty="0">
                <a:solidFill>
                  <a:schemeClr val="tx2"/>
                </a:solidFill>
              </a:rPr>
              <a:t>En l</a:t>
            </a:r>
            <a:r>
              <a:rPr lang="es-PE" sz="2800" b="1" dirty="0">
                <a:solidFill>
                  <a:schemeClr val="tx2"/>
                </a:solidFill>
              </a:rPr>
              <a:t>a </a:t>
            </a:r>
            <a:r>
              <a:rPr lang="es-PE" sz="2800" b="1" dirty="0">
                <a:solidFill>
                  <a:schemeClr val="tx2"/>
                </a:solidFill>
              </a:rPr>
              <a:t>actualidad, el mejoramiento de los procesos de toda organización es beneficioso para el logro de sus objetivos. Esto se logra con el uso de herramientas de modelado que permiten estructurar, diseñar y graficar los distintos procesos, subprocesos, reglas de negocio, cadena de valor, y demás </a:t>
            </a:r>
            <a:r>
              <a:rPr lang="es-PE" sz="2800" b="1" dirty="0">
                <a:solidFill>
                  <a:schemeClr val="tx2"/>
                </a:solidFill>
              </a:rPr>
              <a:t>componentes que permitan relacionar los artefactos de una manera </a:t>
            </a:r>
            <a:r>
              <a:rPr lang="es-PE" sz="2800" b="1" dirty="0">
                <a:solidFill>
                  <a:schemeClr val="tx2"/>
                </a:solidFill>
              </a:rPr>
              <a:t>integral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dirty="0" smtClean="0">
                <a:solidFill>
                  <a:schemeClr val="tx2"/>
                </a:solidFill>
              </a:rPr>
              <a:t>OBJETO DE ESTUDIO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2 Título"/>
          <p:cNvSpPr>
            <a:spLocks noGrp="1"/>
          </p:cNvSpPr>
          <p:nvPr>
            <p:ph type="title" idx="4294967295"/>
          </p:nvPr>
        </p:nvSpPr>
        <p:spPr>
          <a:xfrm>
            <a:off x="468313" y="2636838"/>
            <a:ext cx="8229600" cy="3600474"/>
          </a:xfrm>
        </p:spPr>
        <p:txBody>
          <a:bodyPr/>
          <a:lstStyle/>
          <a:p>
            <a:pPr eaLnBrk="1" hangingPunct="1"/>
            <a:r>
              <a:rPr lang="es-PE" sz="2800" b="1" dirty="0">
                <a:solidFill>
                  <a:schemeClr val="tx2"/>
                </a:solidFill>
              </a:rPr>
              <a:t>TMD S.A. actúa como su socio especialista en Tecnología de la información; diseñando, implementando operando y administrando la solución tecnológica; y en muchos oportunidades haciéndose responsable de procesos integrales que pueden incluir infraestructura, recursos humanos, </a:t>
            </a:r>
            <a:r>
              <a:rPr lang="es-PE" sz="2800" b="1" dirty="0">
                <a:solidFill>
                  <a:schemeClr val="tx2"/>
                </a:solidFill>
              </a:rPr>
              <a:t>aplicaciones, supervisión y auditoría</a:t>
            </a:r>
            <a:r>
              <a:rPr lang="es-ES" sz="2800" b="1" dirty="0">
                <a:solidFill>
                  <a:schemeClr val="tx2"/>
                </a:solidFill>
              </a:rPr>
              <a:t> </a:t>
            </a:r>
            <a:endParaRPr lang="es-PE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2"/>
                </a:solidFill>
              </a:rPr>
              <a:t>CAMPO DE ACCION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871662"/>
          </a:xfrm>
        </p:spPr>
        <p:txBody>
          <a:bodyPr/>
          <a:lstStyle/>
          <a:p>
            <a:pPr eaLnBrk="1" hangingPunct="1"/>
            <a:r>
              <a:rPr lang="es-PE" sz="3600" b="1" dirty="0">
                <a:solidFill>
                  <a:schemeClr val="tx2"/>
                </a:solidFill>
              </a:rPr>
              <a:t>El Campo del proceso de Contratos de Clientas se dentro de la Organización TMD S.A.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2 Título"/>
          <p:cNvSpPr>
            <a:spLocks noGrp="1"/>
          </p:cNvSpPr>
          <p:nvPr>
            <p:ph type="title" idx="4294967295"/>
          </p:nvPr>
        </p:nvSpPr>
        <p:spPr>
          <a:xfrm>
            <a:off x="611188" y="2852738"/>
            <a:ext cx="8229600" cy="1252537"/>
          </a:xfrm>
        </p:spPr>
        <p:txBody>
          <a:bodyPr/>
          <a:lstStyle/>
          <a:p>
            <a:pPr eaLnBrk="1" hangingPunct="1"/>
            <a:r>
              <a:rPr lang="es-PE" b="1" smtClean="0">
                <a:solidFill>
                  <a:schemeClr val="tx2"/>
                </a:solidFill>
              </a:rPr>
              <a:t>REGLAS DE NEGOCIO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/>
              <a:t>ESPECIFICACION DE REGLAS DE </a:t>
            </a:r>
            <a:r>
              <a:rPr lang="es-PE" dirty="0" smtClean="0"/>
              <a:t>NEGOCIO (Contratos de Clientes)</a:t>
            </a:r>
            <a:endParaRPr lang="es-PE" dirty="0"/>
          </a:p>
        </p:txBody>
      </p:sp>
      <p:graphicFrame>
        <p:nvGraphicFramePr>
          <p:cNvPr id="39956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84485"/>
              </p:ext>
            </p:extLst>
          </p:nvPr>
        </p:nvGraphicFramePr>
        <p:xfrm>
          <a:off x="323850" y="2349500"/>
          <a:ext cx="8496300" cy="4211638"/>
        </p:xfrm>
        <a:graphic>
          <a:graphicData uri="http://schemas.openxmlformats.org/drawingml/2006/table">
            <a:tbl>
              <a:tblPr/>
              <a:tblGrid>
                <a:gridCol w="2447925"/>
                <a:gridCol w="60483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Se definen las siguientes líneas para los Tipos de Servicio: </a:t>
                      </a:r>
                      <a:endParaRPr kumimoji="0" lang="es-ES" sz="2000" b="0" i="1" u="none" strike="noStrike" kern="1200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s-PE" sz="20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Se definen las siguientes Categorías de Tipos de Cliente: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20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Industria y Comercio.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20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Banca y Finanzas.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es-PE" sz="20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Gobierno y Servicios públicos.</a:t>
                      </a:r>
                      <a:endParaRPr kumimoji="0" lang="es-ES" sz="20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156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0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Se definen los siguientes Tipos de Servicio por Línea de Servicio: </a:t>
                      </a:r>
                      <a:r>
                        <a:rPr kumimoji="0" lang="es-PE" sz="20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Outsourcing</a:t>
                      </a:r>
                      <a:r>
                        <a:rPr kumimoji="0" lang="es-PE" sz="20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 de Tecnología, Software Factory, </a:t>
                      </a:r>
                      <a:r>
                        <a:rPr kumimoji="0" lang="es-PE" sz="20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Outsourcing</a:t>
                      </a:r>
                      <a:r>
                        <a:rPr kumimoji="0" lang="es-PE" sz="20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 de Procesos, </a:t>
                      </a:r>
                      <a:r>
                        <a:rPr kumimoji="0" lang="es-PE" sz="20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Outsourcing</a:t>
                      </a:r>
                      <a:r>
                        <a:rPr kumimoji="0" lang="es-PE" sz="20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  <a:ea typeface="+mn-ea"/>
                          <a:cs typeface="+mn-cs"/>
                        </a:rPr>
                        <a:t> de Servicios de Aplicación y Servicios de Tecnología</a:t>
                      </a:r>
                      <a:endParaRPr kumimoji="0" lang="es-ES" sz="2000" b="1" i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152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2397237"/>
            <a:ext cx="2554610" cy="1319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22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96" y="3565376"/>
            <a:ext cx="30353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23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388" y="5149552"/>
            <a:ext cx="282733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593</TotalTime>
  <Words>814</Words>
  <Application>Microsoft Office PowerPoint</Application>
  <PresentationFormat>Presentación en pantalla (4:3)</PresentationFormat>
  <Paragraphs>107</Paragraphs>
  <Slides>29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0" baseType="lpstr">
      <vt:lpstr>Forma de onda</vt:lpstr>
      <vt:lpstr>CONTRATOS DE CLIENTES</vt:lpstr>
      <vt:lpstr>INTRODUCCION</vt:lpstr>
      <vt:lpstr>En la actualidad, el mejoramiento de los procesos de toda organización es beneficioso para el logro de sus objetivos. Esto se logra con el uso de herramientas de modelado que permiten estructurar, diseñar y graficar los distintos procesos, subprocesos, reglas de negocio, cadena de valor, y demás componentes que permitan relacionar los artefactos de una manera integral</vt:lpstr>
      <vt:lpstr>OBJETO DE ESTUDIO</vt:lpstr>
      <vt:lpstr>TMD S.A. actúa como su socio especialista en Tecnología de la información; diseñando, implementando operando y administrando la solución tecnológica; y en muchos oportunidades haciéndose responsable de procesos integrales que pueden incluir infraestructura, recursos humanos, aplicaciones, supervisión y auditoría </vt:lpstr>
      <vt:lpstr>CAMPO DE ACCION</vt:lpstr>
      <vt:lpstr>El Campo del proceso de Contratos de Clientas se dentro de la Organización TMD S.A.</vt:lpstr>
      <vt:lpstr>REGLAS DE NEGOCIO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ESPECIFICACION DE REGLAS DE NEGOCIO (Contratos de Clientes)</vt:lpstr>
      <vt:lpstr>DIAGRAMA DE CASOS DE USO DE NEGOCIO</vt:lpstr>
      <vt:lpstr>Presentación de PowerPoint</vt:lpstr>
      <vt:lpstr>TRABAJADORES DE NEGOCIO</vt:lpstr>
      <vt:lpstr>ESPECIFICACION DE TRABAJADORES DE NEGOCIO (Contratos de Clientes)</vt:lpstr>
      <vt:lpstr>ESPECIFICACION DE TRABAJADORES DE NEGOCIO (Contratos de Clientes)</vt:lpstr>
      <vt:lpstr>ENTIDADES DE NEGOCIO</vt:lpstr>
      <vt:lpstr>ESPECIFICACION DE ENTIDADES DEL NEGOCIO</vt:lpstr>
      <vt:lpstr>ESPECIFICACION DE ENTIDADES DEL NEGOCIO</vt:lpstr>
      <vt:lpstr>ESPECIFICACION DE ENTIDADES DEL NEGOCIO</vt:lpstr>
      <vt:lpstr>DIAGRAMA DE ACTIVIDADES DEL NEGOCIO</vt:lpstr>
      <vt:lpstr>DIAGRAMA DE CLASES DEL ANALISIS</vt:lpstr>
      <vt:lpstr>Presentación de PowerPoint</vt:lpstr>
      <vt:lpstr>CONCLUSIONES</vt:lpstr>
      <vt:lpstr>CONTRATOS DE CLIENTES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orlando alexis</cp:lastModifiedBy>
  <cp:revision>75</cp:revision>
  <dcterms:created xsi:type="dcterms:W3CDTF">2012-05-06T17:51:32Z</dcterms:created>
  <dcterms:modified xsi:type="dcterms:W3CDTF">2012-05-24T21:28:41Z</dcterms:modified>
</cp:coreProperties>
</file>