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9" r:id="rId3"/>
    <p:sldId id="278" r:id="rId4"/>
    <p:sldId id="270" r:id="rId5"/>
    <p:sldId id="281" r:id="rId6"/>
    <p:sldId id="280" r:id="rId7"/>
    <p:sldId id="269" r:id="rId8"/>
    <p:sldId id="275" r:id="rId9"/>
    <p:sldId id="258" r:id="rId10"/>
    <p:sldId id="261" r:id="rId11"/>
    <p:sldId id="262" r:id="rId12"/>
    <p:sldId id="265" r:id="rId13"/>
    <p:sldId id="263" r:id="rId14"/>
    <p:sldId id="264" r:id="rId15"/>
    <p:sldId id="266" r:id="rId16"/>
    <p:sldId id="267" r:id="rId17"/>
    <p:sldId id="276" r:id="rId18"/>
    <p:sldId id="268" r:id="rId19"/>
    <p:sldId id="277" r:id="rId20"/>
    <p:sldId id="259" r:id="rId21"/>
    <p:sldId id="260" r:id="rId22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2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C9784B-C337-4CC8-A481-1DE2B5F9A7A0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9DD176-F032-4FB5-997B-826511593EB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24995C-569E-42EF-822A-B960CAED8B4B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26B37-8211-4F7D-82BA-A5736E36A413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45DD0-DCF1-4AAF-A0B7-FF9F85D6728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A5C5-D52B-4403-90F4-70A8A80DB444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50622-1C72-4AEB-BBF4-261BC20173B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E3A71-101B-493D-8251-11686F8AD4E4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6080-AFF5-432B-9D46-3C2EDEF7FF8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446ED-2E31-453D-B540-70F6B27C84A0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A6275-0BEC-4079-B6AC-F957EB6A601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FE454-9DC5-498E-BD65-1BD332D1F106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F30D0-354B-4AFC-8586-2FD58BB9AA1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90C2F-55D6-4035-B4EE-2594796B71B9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1DC6-F8FB-404E-8D92-FCE6C464DD1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976A9-8D23-44D0-ABC1-03BBE3E786C0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50DAF-1224-4882-B066-9D1F561943E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33D5B-1DDD-4E93-8D59-8D932C494B62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38ABD-32EC-4E8A-9C8E-B712690BE55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7AFC2-92C8-4197-94B4-8C94EA3770AB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DF999-AB6C-48B3-B86D-DCF7F6D9A31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50A58-2FEE-4460-8378-06C682193B51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9DF81-7851-4B3B-A3E7-537F2A687D6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DCBCE-85CE-4857-B2DB-5E373F9433BF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5278-CE73-4C94-9454-B27F4E5CDF6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CBA6F-0C81-47BE-B532-7F0122552C57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8C7C4-CAED-4957-BEEB-A180CFFFCE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96A81C2-C7BF-4F47-9ECC-F967A55E9F37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0B53D7C-6C43-41CF-B802-51D829E708D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636838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596188" y="404813"/>
            <a:ext cx="1150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000">
                <a:solidFill>
                  <a:schemeClr val="bg1"/>
                </a:solidFill>
              </a:rPr>
              <a:t>PRES-MCUN-01</a:t>
            </a:r>
            <a:r>
              <a:rPr lang="es-ES" sz="10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2481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9363"/>
            <a:ext cx="272573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0322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2997200"/>
            <a:ext cx="604202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789363"/>
            <a:ext cx="27305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0322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30" name="6 Imagen" descr="http://www.cdti.es/recursos/img/Servicios/Red_PIDi/Tutorial_BMP/Incentivos_N1/9323_1311312010115741.JPG"/>
          <p:cNvPicPr>
            <a:picLocks noChangeAspect="1" noChangeArrowheads="1"/>
          </p:cNvPicPr>
          <p:nvPr/>
        </p:nvPicPr>
        <p:blipFill>
          <a:blip r:embed="rId2"/>
          <a:srcRect t="8000"/>
          <a:stretch>
            <a:fillRect/>
          </a:stretch>
        </p:blipFill>
        <p:spPr bwMode="auto">
          <a:xfrm>
            <a:off x="3924300" y="2924175"/>
            <a:ext cx="3455988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3" y="3789363"/>
            <a:ext cx="2682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6713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290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</a:b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La frecuencia de Seguimiento individual a los contratos se debe realizar de manera mensual.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un cliente tiene un contrato por un servicio, no se deberá generar otro contrato por el mismo servicio mientras haya uno vigente.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47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Se genera una Adenda sólo si el Contrato se encuentra vigente.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76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3789363"/>
            <a:ext cx="24193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5229225"/>
            <a:ext cx="2424113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22538"/>
            <a:ext cx="30591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32789" name="Group 21"/>
          <p:cNvGraphicFramePr>
            <a:graphicFrameLocks noGrp="1"/>
          </p:cNvGraphicFramePr>
          <p:nvPr/>
        </p:nvGraphicFramePr>
        <p:xfrm>
          <a:off x="323850" y="2349500"/>
          <a:ext cx="8569325" cy="3978275"/>
        </p:xfrm>
        <a:graphic>
          <a:graphicData uri="http://schemas.openxmlformats.org/drawingml/2006/table">
            <a:tbl>
              <a:tblPr/>
              <a:tblGrid>
                <a:gridCol w="2447925"/>
                <a:gridCol w="6121400"/>
              </a:tblGrid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El cálculo para determinar el monto de Contrato es: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Monto Contrato = Gastos Recursos + Gastos de equipos+ IGV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27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420938"/>
            <a:ext cx="24352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0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716338"/>
            <a:ext cx="2808287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91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5013325"/>
            <a:ext cx="259238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33824" name="Group 32"/>
          <p:cNvGraphicFramePr>
            <a:graphicFrameLocks noGrp="1"/>
          </p:cNvGraphicFramePr>
          <p:nvPr/>
        </p:nvGraphicFramePr>
        <p:xfrm>
          <a:off x="323850" y="2139950"/>
          <a:ext cx="8569325" cy="4602163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231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Se definen los siguientes Tipos de Contrato: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Prestación de servicio sin suministro de repuestos.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Prestación de servicio con suministro de repuestos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Servicio prestado.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Mantenimiento Integral, Mantenimiento preventivo, Mantenimiento correctivo y Outsourcing.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40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Las penalidades se determinarán según el tipo de contrato y son los siguientes: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Incumplimiento, Deficiencia y Confidencialidad.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812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420938"/>
            <a:ext cx="23050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13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644900"/>
            <a:ext cx="230505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20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5516563"/>
            <a:ext cx="230346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34837" name="Group 21"/>
          <p:cNvGraphicFramePr>
            <a:graphicFrameLocks noGrp="1"/>
          </p:cNvGraphicFramePr>
          <p:nvPr/>
        </p:nvGraphicFramePr>
        <p:xfrm>
          <a:off x="323850" y="2349500"/>
          <a:ext cx="8569325" cy="28733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43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El número de Adendas a generarse dependerán del Tipo de Contrato.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Los Contratos se originan en los siguientes casos: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el cliente es privado: la Cotización es aprobada generará el Contrato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el cliente es público. La Buena Pro originará el Contrato.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82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708275"/>
            <a:ext cx="2189163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35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4005263"/>
            <a:ext cx="2590800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ACTORES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36884" name="Group 20"/>
          <p:cNvGraphicFramePr>
            <a:graphicFrameLocks noGrp="1"/>
          </p:cNvGraphicFramePr>
          <p:nvPr/>
        </p:nvGraphicFramePr>
        <p:xfrm>
          <a:off x="323850" y="2038350"/>
          <a:ext cx="8569325" cy="158432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58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Persona encargada de gestionar los contratos de clientes tanto del sector público como privado, asimismo gestionar las adendas generadas por dichos contratos.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885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205038"/>
            <a:ext cx="1944687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DIAGRAMA DE CASOS DE USO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6368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C00000"/>
                </a:solidFill>
              </a:rPr>
              <a:t>INTRODUCCION</a:t>
            </a:r>
            <a:br>
              <a:rPr lang="es-PE" sz="4000" b="1" smtClean="0">
                <a:solidFill>
                  <a:srgbClr val="C00000"/>
                </a:solidFill>
              </a:rPr>
            </a:br>
            <a:r>
              <a:rPr lang="es-PE" sz="4000" b="1" smtClean="0">
                <a:solidFill>
                  <a:srgbClr val="C00000"/>
                </a:solidFill>
              </a:rPr>
              <a:t>(Contratos de Clientes)</a:t>
            </a:r>
          </a:p>
        </p:txBody>
      </p:sp>
      <p:pic>
        <p:nvPicPr>
          <p:cNvPr id="16386" name="Picture 2" descr="http://img.creativosonline.org/blog/wp-content/uploads/2012/02/consejos-contrato-autonomo-exi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3933825"/>
            <a:ext cx="3743325" cy="22463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DIAGRAMA DE CASOS DE USO DEL NEGOCIO (Contratos de Clientes)</a:t>
            </a:r>
            <a:endParaRPr lang="es-PE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 t="48686"/>
          <a:stretch>
            <a:fillRect/>
          </a:stretch>
        </p:blipFill>
        <p:spPr bwMode="auto">
          <a:xfrm>
            <a:off x="539750" y="3429000"/>
            <a:ext cx="8243888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39938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39939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9940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CRM - Contratos de Clientes</a:t>
            </a:r>
          </a:p>
        </p:txBody>
      </p:sp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/>
          <a:srcRect l="42667" t="32001" r="5333" b="21777"/>
          <a:stretch>
            <a:fillRect/>
          </a:stretch>
        </p:blipFill>
        <p:spPr bwMode="auto">
          <a:xfrm>
            <a:off x="611188" y="2565400"/>
            <a:ext cx="3673475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/>
          <a:srcRect l="29659" t="30988" r="8928" b="27025"/>
          <a:stretch>
            <a:fillRect/>
          </a:stretch>
        </p:blipFill>
        <p:spPr bwMode="auto">
          <a:xfrm>
            <a:off x="4284663" y="4221163"/>
            <a:ext cx="4535487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/>
          </p:nvPr>
        </p:nvSpPr>
        <p:spPr>
          <a:xfrm>
            <a:off x="468313" y="3068638"/>
            <a:ext cx="8229600" cy="1252537"/>
          </a:xfrm>
        </p:spPr>
        <p:txBody>
          <a:bodyPr/>
          <a:lstStyle/>
          <a:p>
            <a:pPr eaLnBrk="1" hangingPunct="1"/>
            <a:r>
              <a:rPr lang="es-PE" sz="4800" smtClean="0">
                <a:solidFill>
                  <a:schemeClr val="tx2"/>
                </a:solidFill>
              </a:rPr>
              <a:t>Contratos de Clientes Públicos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2 Título"/>
          <p:cNvSpPr>
            <a:spLocks/>
          </p:cNvSpPr>
          <p:nvPr/>
        </p:nvSpPr>
        <p:spPr bwMode="auto">
          <a:xfrm>
            <a:off x="468313" y="30686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4800">
                <a:solidFill>
                  <a:schemeClr val="tx2"/>
                </a:solidFill>
                <a:latin typeface="Candara" pitchFamily="34" charset="0"/>
              </a:rPr>
              <a:t>Contratos de Clientes Privados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C00000"/>
                </a:solidFill>
              </a:rPr>
              <a:t>MODELADO DE CASOS DE USO DEL NEGOCIO</a:t>
            </a:r>
            <a:br>
              <a:rPr lang="es-PE" sz="4000" b="1" smtClean="0">
                <a:solidFill>
                  <a:srgbClr val="C00000"/>
                </a:solidFill>
              </a:rPr>
            </a:br>
            <a:r>
              <a:rPr lang="es-PE" sz="4000" b="1" smtClean="0">
                <a:solidFill>
                  <a:srgbClr val="C00000"/>
                </a:solidFill>
              </a:rPr>
              <a:t>(Contratos de Clientes)</a:t>
            </a:r>
          </a:p>
        </p:txBody>
      </p:sp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/>
          <a:srcRect l="31824" t="28128" r="13156" b="21042"/>
          <a:stretch>
            <a:fillRect/>
          </a:stretch>
        </p:blipFill>
        <p:spPr bwMode="auto">
          <a:xfrm>
            <a:off x="3400425" y="4508500"/>
            <a:ext cx="2971800" cy="2066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Modelo de Casos de uso del negocio</a:t>
            </a:r>
            <a:br>
              <a:rPr lang="es-PE" dirty="0" smtClean="0"/>
            </a:b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850" y="2708275"/>
          <a:ext cx="8496300" cy="36004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5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3644900"/>
            <a:ext cx="199548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3706813"/>
            <a:ext cx="2243137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3644900"/>
            <a:ext cx="213836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REGLAS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2481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Clientes: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potenciales, prospectos, primerizos, esporádicos, habituales, leales, desgastados e inactivos/desertores.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49420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líneas para los Tipos de Servicio: 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Software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Categorías de Tipos de Cliente: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1= Industria y Comercio,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2= Banca y Finanzas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3=  Gobierno y Servicios públicos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6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420938"/>
            <a:ext cx="23685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789363"/>
            <a:ext cx="2373312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5300663"/>
            <a:ext cx="25241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324</TotalTime>
  <Words>674</Words>
  <Application>Microsoft Office PowerPoint</Application>
  <PresentationFormat>Presentación en pantalla (4:3)</PresentationFormat>
  <Paragraphs>82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INTRODUCCION (Contratos de Clientes)</vt:lpstr>
      <vt:lpstr>CRM - Contratos de Clientes</vt:lpstr>
      <vt:lpstr>Contratos de Clientes Públicos</vt:lpstr>
      <vt:lpstr>Diapositiva 5</vt:lpstr>
      <vt:lpstr>MODELADO DE CASOS DE USO DEL NEGOCIO (Contratos de Clientes)</vt:lpstr>
      <vt:lpstr>Modelo de Casos de uso del negocio (Contratos de Clientes)</vt:lpstr>
      <vt:lpstr>REGLAS DEL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ACTORES DEL NEGOCIO (Contratos de Clientes)</vt:lpstr>
      <vt:lpstr>ESPECIFICACION DE ACTORES DEL NEGOCIO (Contratos de Clientes)</vt:lpstr>
      <vt:lpstr>DIAGRAMA DE CASOS DE USO DEL NEGOCIO (Contratos de Clientes)</vt:lpstr>
      <vt:lpstr>DIAGRAMA DE CASOS DE USO DEL NEGOCIO (Contratos de Clientes)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48</cp:revision>
  <dcterms:created xsi:type="dcterms:W3CDTF">2012-05-06T17:51:32Z</dcterms:created>
  <dcterms:modified xsi:type="dcterms:W3CDTF">2012-05-14T14:13:38Z</dcterms:modified>
</cp:coreProperties>
</file>