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5" r:id="rId3"/>
    <p:sldId id="308" r:id="rId4"/>
    <p:sldId id="309" r:id="rId5"/>
    <p:sldId id="310" r:id="rId6"/>
    <p:sldId id="311" r:id="rId7"/>
    <p:sldId id="312" r:id="rId8"/>
    <p:sldId id="317" r:id="rId9"/>
    <p:sldId id="318" r:id="rId10"/>
    <p:sldId id="319" r:id="rId11"/>
    <p:sldId id="320" r:id="rId12"/>
    <p:sldId id="321" r:id="rId13"/>
    <p:sldId id="322" r:id="rId14"/>
    <p:sldId id="313" r:id="rId15"/>
    <p:sldId id="323" r:id="rId16"/>
    <p:sldId id="314" r:id="rId17"/>
    <p:sldId id="315" r:id="rId18"/>
    <p:sldId id="316" r:id="rId19"/>
    <p:sldId id="324" r:id="rId20"/>
    <p:sldId id="326" r:id="rId21"/>
    <p:sldId id="327" r:id="rId22"/>
    <p:sldId id="325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299" r:id="rId37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2" d="100"/>
          <a:sy n="82" d="100"/>
        </p:scale>
        <p:origin x="-1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F28B5240-A81D-419D-9A3D-6BFA5AF044E2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050E1A65-A26E-4234-8A1A-695986A2D74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9F2D-5FF5-4F29-8926-EA820F60D120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D771-EF59-4BA0-96D6-E49707DC717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7BA25-EFAD-492E-A903-461CD6A26644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333E2-F726-4341-A8E1-BF9F79A097E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0E497-A8AA-4569-8C4D-B42DF6168839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17CC0-058C-45ED-8581-B270B6C6B9A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BA98B-2208-4C99-9D31-56046DF5FB2D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0F279-8CC5-44CD-BBDF-DBAA1BB30E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7BBE3-01FC-4B6B-86D6-FB9583122D43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69BF3-C183-4699-A7C5-7DEBEF45097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B7CE5-6FAF-4457-AA44-DD498C3DCA28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7191-0A13-43AB-A860-25D736C6B84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14CD8-C730-4D76-BE3B-5D86BBAE06EE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57274-8637-4449-9925-E9ABCC90563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0926D-0B00-4679-887D-AB6337DA6567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95DD8-94D4-468D-BED7-A2B9C2C702E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A142-4F91-4935-90BA-320A303DEF8A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C645D-1717-4057-BA55-50336CA4FA5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3C7E2-1DA7-492F-AD55-FAC74F4AB098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5D717-8415-4298-BA7D-050FC392C94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5E3F-0099-48B8-B686-5077E5899F90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8DEA7-CF33-45D3-9FD9-06E03F06930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F448E-BBC4-4AE8-823B-46F402A82699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41F1-907B-41D3-B484-192B202A10F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9DAD614-F1B7-402D-AD41-44D37BF770E2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39A2C-95AF-41AE-B39B-8B4CF45B2AA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1052513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INSTITUTO NACIONAL DE ESTADISTICA E INFORMATICA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4675"/>
          </a:xfrm>
        </p:spPr>
        <p:txBody>
          <a:bodyPr/>
          <a:lstStyle/>
          <a:p>
            <a:pPr eaLnBrk="1" hangingPunct="1"/>
            <a:r>
              <a:rPr lang="es-PE" sz="2800" smtClean="0"/>
              <a:t>BALANCED SCORECARD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/>
              <a:t>Gabriela Rojas Munive</a:t>
            </a:r>
            <a:endParaRPr lang="es-PE" sz="2400" u="none">
              <a:latin typeface="Candara" pitchFamily="34" charset="0"/>
            </a:endParaRPr>
          </a:p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Suárez Gutierrez</a:t>
            </a: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7625" y="260350"/>
            <a:ext cx="1219200" cy="85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2000" u="none">
                <a:solidFill>
                  <a:schemeClr val="tx2"/>
                </a:solidFill>
              </a:rPr>
              <a:t>Oportunidades</a:t>
            </a:r>
          </a:p>
          <a:p>
            <a:r>
              <a:rPr lang="es-ES" sz="2000" u="none"/>
              <a:t>Nuevas políticas del Gobierno sustentan en resultados, lo que demanda información estadística para el monitoreo de planes y programas.</a:t>
            </a:r>
          </a:p>
          <a:p>
            <a:r>
              <a:rPr lang="es-ES" sz="2000" u="none"/>
              <a:t>Demanda de indicadores y estadísticas para medición del presupuesto por resultados.</a:t>
            </a:r>
          </a:p>
          <a:p>
            <a:r>
              <a:rPr lang="es-ES" sz="2000" u="none"/>
              <a:t>Desarrollo e innovación de las tecnologías de información y comunicación que amplían las posibilidades de producción y difusión de la información estadística (Redatam web y Sistema de difusión de los Censos nacionales)</a:t>
            </a:r>
          </a:p>
          <a:p>
            <a:r>
              <a:rPr lang="es-ES" sz="2000" u="none"/>
              <a:t>Existencia de recursos de cooperación técnica en el campo de la estadística a nivel regional</a:t>
            </a:r>
          </a:p>
          <a:p>
            <a:r>
              <a:rPr lang="es-ES" sz="2000" u="none"/>
              <a:t>Esfuerzos a nivel de bloques regionales y subregionales para la armonización y compatibilidad de conceptos, normas y metodologías en el campo de la estadística.</a:t>
            </a:r>
          </a:p>
          <a:p>
            <a:endParaRPr lang="es-ES" sz="2000" u="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85693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Debilidades</a:t>
            </a:r>
          </a:p>
          <a:p>
            <a:r>
              <a:rPr lang="es-ES" sz="2400" u="none"/>
              <a:t>Limitada utilización de registros administrativos con fines estadísticos.</a:t>
            </a:r>
          </a:p>
          <a:p>
            <a:r>
              <a:rPr lang="es-ES" sz="2400" u="none"/>
              <a:t>Limitada normatividad técnica en el Sistema Estadístico Nacional</a:t>
            </a:r>
          </a:p>
          <a:p>
            <a:r>
              <a:rPr lang="es-ES" sz="2400" u="none"/>
              <a:t>Limitada coordinación y cooperación entre los órganos del SEN.</a:t>
            </a:r>
            <a:br>
              <a:rPr lang="es-ES" sz="2400" u="none"/>
            </a:br>
            <a:r>
              <a:rPr lang="es-ES" sz="2400" u="none"/>
              <a:t/>
            </a:r>
            <a:br>
              <a:rPr lang="es-ES" sz="2400" u="none"/>
            </a:br>
            <a:r>
              <a:rPr lang="es-ES" sz="2400" u="none">
                <a:solidFill>
                  <a:schemeClr val="tx2"/>
                </a:solidFill>
              </a:rPr>
              <a:t>Amenazas</a:t>
            </a:r>
          </a:p>
          <a:p>
            <a:r>
              <a:rPr lang="es-ES" sz="2400" u="none"/>
              <a:t>Limitada asignación presupuestal</a:t>
            </a:r>
          </a:p>
          <a:p>
            <a:r>
              <a:rPr lang="es-ES" sz="2400" u="none"/>
              <a:t>Competencia de organismos privados especializados en estadísticas.</a:t>
            </a:r>
          </a:p>
          <a:p>
            <a:endParaRPr lang="es-ES" sz="2400" u="none"/>
          </a:p>
          <a:p>
            <a:endParaRPr lang="es-ES" sz="2400" u="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Fuerzas Competitivas</a:t>
            </a:r>
            <a:endParaRPr lang="es-ES" sz="4000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700213"/>
            <a:ext cx="71882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Proposición de valor</a:t>
            </a:r>
            <a:endParaRPr lang="es-ES" sz="4000" smtClean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120900"/>
            <a:ext cx="648176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MAPA ESTRATEGICO GENERAL DE LA EMPRESA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/>
          <a:srcRect t="7352"/>
          <a:stretch>
            <a:fillRect/>
          </a:stretch>
        </p:blipFill>
        <p:spPr bwMode="auto">
          <a:xfrm>
            <a:off x="1779588" y="1724025"/>
            <a:ext cx="62484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508125"/>
            <a:ext cx="65532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060575"/>
            <a:ext cx="77089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628775"/>
            <a:ext cx="69850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INDICADORES Y METAS MEG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6387" name="2 Título"/>
          <p:cNvSpPr>
            <a:spLocks/>
          </p:cNvSpPr>
          <p:nvPr/>
        </p:nvSpPr>
        <p:spPr bwMode="auto">
          <a:xfrm>
            <a:off x="250825" y="2349500"/>
            <a:ext cx="8713788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Char char="•"/>
            </a:pPr>
            <a:r>
              <a:rPr lang="es-PE" sz="2800" b="1" u="none">
                <a:latin typeface="Candara" pitchFamily="34" charset="0"/>
              </a:rPr>
              <a:t>Introducción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Análisis estratégico de la empresa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Mapa estratégico de la empresa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Cuadro sustentado de indicadores y metas para el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Indicadores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Iniciativas estratégicas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Mapa estratégico de una función de la empresa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Indicadores del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Iniciativas estratégicas del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3600" b="1" u="none">
                <a:latin typeface="Candar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2 Título"/>
          <p:cNvSpPr>
            <a:spLocks noGrp="1"/>
          </p:cNvSpPr>
          <p:nvPr>
            <p:ph type="title" idx="4294967295"/>
          </p:nvPr>
        </p:nvSpPr>
        <p:spPr>
          <a:xfrm>
            <a:off x="179388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2 Título"/>
          <p:cNvSpPr>
            <a:spLocks noGrp="1"/>
          </p:cNvSpPr>
          <p:nvPr>
            <p:ph type="title" idx="4294967295"/>
          </p:nvPr>
        </p:nvSpPr>
        <p:spPr>
          <a:xfrm>
            <a:off x="468313" y="6921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INICIATIVAS MEG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MEG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412875"/>
            <a:ext cx="73279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MEG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476375"/>
            <a:ext cx="600551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MAPA ESTRATEGICO FUNCIONAL DE LA EMPRESA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3600" smtClean="0"/>
              <a:t>MAPA ESTRATEGICO FUNCIONAL - OTIN</a:t>
            </a:r>
            <a:endParaRPr lang="es-ES" sz="3600" smtClean="0"/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2"/>
          <a:srcRect t="5579"/>
          <a:stretch>
            <a:fillRect/>
          </a:stretch>
        </p:blipFill>
        <p:spPr bwMode="auto">
          <a:xfrm>
            <a:off x="1619250" y="1411288"/>
            <a:ext cx="6026150" cy="5264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697038"/>
            <a:ext cx="8062912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70025"/>
            <a:ext cx="815975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989138"/>
            <a:ext cx="88106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INTRODUCCION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INDICADORES Y METAS MEF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2 Título"/>
          <p:cNvSpPr>
            <a:spLocks noGrp="1"/>
          </p:cNvSpPr>
          <p:nvPr>
            <p:ph type="title" idx="4294967295"/>
          </p:nvPr>
        </p:nvSpPr>
        <p:spPr>
          <a:xfrm>
            <a:off x="179388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2 Título"/>
          <p:cNvSpPr>
            <a:spLocks noGrp="1"/>
          </p:cNvSpPr>
          <p:nvPr>
            <p:ph type="title" idx="4294967295"/>
          </p:nvPr>
        </p:nvSpPr>
        <p:spPr>
          <a:xfrm>
            <a:off x="250825" y="6921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INICIATIVAS MEF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INSITUTO NACIONAL DE ESTADISTICA E INFORMATICA</a:t>
            </a:r>
            <a:endParaRPr lang="es-PE" sz="3600" smtClean="0"/>
          </a:p>
        </p:txBody>
      </p:sp>
      <p:sp>
        <p:nvSpPr>
          <p:cNvPr id="49154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6263"/>
          </a:xfrm>
        </p:spPr>
        <p:txBody>
          <a:bodyPr/>
          <a:lstStyle/>
          <a:p>
            <a:pPr eaLnBrk="1" hangingPunct="1"/>
            <a:r>
              <a:rPr lang="es-PE" sz="2800" smtClean="0"/>
              <a:t>BALANCED SCORECARD</a:t>
            </a:r>
          </a:p>
        </p:txBody>
      </p:sp>
      <p:sp>
        <p:nvSpPr>
          <p:cNvPr id="49155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/>
              <a:t>Gabriela Rojas Munive</a:t>
            </a:r>
          </a:p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Suarez Gutierrez</a:t>
            </a:r>
          </a:p>
          <a:p>
            <a:pPr algn="r"/>
            <a:endParaRPr lang="es-PE" sz="2400" u="none">
              <a:latin typeface="Candara" pitchFamily="34" charset="0"/>
            </a:endParaRP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49156" name="4 CuadroTexto"/>
          <p:cNvSpPr txBox="1">
            <a:spLocks noChangeArrowheads="1"/>
          </p:cNvSpPr>
          <p:nvPr/>
        </p:nvSpPr>
        <p:spPr bwMode="auto">
          <a:xfrm>
            <a:off x="827088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u="none">
                <a:latin typeface="Candara" pitchFamily="34" charset="0"/>
              </a:rPr>
              <a:t>GRACIAS </a:t>
            </a:r>
            <a:r>
              <a:rPr lang="es-PE" sz="4800" u="none">
                <a:latin typeface="Candara" pitchFamily="34" charset="0"/>
              </a:rPr>
              <a:t>!!!</a:t>
            </a: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7625" y="260350"/>
            <a:ext cx="1219200" cy="85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z="4000" smtClean="0"/>
              <a:t>INTRODUCCION</a:t>
            </a:r>
            <a:endParaRPr lang="es-ES" sz="400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565400"/>
            <a:ext cx="7993063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ANALISIS ESTRATEGICO DE LA EMPRESA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ANALISIS ESTRATEGICO DE LA EMPRESA</a:t>
            </a:r>
            <a:endParaRPr lang="es-ES" sz="4000" smtClean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23850" y="2133600"/>
            <a:ext cx="856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Misión</a:t>
            </a:r>
          </a:p>
          <a:p>
            <a:r>
              <a:rPr lang="es-ES" sz="2400" u="none"/>
              <a:t>Generar y brindar información estadística de calidad a la sociedad sobre la realidad nacional, así como liderar y coordinar el Sistema Estadístico Nacional estableciendo normas técnicas y verificando su cumplimiento.</a:t>
            </a:r>
            <a:br>
              <a:rPr lang="es-ES" sz="2400" u="none"/>
            </a:br>
            <a:endParaRPr lang="es-ES" sz="2400" u="none"/>
          </a:p>
          <a:p>
            <a:r>
              <a:rPr lang="es-ES" sz="2400" u="none">
                <a:solidFill>
                  <a:schemeClr val="tx2"/>
                </a:solidFill>
              </a:rPr>
              <a:t>Visión</a:t>
            </a:r>
          </a:p>
          <a:p>
            <a:r>
              <a:rPr lang="es-ES" sz="2400" u="none"/>
              <a:t>Ser una institución líder y referente dentro y fuera de fronteras en la producción, coordinación y difusión de estadísticas.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ANALISIS ESTRATEGICO DE LA EMPRESA</a:t>
            </a:r>
            <a:endParaRPr lang="es-ES" sz="4000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 t="17819"/>
          <a:stretch>
            <a:fillRect/>
          </a:stretch>
        </p:blipFill>
        <p:spPr bwMode="auto">
          <a:xfrm>
            <a:off x="1187450" y="1989138"/>
            <a:ext cx="69135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843213" y="4076700"/>
            <a:ext cx="720725" cy="504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FACTORES CRITICOS DE EXITO</a:t>
            </a:r>
            <a:endParaRPr lang="es-ES" sz="4000" smtClean="0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2000" u="none"/>
              <a:t>Autonomía técnica y producción estadística oportuna, confiable y de calidad</a:t>
            </a:r>
          </a:p>
          <a:p>
            <a:r>
              <a:rPr lang="es-ES" sz="2000" u="none"/>
              <a:t>Es preciso contar con una posición de independencia ampliamente reconocida, para mantener la credibilidad de los usuarios en la exactitud y la objetividad de la información estadística, así como para lograr su colaboración y predisposición a proporcionar los datos. Así mismo </a:t>
            </a:r>
            <a:r>
              <a:rPr lang="es-ES" sz="2000" b="1" u="none">
                <a:solidFill>
                  <a:srgbClr val="CC0000"/>
                </a:solidFill>
              </a:rPr>
              <a:t>es crítico para la Institución el presentar resultados veraces y exactos para fortalecer la credibilidad de la población en general</a:t>
            </a:r>
            <a:r>
              <a:rPr lang="es-ES" sz="2000" u="none"/>
              <a:t> para así disponer de un adecuado sistema de monitoreo y evaluación del desempeño y resultados de la gestión pública ya que la información estadística constituye un instrumento indispensable para apoyar en el diseño y formulación de políticas, planes, programas y proyectos públicos, cuya calidad y potencia pueden  cambiar  sensiblemente el desempeño del país. </a:t>
            </a:r>
            <a:endParaRPr lang="es-E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Fortalezas</a:t>
            </a:r>
          </a:p>
          <a:p>
            <a:r>
              <a:rPr lang="es-ES" sz="2400" u="none"/>
              <a:t>Reconocimiento legal e institucional de los Órganos del Sistema Estadístico Nacional y Ministerios del país. </a:t>
            </a:r>
          </a:p>
          <a:p>
            <a:r>
              <a:rPr lang="es-ES" sz="2400" u="none"/>
              <a:t>Cobertura de alcance nacional</a:t>
            </a:r>
          </a:p>
          <a:p>
            <a:r>
              <a:rPr lang="es-ES" sz="2400" u="none"/>
              <a:t>Capacidad operativa (personal especializado) para realizar investigaciones estadísticas a nivel nacional</a:t>
            </a:r>
          </a:p>
          <a:p>
            <a:r>
              <a:rPr lang="es-ES" sz="2400" u="none"/>
              <a:t>Cartera diversificada de productos y servicios estadísticos (Censos, encuestas, investigaciones y publicaciones).</a:t>
            </a:r>
          </a:p>
          <a:p>
            <a:r>
              <a:rPr lang="es-ES" sz="2400" u="none"/>
              <a:t>Dispone de la más grande base de datos estadística del país.</a:t>
            </a:r>
          </a:p>
          <a:p>
            <a:endParaRPr lang="es-ES" sz="2400" u="non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947</TotalTime>
  <Words>548</Words>
  <Application>Microsoft Office PowerPoint</Application>
  <PresentationFormat>Presentación en pantalla (4:3)</PresentationFormat>
  <Paragraphs>79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36</vt:i4>
      </vt:variant>
    </vt:vector>
  </HeadingPairs>
  <TitlesOfParts>
    <vt:vector size="47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INSTITUTO NACIONAL DE ESTADISTICA E INFORMATICA</vt:lpstr>
      <vt:lpstr>Agenda</vt:lpstr>
      <vt:lpstr>INTRODUCCION</vt:lpstr>
      <vt:lpstr>INTRODUCCION</vt:lpstr>
      <vt:lpstr>ANALISIS ESTRATEGICO DE LA EMPRESA</vt:lpstr>
      <vt:lpstr>ANALISIS ESTRATEGICO DE LA EMPRESA</vt:lpstr>
      <vt:lpstr>ANALISIS ESTRATEGICO DE LA EMPRESA</vt:lpstr>
      <vt:lpstr>FACTORES CRITICOS DE EXITO</vt:lpstr>
      <vt:lpstr>FODA</vt:lpstr>
      <vt:lpstr>FODA</vt:lpstr>
      <vt:lpstr>FODA</vt:lpstr>
      <vt:lpstr>Fuerzas Competitivas</vt:lpstr>
      <vt:lpstr>Proposición de valor</vt:lpstr>
      <vt:lpstr>MAPA ESTRATEGICO GENERAL DE LA EMPRESA</vt:lpstr>
      <vt:lpstr>MAPA ESTRATEGICO GENERAL</vt:lpstr>
      <vt:lpstr>MAPA ESTRATEGICO GENERAL</vt:lpstr>
      <vt:lpstr>MAPA ESTRATEGICO GENERAL</vt:lpstr>
      <vt:lpstr>MAPA ESTRATEGICO GENERAL</vt:lpstr>
      <vt:lpstr>INDICADORES Y METAS MEG</vt:lpstr>
      <vt:lpstr>INDICADORES Y METAS MEG</vt:lpstr>
      <vt:lpstr>INDICADORES Y METAS MEG</vt:lpstr>
      <vt:lpstr>INICIATIVAS MEG</vt:lpstr>
      <vt:lpstr>INICIATIVAS MEG</vt:lpstr>
      <vt:lpstr>INICIATIVAS MEG</vt:lpstr>
      <vt:lpstr>MAPA ESTRATEGICO FUNCIONAL DE LA EMPRESA</vt:lpstr>
      <vt:lpstr>MAPA ESTRATEGICO FUNCIONAL - OTIN</vt:lpstr>
      <vt:lpstr>MAPA ESTRATEGICO FUNCIONAL</vt:lpstr>
      <vt:lpstr>MAPA ESTRATEGICO FUNCIONAL</vt:lpstr>
      <vt:lpstr>MAPA ESTRATEGICO FUNCIONAL</vt:lpstr>
      <vt:lpstr>INDICADORES Y METAS MEF</vt:lpstr>
      <vt:lpstr>INDICADORES Y METAS MEF</vt:lpstr>
      <vt:lpstr>INDICADORES Y METAS MEF</vt:lpstr>
      <vt:lpstr>INICIATIVAS MEF</vt:lpstr>
      <vt:lpstr>INICIATIVAS MEF</vt:lpstr>
      <vt:lpstr>INICIATIVAS MEF</vt:lpstr>
      <vt:lpstr>INSITUTO NACIONAL DE ESTADISTICA E INFORMATICA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grojas</cp:lastModifiedBy>
  <cp:revision>96</cp:revision>
  <dcterms:created xsi:type="dcterms:W3CDTF">2012-05-06T17:51:32Z</dcterms:created>
  <dcterms:modified xsi:type="dcterms:W3CDTF">2012-06-12T14:28:23Z</dcterms:modified>
</cp:coreProperties>
</file>