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79" r:id="rId3"/>
    <p:sldId id="278" r:id="rId4"/>
    <p:sldId id="270" r:id="rId5"/>
    <p:sldId id="281" r:id="rId6"/>
    <p:sldId id="280" r:id="rId7"/>
    <p:sldId id="269" r:id="rId8"/>
    <p:sldId id="282" r:id="rId9"/>
    <p:sldId id="275" r:id="rId10"/>
    <p:sldId id="258" r:id="rId11"/>
    <p:sldId id="261" r:id="rId12"/>
    <p:sldId id="262" r:id="rId13"/>
    <p:sldId id="265" r:id="rId14"/>
    <p:sldId id="263" r:id="rId15"/>
    <p:sldId id="264" r:id="rId16"/>
    <p:sldId id="266" r:id="rId17"/>
    <p:sldId id="267" r:id="rId18"/>
    <p:sldId id="276" r:id="rId19"/>
    <p:sldId id="268" r:id="rId20"/>
    <p:sldId id="277" r:id="rId21"/>
    <p:sldId id="259" r:id="rId22"/>
    <p:sldId id="260" r:id="rId23"/>
  </p:sldIdLst>
  <p:sldSz cx="9144000" cy="6858000" type="screen4x3"/>
  <p:notesSz cx="6858000" cy="9144000"/>
  <p:defaultTextStyle>
    <a:defPPr>
      <a:defRPr lang="es-P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84" d="100"/>
          <a:sy n="84" d="100"/>
        </p:scale>
        <p:origin x="-78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4C1F741-63F3-435E-8DE5-9333596CB0C3}" type="datetimeFigureOut">
              <a:rPr lang="es-PE"/>
              <a:pPr>
                <a:defRPr/>
              </a:pPr>
              <a:t>14/05/2012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PE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PE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785E15D-9805-4237-98A2-84D27FB1E2DF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23555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258E3B-5810-41BB-B3C9-E20D0A068E60}" type="slidenum">
              <a:rPr lang="es-PE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s-P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0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FD0771-F353-4320-89AC-56FE29EE8CBA}" type="datetimeFigureOut">
              <a:rPr lang="es-PE"/>
              <a:pPr>
                <a:defRPr/>
              </a:pPr>
              <a:t>14/05/2012</a:t>
            </a:fld>
            <a:endParaRPr lang="es-P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A4340E-5427-4561-91EC-19877B2129E0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9EF6A2-EF3C-4667-8D87-7F3B3F327328}" type="datetimeFigureOut">
              <a:rPr lang="es-PE"/>
              <a:pPr>
                <a:defRPr/>
              </a:pPr>
              <a:t>14/05/2012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618788-2461-4FDB-BE28-F578E4513690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0"/>
          <p:cNvSpPr/>
          <p:nvPr/>
        </p:nvSpPr>
        <p:spPr bwMode="hidden"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4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D16DC5-7B32-40FB-99DD-0E63AEAF73C0}" type="datetimeFigureOut">
              <a:rPr lang="es-PE"/>
              <a:pPr>
                <a:defRPr/>
              </a:pPr>
              <a:t>14/05/2012</a:t>
            </a:fld>
            <a:endParaRPr lang="es-P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125E97-0738-4D58-AE1E-91F9ADE59FA1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DC4C02-B5B6-4B8E-B202-F788C641EB0C}" type="datetimeFigureOut">
              <a:rPr lang="es-PE"/>
              <a:pPr>
                <a:defRPr/>
              </a:pPr>
              <a:t>14/05/2012</a:t>
            </a:fld>
            <a:endParaRPr lang="es-P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B433E9-ABAD-4C87-A679-FE3E1992D92E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200978-2FA8-4FE7-B48E-BBCF7C0BC3A7}" type="datetimeFigureOut">
              <a:rPr lang="es-PE"/>
              <a:pPr>
                <a:defRPr/>
              </a:pPr>
              <a:t>14/05/2012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FD0993-E1E2-4E69-B605-63F95D2B59EC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3"/>
          <p:cNvSpPr/>
          <p:nvPr/>
        </p:nvSpPr>
        <p:spPr>
          <a:xfrm>
            <a:off x="228600" y="228600"/>
            <a:ext cx="8696325" cy="47371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Freeform 14"/>
          <p:cNvSpPr>
            <a:spLocks/>
          </p:cNvSpPr>
          <p:nvPr/>
        </p:nvSpPr>
        <p:spPr bwMode="hidden">
          <a:xfrm>
            <a:off x="6046788" y="4203700"/>
            <a:ext cx="2876550" cy="714375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hidden">
          <a:xfrm>
            <a:off x="2619375" y="4075113"/>
            <a:ext cx="5545138" cy="850900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Freeform 22"/>
          <p:cNvSpPr>
            <a:spLocks/>
          </p:cNvSpPr>
          <p:nvPr/>
        </p:nvSpPr>
        <p:spPr bwMode="hidden">
          <a:xfrm>
            <a:off x="2828925" y="4087813"/>
            <a:ext cx="5467350" cy="774700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26"/>
          <p:cNvSpPr>
            <a:spLocks/>
          </p:cNvSpPr>
          <p:nvPr/>
        </p:nvSpPr>
        <p:spPr bwMode="hidden">
          <a:xfrm>
            <a:off x="5610225" y="4073525"/>
            <a:ext cx="3306763" cy="652463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 useBgFill="1">
        <p:nvSpPr>
          <p:cNvPr id="9" name="Freeform 10"/>
          <p:cNvSpPr>
            <a:spLocks/>
          </p:cNvSpPr>
          <p:nvPr/>
        </p:nvSpPr>
        <p:spPr bwMode="hidden">
          <a:xfrm>
            <a:off x="211138" y="4059238"/>
            <a:ext cx="8723312" cy="1328737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3516A-3D34-45B5-9FC3-89B9B996A7E5}" type="datetimeFigureOut">
              <a:rPr lang="es-PE"/>
              <a:pPr>
                <a:defRPr/>
              </a:pPr>
              <a:t>14/05/2012</a:t>
            </a:fld>
            <a:endParaRPr lang="es-P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52437D-25AB-4371-A9AB-9B8641425AA5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15A10-0E0B-4312-BD5F-92381B1B1879}" type="datetimeFigureOut">
              <a:rPr lang="es-PE"/>
              <a:pPr>
                <a:defRPr/>
              </a:pPr>
              <a:t>14/05/2012</a:t>
            </a:fld>
            <a:endParaRPr lang="es-P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D72B67-8374-4931-8975-77603D482998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88A772-2724-4277-B0A9-DC1CD9237FA6}" type="datetimeFigureOut">
              <a:rPr lang="es-PE"/>
              <a:pPr>
                <a:defRPr/>
              </a:pPr>
              <a:t>14/05/2012</a:t>
            </a:fld>
            <a:endParaRPr lang="es-P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147EE-4C49-46C2-82F4-F9390DCBEE9B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850D9F-F7E3-4DAD-9835-FFB09AC4D502}" type="datetimeFigureOut">
              <a:rPr lang="es-PE"/>
              <a:pPr>
                <a:defRPr/>
              </a:pPr>
              <a:t>14/05/2012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7EC454-FDA5-45D4-ADEC-C198B2F3A926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0325"/>
            <a:chOff x="-3905251" y="4294188"/>
            <a:chExt cx="13027839" cy="1892300"/>
          </a:xfrm>
        </p:grpSpPr>
        <p:sp>
          <p:nvSpPr>
            <p:cNvPr id="4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5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8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D2C84D-CF02-488C-9A4A-0749447C734F}" type="datetimeFigureOut">
              <a:rPr lang="es-PE"/>
              <a:pPr>
                <a:defRPr/>
              </a:pPr>
              <a:t>14/05/2012</a:t>
            </a:fld>
            <a:endParaRPr lang="es-PE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AA17F6-9144-4747-9347-0E499FABA071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1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4A002E-4FDB-40BA-9DD9-4A80B2ABC851}" type="datetimeFigureOut">
              <a:rPr lang="es-PE"/>
              <a:pPr>
                <a:defRPr/>
              </a:pPr>
              <a:t>14/05/2012</a:t>
            </a:fld>
            <a:endParaRPr lang="es-PE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230A42-3CCC-43E2-BA47-DCBCA690217B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8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A2117E-3DFA-413E-957B-713B20D8D1DA}" type="datetimeFigureOut">
              <a:rPr lang="es-PE"/>
              <a:pPr>
                <a:defRPr/>
              </a:pPr>
              <a:t>14/05/2012</a:t>
            </a:fld>
            <a:endParaRPr lang="es-PE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AF69B8-8F32-4BAB-987A-F8EFFFB75CE8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6325" cy="2468563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027" name="Group 15"/>
          <p:cNvGrpSpPr>
            <a:grpSpLocks noChangeAspect="1"/>
          </p:cNvGrpSpPr>
          <p:nvPr/>
        </p:nvGrpSpPr>
        <p:grpSpPr bwMode="auto">
          <a:xfrm>
            <a:off x="211138" y="1679575"/>
            <a:ext cx="8723312" cy="1330325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53A7B836-B3D1-4E37-AE10-593337D7112C}" type="datetimeFigureOut">
              <a:rPr lang="es-PE"/>
              <a:pPr>
                <a:defRPr/>
              </a:pPr>
              <a:t>14/05/2012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5AF500AC-285D-450B-9114-9DE2052495A9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71538" y="2674938"/>
            <a:ext cx="7408862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2" r:id="rId2"/>
    <p:sldLayoutId id="2147483674" r:id="rId3"/>
    <p:sldLayoutId id="2147483671" r:id="rId4"/>
    <p:sldLayoutId id="2147483670" r:id="rId5"/>
    <p:sldLayoutId id="2147483669" r:id="rId6"/>
    <p:sldLayoutId id="2147483675" r:id="rId7"/>
    <p:sldLayoutId id="2147483676" r:id="rId8"/>
    <p:sldLayoutId id="2147483677" r:id="rId9"/>
    <p:sldLayoutId id="2147483668" r:id="rId10"/>
    <p:sldLayoutId id="2147483678" r:id="rId11"/>
    <p:sldLayoutId id="214748366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1 Título"/>
          <p:cNvSpPr>
            <a:spLocks noGrp="1"/>
          </p:cNvSpPr>
          <p:nvPr>
            <p:ph type="ctrTitle"/>
          </p:nvPr>
        </p:nvSpPr>
        <p:spPr>
          <a:xfrm>
            <a:off x="684213" y="692150"/>
            <a:ext cx="7772400" cy="1584325"/>
          </a:xfrm>
        </p:spPr>
        <p:txBody>
          <a:bodyPr/>
          <a:lstStyle/>
          <a:p>
            <a:pPr eaLnBrk="1" hangingPunct="1"/>
            <a:r>
              <a:rPr lang="es-PE" smtClean="0"/>
              <a:t>CONTRATOS DE CLIENTES</a:t>
            </a:r>
            <a:endParaRPr lang="es-PE" sz="3600" smtClean="0"/>
          </a:p>
        </p:txBody>
      </p:sp>
      <p:sp>
        <p:nvSpPr>
          <p:cNvPr id="15362" name="2 Subtítulo"/>
          <p:cNvSpPr>
            <a:spLocks noGrp="1"/>
          </p:cNvSpPr>
          <p:nvPr>
            <p:ph type="subTitle" idx="1"/>
          </p:nvPr>
        </p:nvSpPr>
        <p:spPr>
          <a:xfrm>
            <a:off x="1331913" y="2636838"/>
            <a:ext cx="6400800" cy="520700"/>
          </a:xfrm>
        </p:spPr>
        <p:txBody>
          <a:bodyPr/>
          <a:lstStyle/>
          <a:p>
            <a:pPr eaLnBrk="1" hangingPunct="1"/>
            <a:r>
              <a:rPr lang="es-PE" sz="2800" smtClean="0"/>
              <a:t>MODELADO DEL NEGOCIO</a:t>
            </a:r>
          </a:p>
        </p:txBody>
      </p:sp>
      <p:sp>
        <p:nvSpPr>
          <p:cNvPr id="15363" name="3 CuadroTexto"/>
          <p:cNvSpPr txBox="1">
            <a:spLocks noChangeArrowheads="1"/>
          </p:cNvSpPr>
          <p:nvPr/>
        </p:nvSpPr>
        <p:spPr bwMode="auto">
          <a:xfrm>
            <a:off x="2278063" y="3641725"/>
            <a:ext cx="6264275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PE" sz="2400">
                <a:latin typeface="Candara" pitchFamily="34" charset="0"/>
              </a:rPr>
              <a:t>Paola Rojas Chicoma</a:t>
            </a:r>
          </a:p>
          <a:p>
            <a:pPr algn="r"/>
            <a:r>
              <a:rPr lang="es-PE" sz="2400">
                <a:latin typeface="Candara" pitchFamily="34" charset="0"/>
              </a:rPr>
              <a:t>Nestor Robles Cacha</a:t>
            </a:r>
          </a:p>
          <a:p>
            <a:pPr algn="r"/>
            <a:r>
              <a:rPr lang="es-PE" sz="2400">
                <a:latin typeface="Candara" pitchFamily="34" charset="0"/>
              </a:rPr>
              <a:t>Gabriela Rojas Munive</a:t>
            </a:r>
          </a:p>
          <a:p>
            <a:pPr algn="r"/>
            <a:r>
              <a:rPr lang="es-PE" sz="2400">
                <a:latin typeface="Candara" pitchFamily="34" charset="0"/>
              </a:rPr>
              <a:t>Augusto Suarez Gutierrez</a:t>
            </a:r>
          </a:p>
          <a:p>
            <a:pPr algn="r"/>
            <a:r>
              <a:rPr lang="es-PE" sz="2400">
                <a:latin typeface="Candara" pitchFamily="34" charset="0"/>
              </a:rPr>
              <a:t>Orlando Sedamano Cornejo</a:t>
            </a:r>
          </a:p>
          <a:p>
            <a:pPr algn="r"/>
            <a:endParaRPr lang="es-PE" sz="240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7596188" y="404813"/>
            <a:ext cx="11509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PE" sz="1000">
                <a:solidFill>
                  <a:schemeClr val="bg1"/>
                </a:solidFill>
              </a:rPr>
              <a:t>PRES-MCUN-01</a:t>
            </a:r>
            <a:r>
              <a:rPr lang="es-ES" sz="1000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DE 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496300" cy="424815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48272"/>
                <a:gridCol w="6048672"/>
              </a:tblGrid>
              <a:tr h="1152128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 definen los siguientes Tipos de Clientes: 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potenciales, prospectos, primerizos, esporádicos, habituales, leales, desgastados e inactivos/desertores.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ES" dirty="0"/>
                    </a:p>
                  </a:txBody>
                  <a:tcPr/>
                </a:tc>
              </a:tr>
              <a:tr h="1494205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 definen las siguientes líneas para los Tipos de Servicio:  </a:t>
                      </a:r>
                      <a:r>
                        <a:rPr lang="es-PE" sz="18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Outsourcing</a:t>
                      </a: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Tecnología, Software </a:t>
                      </a:r>
                      <a:r>
                        <a:rPr lang="es-PE" sz="18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factory</a:t>
                      </a: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PE" sz="18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Outsourcing</a:t>
                      </a: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procesos, </a:t>
                      </a:r>
                      <a:r>
                        <a:rPr lang="es-PE" sz="18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Outsourcing</a:t>
                      </a: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servicios de aplicación y Servicios de tecnología</a:t>
                      </a:r>
                      <a:endParaRPr lang="es-ES" sz="1800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565547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 definen las siguientes Categorías de Tipos de Cliente: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1= Industria y Comercio,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2= Banca y Finanzas y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3=  Gobierno y Servicios públicos</a:t>
                      </a:r>
                      <a:endParaRPr lang="es-ES" sz="1800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56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288" y="2420938"/>
            <a:ext cx="2368550" cy="120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9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5288" y="3789363"/>
            <a:ext cx="2373312" cy="120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70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5288" y="5300663"/>
            <a:ext cx="2524125" cy="120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</a:t>
            </a:r>
            <a:r>
              <a:rPr lang="es-PE" dirty="0"/>
              <a:t>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496300" cy="424815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16224"/>
                <a:gridCol w="6480720"/>
              </a:tblGrid>
              <a:tr h="4248472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73050" indent="-273050"/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 definen los siguientes Tipos de Servicio:  </a:t>
                      </a:r>
                    </a:p>
                    <a:p>
                      <a:pPr marL="273050" indent="-273050" algn="just"/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indent="-273050" algn="just">
                        <a:buFont typeface="Arial" pitchFamily="34" charset="0"/>
                        <a:buChar char="•"/>
                      </a:pP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 la línea de servicio es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Outsorcing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Tecnología, los tipos de servicios asociados son: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lvl="1" indent="0" algn="just"/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Servicio de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Hosting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 Servicio de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Housing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Servicios de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Disaster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Recovery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 Servicio de Respaldo (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Backup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). y Servicios de Almacenamiento.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indent="-273050" algn="just">
                        <a:buFont typeface="Arial" pitchFamily="34" charset="0"/>
                        <a:buChar char="•"/>
                      </a:pP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 la línea de servicio es Software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factory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los tipos de servicios asociados son: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lvl="1" indent="0" algn="just" defTabSz="914400" rtl="0" eaLnBrk="1" latinLnBrk="0" hangingPunct="1"/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Control de versiones,  Control de calidad del código fuente,  Pruebas de funcionalidad y Control de pases a producción. 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indent="-273050" algn="just">
                        <a:buFont typeface="Arial" pitchFamily="34" charset="0"/>
                        <a:buChar char="•"/>
                      </a:pP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 la línea de servicio es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Outsorcing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procesos, los tipos de servicios asociados son: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lvl="1" indent="0" algn="just" defTabSz="914400" rtl="0" eaLnBrk="1" latinLnBrk="0" hangingPunct="1"/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Procesos operativos y Procesos de Soporte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indent="-273050" algn="just">
                        <a:buFont typeface="Arial" pitchFamily="34" charset="0"/>
                        <a:buChar char="•"/>
                      </a:pP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 la línea de servicio es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Outsorcing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servicios de aplicación, los tipos de servicios asociados son: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lvl="1" indent="0" algn="just" defTabSz="914400" rtl="0" eaLnBrk="1" latinLnBrk="0" hangingPunct="1"/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Soporte BASIS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Netweaver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y Soporte funcional 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indent="-273050" algn="just">
                        <a:buFont typeface="Arial" pitchFamily="34" charset="0"/>
                        <a:buChar char="•"/>
                      </a:pP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 la línea de servicio es Servicios de tecnología, los tipos de servicios asociados son: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lvl="1" indent="0" algn="just" defTabSz="914400" rtl="0" eaLnBrk="1" latinLnBrk="0" hangingPunct="1"/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Servicios Microsoft, Servicios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Networking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 Servicios de Plataforma de misión crítica y Computación personal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56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789363"/>
            <a:ext cx="2725738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</a:t>
            </a:r>
            <a:r>
              <a:rPr lang="es-PE" dirty="0"/>
              <a:t>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496300" cy="403225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284893"/>
                <a:gridCol w="6212051"/>
              </a:tblGrid>
              <a:tr h="4032448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 la generación del Contrato se estableció el siguiente formato:</a:t>
                      </a:r>
                      <a:endParaRPr lang="es-ES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66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00338" y="2997200"/>
            <a:ext cx="6042025" cy="32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388" y="3789363"/>
            <a:ext cx="2730500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</a:t>
            </a:r>
            <a:r>
              <a:rPr lang="es-PE" dirty="0"/>
              <a:t>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569325" cy="403225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48272"/>
                <a:gridCol w="6120680"/>
              </a:tblGrid>
              <a:tr h="4032448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 la generación de la Adenda se estableció el siguiente formato:</a:t>
                      </a:r>
                      <a:endParaRPr lang="es-ES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7658" name="6 Imagen" descr="http://www.cdti.es/recursos/img/Servicios/Red_PIDi/Tutorial_BMP/Incentivos_N1/9323_1311312010115741.JPG"/>
          <p:cNvPicPr>
            <a:picLocks noChangeAspect="1" noChangeArrowheads="1"/>
          </p:cNvPicPr>
          <p:nvPr/>
        </p:nvPicPr>
        <p:blipFill>
          <a:blip r:embed="rId2"/>
          <a:srcRect t="8000"/>
          <a:stretch>
            <a:fillRect/>
          </a:stretch>
        </p:blipFill>
        <p:spPr bwMode="auto">
          <a:xfrm>
            <a:off x="3924300" y="2924175"/>
            <a:ext cx="3455988" cy="331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363" y="3789363"/>
            <a:ext cx="2682875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</a:t>
            </a:r>
            <a:r>
              <a:rPr lang="es-PE" dirty="0"/>
              <a:t>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569325" cy="4176713"/>
        </p:xfrm>
        <a:graphic>
          <a:graphicData uri="http://schemas.openxmlformats.org/drawingml/2006/table">
            <a:tbl>
              <a:tblPr/>
              <a:tblGrid>
                <a:gridCol w="2427288"/>
                <a:gridCol w="6142037"/>
              </a:tblGrid>
              <a:tr h="1290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/>
                      </a:r>
                      <a:b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</a:b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La frecuencia de Seguimiento individual a los contratos se debe realizar de manera mensual.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09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Si un cliente tiene un contrato por un servicio, no se deberá generar otro contrato por el mismo servicio mientras haya uno vigente.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1476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Se genera una Adenda sólo si el Contrato se encuentra vigente.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868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3789363"/>
            <a:ext cx="2419350" cy="12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50" y="5229225"/>
            <a:ext cx="2424113" cy="120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0" name="Picture 2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522538"/>
            <a:ext cx="3059113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</a:t>
            </a:r>
            <a:r>
              <a:rPr lang="es-PE" dirty="0"/>
              <a:t>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32789" name="Group 21"/>
          <p:cNvGraphicFramePr>
            <a:graphicFrameLocks noGrp="1"/>
          </p:cNvGraphicFramePr>
          <p:nvPr/>
        </p:nvGraphicFramePr>
        <p:xfrm>
          <a:off x="323850" y="2349500"/>
          <a:ext cx="8569325" cy="3976688"/>
        </p:xfrm>
        <a:graphic>
          <a:graphicData uri="http://schemas.openxmlformats.org/drawingml/2006/table">
            <a:tbl>
              <a:tblPr/>
              <a:tblGrid>
                <a:gridCol w="2447925"/>
                <a:gridCol w="6121400"/>
              </a:tblGrid>
              <a:tr h="833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El cálculo para determinar el monto de Contrato es: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Monto Contrato = Gastos Recursos + Gastos de equipos+ IGV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25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Los descuentos en el precio de los productos se determinan según el tipo de cliente, el tipo de servicio a ofrecer y el monto del contrato. Estos descuentos son actualizados mensualmente por Finanzas.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1325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Si existe una polémica con el contrato de un cliente no se deberá generar ningún otro contrato al mismo cliente hasta solucionar la polémica.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971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2420938"/>
            <a:ext cx="2435225" cy="12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13" name="Picture 2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388" y="3716338"/>
            <a:ext cx="2808287" cy="126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14" name="Picture 2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9388" y="5013325"/>
            <a:ext cx="2592387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</a:t>
            </a:r>
            <a:r>
              <a:rPr lang="es-PE" dirty="0"/>
              <a:t>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33824" name="Group 32"/>
          <p:cNvGraphicFramePr>
            <a:graphicFrameLocks noGrp="1"/>
          </p:cNvGraphicFramePr>
          <p:nvPr/>
        </p:nvGraphicFramePr>
        <p:xfrm>
          <a:off x="323850" y="2139950"/>
          <a:ext cx="8569325" cy="4598988"/>
        </p:xfrm>
        <a:graphic>
          <a:graphicData uri="http://schemas.openxmlformats.org/drawingml/2006/table">
            <a:tbl>
              <a:tblPr/>
              <a:tblGrid>
                <a:gridCol w="2427288"/>
                <a:gridCol w="6142037"/>
              </a:tblGrid>
              <a:tr h="1231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Si existe una polémica con el contrato de un cliente no se deberá generar ningún otro contrato al mismo cliente hasta solucionar la polémica.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57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Se definen los siguientes Tipos de Contrato: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Prestación de servicio sin suministro de repuestos.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Prestación de servicio con suministro de repuestos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Servicio prestado.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Mantenimiento Integral, Mantenimiento preventivo, Mantenimiento correctivo y Outsourcing.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1409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Las penalidades se determinarán según el tipo de contrato y son los siguientes: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Incumplimiento, Deficiencia y Confidencialidad.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0736" name="Picture 2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6725" y="2420938"/>
            <a:ext cx="230505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7" name="Picture 2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288" y="3644900"/>
            <a:ext cx="2305050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8" name="Picture 2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3850" y="5516563"/>
            <a:ext cx="2303463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</a:t>
            </a:r>
            <a:r>
              <a:rPr lang="es-PE" dirty="0"/>
              <a:t>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34837" name="Group 21"/>
          <p:cNvGraphicFramePr>
            <a:graphicFrameLocks noGrp="1"/>
          </p:cNvGraphicFramePr>
          <p:nvPr/>
        </p:nvGraphicFramePr>
        <p:xfrm>
          <a:off x="323850" y="2349500"/>
          <a:ext cx="8569325" cy="2873375"/>
        </p:xfrm>
        <a:graphic>
          <a:graphicData uri="http://schemas.openxmlformats.org/drawingml/2006/table">
            <a:tbl>
              <a:tblPr/>
              <a:tblGrid>
                <a:gridCol w="2427288"/>
                <a:gridCol w="6142037"/>
              </a:tblGrid>
              <a:tr h="1436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El número de Adendas a generarse dependerán del Tipo de Contrato.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36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Los Contratos se originan en los siguientes casos: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Si el cliente es privado: la Cotización es aprobada generará el Contrato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Si el cliente es público. La Buena Pro originará el Contrato.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1757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2708275"/>
            <a:ext cx="2189163" cy="107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8" name="Picture 1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388" y="4005263"/>
            <a:ext cx="2590800" cy="126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11188" y="2852738"/>
            <a:ext cx="8229600" cy="1252537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b="1" dirty="0" smtClean="0">
                <a:solidFill>
                  <a:srgbClr val="C00000"/>
                </a:solidFill>
              </a:rPr>
              <a:t>ACTORES DEL NEGOCIO</a:t>
            </a:r>
            <a:br>
              <a:rPr lang="es-PE" b="1" dirty="0" smtClean="0">
                <a:solidFill>
                  <a:srgbClr val="C00000"/>
                </a:solidFill>
              </a:rPr>
            </a:br>
            <a:r>
              <a:rPr lang="es-PE" b="1" dirty="0" smtClean="0">
                <a:solidFill>
                  <a:srgbClr val="C00000"/>
                </a:solidFill>
              </a:rPr>
              <a:t>(Contratos de Clientes)</a:t>
            </a:r>
            <a:endParaRPr lang="es-PE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 smtClean="0"/>
              <a:t>ESPECIFICACION DE ACTORES DEL NEGOCIO (Contratos de Clientes)</a:t>
            </a:r>
            <a:endParaRPr lang="es-PE" dirty="0"/>
          </a:p>
        </p:txBody>
      </p:sp>
      <p:graphicFrame>
        <p:nvGraphicFramePr>
          <p:cNvPr id="36884" name="Group 20"/>
          <p:cNvGraphicFramePr>
            <a:graphicFrameLocks noGrp="1"/>
          </p:cNvGraphicFramePr>
          <p:nvPr/>
        </p:nvGraphicFramePr>
        <p:xfrm>
          <a:off x="323850" y="3573463"/>
          <a:ext cx="8569325" cy="1584325"/>
        </p:xfrm>
        <a:graphic>
          <a:graphicData uri="http://schemas.openxmlformats.org/drawingml/2006/table">
            <a:tbl>
              <a:tblPr/>
              <a:tblGrid>
                <a:gridCol w="2427288"/>
                <a:gridCol w="6142037"/>
              </a:tblGrid>
              <a:tr h="158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Persona encargada de gestionar los contratos de clientes tanto del sector público como privado, asimismo gestionar las adendas generadas por dichos contratos.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3802" name="Picture 2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3644900"/>
            <a:ext cx="1944688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636838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rgbClr val="C00000"/>
                </a:solidFill>
              </a:rPr>
              <a:t>INTRODUCCION</a:t>
            </a:r>
            <a:br>
              <a:rPr lang="es-PE" sz="4000" b="1" smtClean="0">
                <a:solidFill>
                  <a:srgbClr val="C00000"/>
                </a:solidFill>
              </a:rPr>
            </a:br>
            <a:r>
              <a:rPr lang="es-PE" sz="4000" b="1" smtClean="0">
                <a:solidFill>
                  <a:srgbClr val="C00000"/>
                </a:solidFill>
              </a:rPr>
              <a:t>(Contratos de Clientes)</a:t>
            </a:r>
          </a:p>
        </p:txBody>
      </p:sp>
      <p:pic>
        <p:nvPicPr>
          <p:cNvPr id="16386" name="Picture 2" descr="http://img.creativosonline.org/blog/wp-content/uploads/2012/02/consejos-contrato-autonomo-exit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16238" y="3933825"/>
            <a:ext cx="3743325" cy="224631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11188" y="2852738"/>
            <a:ext cx="8229600" cy="1252537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b="1" dirty="0" smtClean="0">
                <a:solidFill>
                  <a:srgbClr val="C00000"/>
                </a:solidFill>
              </a:rPr>
              <a:t>DIAGRAMA DE CASOS DE USO DEL NEGOCIO</a:t>
            </a:r>
            <a:br>
              <a:rPr lang="es-PE" b="1" dirty="0" smtClean="0">
                <a:solidFill>
                  <a:srgbClr val="C00000"/>
                </a:solidFill>
              </a:rPr>
            </a:br>
            <a:r>
              <a:rPr lang="es-PE" b="1" dirty="0" smtClean="0">
                <a:solidFill>
                  <a:srgbClr val="C00000"/>
                </a:solidFill>
              </a:rPr>
              <a:t>(Contratos de Clientes)</a:t>
            </a:r>
            <a:endParaRPr lang="es-PE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 smtClean="0"/>
              <a:t>DIAGRAMA DE CASOS DE USO DEL NEGOCIO (Contratos de Clientes)</a:t>
            </a:r>
            <a:endParaRPr lang="es-PE" dirty="0"/>
          </a:p>
        </p:txBody>
      </p:sp>
      <p:pic>
        <p:nvPicPr>
          <p:cNvPr id="35842" name="Picture 4"/>
          <p:cNvPicPr>
            <a:picLocks noChangeAspect="1" noChangeArrowheads="1"/>
          </p:cNvPicPr>
          <p:nvPr/>
        </p:nvPicPr>
        <p:blipFill>
          <a:blip r:embed="rId2"/>
          <a:srcRect t="48686"/>
          <a:stretch>
            <a:fillRect/>
          </a:stretch>
        </p:blipFill>
        <p:spPr bwMode="auto">
          <a:xfrm>
            <a:off x="539750" y="2997200"/>
            <a:ext cx="8243888" cy="285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1 Título"/>
          <p:cNvSpPr>
            <a:spLocks noGrp="1"/>
          </p:cNvSpPr>
          <p:nvPr>
            <p:ph type="ctrTitle"/>
          </p:nvPr>
        </p:nvSpPr>
        <p:spPr>
          <a:xfrm>
            <a:off x="390525" y="476250"/>
            <a:ext cx="8280400" cy="1584325"/>
          </a:xfrm>
        </p:spPr>
        <p:txBody>
          <a:bodyPr/>
          <a:lstStyle/>
          <a:p>
            <a:pPr eaLnBrk="1" hangingPunct="1"/>
            <a:r>
              <a:rPr lang="es-PE" smtClean="0"/>
              <a:t>CONTRATOS DE CLIENTES</a:t>
            </a:r>
            <a:endParaRPr lang="es-PE" sz="3600" smtClean="0"/>
          </a:p>
        </p:txBody>
      </p:sp>
      <p:sp>
        <p:nvSpPr>
          <p:cNvPr id="36866" name="2 Subtítulo"/>
          <p:cNvSpPr>
            <a:spLocks noGrp="1"/>
          </p:cNvSpPr>
          <p:nvPr>
            <p:ph type="subTitle" idx="1"/>
          </p:nvPr>
        </p:nvSpPr>
        <p:spPr>
          <a:xfrm>
            <a:off x="1289050" y="2276475"/>
            <a:ext cx="6400800" cy="520700"/>
          </a:xfrm>
        </p:spPr>
        <p:txBody>
          <a:bodyPr/>
          <a:lstStyle/>
          <a:p>
            <a:pPr eaLnBrk="1" hangingPunct="1"/>
            <a:r>
              <a:rPr lang="es-PE" sz="2800" smtClean="0"/>
              <a:t>MODELADO DEL NEGOCIO</a:t>
            </a:r>
          </a:p>
        </p:txBody>
      </p:sp>
      <p:sp>
        <p:nvSpPr>
          <p:cNvPr id="36867" name="3 CuadroTexto"/>
          <p:cNvSpPr txBox="1">
            <a:spLocks noChangeArrowheads="1"/>
          </p:cNvSpPr>
          <p:nvPr/>
        </p:nvSpPr>
        <p:spPr bwMode="auto">
          <a:xfrm>
            <a:off x="4489450" y="3713163"/>
            <a:ext cx="4186238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PE" sz="2400">
                <a:latin typeface="Candara" pitchFamily="34" charset="0"/>
              </a:rPr>
              <a:t>Paola Rojas Chicoma</a:t>
            </a:r>
          </a:p>
          <a:p>
            <a:pPr algn="r"/>
            <a:r>
              <a:rPr lang="es-PE" sz="2400">
                <a:latin typeface="Candara" pitchFamily="34" charset="0"/>
              </a:rPr>
              <a:t>Nestor Robles Cacha</a:t>
            </a:r>
          </a:p>
          <a:p>
            <a:pPr algn="r"/>
            <a:r>
              <a:rPr lang="es-PE" sz="2400">
                <a:latin typeface="Candara" pitchFamily="34" charset="0"/>
              </a:rPr>
              <a:t>Gabriela Rojas Munive</a:t>
            </a:r>
          </a:p>
          <a:p>
            <a:pPr algn="r"/>
            <a:r>
              <a:rPr lang="es-PE" sz="2400">
                <a:latin typeface="Candara" pitchFamily="34" charset="0"/>
              </a:rPr>
              <a:t>Augusto Suarez Gutierrez</a:t>
            </a:r>
          </a:p>
          <a:p>
            <a:pPr algn="r"/>
            <a:r>
              <a:rPr lang="es-PE" sz="2400">
                <a:latin typeface="Candara" pitchFamily="34" charset="0"/>
              </a:rPr>
              <a:t>Orlando Sedamano Cornejo</a:t>
            </a:r>
          </a:p>
          <a:p>
            <a:pPr algn="r"/>
            <a:endParaRPr lang="es-PE" sz="240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36868" name="4 CuadroTexto"/>
          <p:cNvSpPr txBox="1">
            <a:spLocks noChangeArrowheads="1"/>
          </p:cNvSpPr>
          <p:nvPr/>
        </p:nvSpPr>
        <p:spPr bwMode="auto">
          <a:xfrm>
            <a:off x="1033463" y="3709988"/>
            <a:ext cx="345598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5400">
                <a:solidFill>
                  <a:schemeClr val="bg1"/>
                </a:solidFill>
                <a:latin typeface="Candara" pitchFamily="34" charset="0"/>
              </a:rPr>
              <a:t>GRACIAS </a:t>
            </a:r>
            <a:r>
              <a:rPr lang="es-PE" sz="4800">
                <a:solidFill>
                  <a:schemeClr val="bg1"/>
                </a:solidFill>
                <a:latin typeface="Candara" pitchFamily="34" charset="0"/>
              </a:rPr>
              <a:t>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2 Título"/>
          <p:cNvSpPr>
            <a:spLocks noGrp="1"/>
          </p:cNvSpPr>
          <p:nvPr>
            <p:ph type="title" idx="4294967295"/>
          </p:nvPr>
        </p:nvSpPr>
        <p:spPr>
          <a:xfrm>
            <a:off x="468313" y="476250"/>
            <a:ext cx="8229600" cy="1252538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bg1"/>
                </a:solidFill>
              </a:rPr>
              <a:t>CRM - Contratos de Clientes</a:t>
            </a:r>
          </a:p>
        </p:txBody>
      </p:sp>
      <p:pic>
        <p:nvPicPr>
          <p:cNvPr id="17410" name="Picture 5"/>
          <p:cNvPicPr>
            <a:picLocks noChangeAspect="1" noChangeArrowheads="1"/>
          </p:cNvPicPr>
          <p:nvPr/>
        </p:nvPicPr>
        <p:blipFill>
          <a:blip r:embed="rId2"/>
          <a:srcRect l="42667" t="32001" r="5333" b="21777"/>
          <a:stretch>
            <a:fillRect/>
          </a:stretch>
        </p:blipFill>
        <p:spPr bwMode="auto">
          <a:xfrm>
            <a:off x="3059113" y="2997200"/>
            <a:ext cx="3673475" cy="244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2 Título"/>
          <p:cNvSpPr>
            <a:spLocks noGrp="1"/>
          </p:cNvSpPr>
          <p:nvPr>
            <p:ph type="title"/>
          </p:nvPr>
        </p:nvSpPr>
        <p:spPr>
          <a:xfrm>
            <a:off x="468313" y="3068638"/>
            <a:ext cx="8229600" cy="1252537"/>
          </a:xfrm>
        </p:spPr>
        <p:txBody>
          <a:bodyPr/>
          <a:lstStyle/>
          <a:p>
            <a:pPr eaLnBrk="1" hangingPunct="1"/>
            <a:r>
              <a:rPr lang="es-PE" smtClean="0">
                <a:solidFill>
                  <a:schemeClr val="tx2"/>
                </a:solidFill>
              </a:rPr>
              <a:t>Flujo de actividades</a:t>
            </a:r>
            <a:br>
              <a:rPr lang="es-PE" smtClean="0">
                <a:solidFill>
                  <a:schemeClr val="tx2"/>
                </a:solidFill>
              </a:rPr>
            </a:br>
            <a:r>
              <a:rPr lang="es-PE" smtClean="0">
                <a:solidFill>
                  <a:schemeClr val="tx2"/>
                </a:solidFill>
              </a:rPr>
              <a:t>Contratos de Clientes Públicos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2 Título"/>
          <p:cNvSpPr>
            <a:spLocks/>
          </p:cNvSpPr>
          <p:nvPr/>
        </p:nvSpPr>
        <p:spPr bwMode="auto">
          <a:xfrm>
            <a:off x="468313" y="30686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PE" sz="4800">
                <a:solidFill>
                  <a:schemeClr val="tx2"/>
                </a:solidFill>
                <a:latin typeface="Candara" pitchFamily="34" charset="0"/>
              </a:rPr>
              <a:t>Flujo de actividades</a:t>
            </a:r>
          </a:p>
          <a:p>
            <a:pPr algn="ctr"/>
            <a:r>
              <a:rPr lang="es-PE" sz="4800">
                <a:solidFill>
                  <a:schemeClr val="tx2"/>
                </a:solidFill>
                <a:latin typeface="Candara" pitchFamily="34" charset="0"/>
              </a:rPr>
              <a:t>Contratos de Clientes Privados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rgbClr val="C00000"/>
                </a:solidFill>
              </a:rPr>
              <a:t>MODELADO DE CASOS DE USO DEL NEGOCIO</a:t>
            </a:r>
            <a:br>
              <a:rPr lang="es-PE" sz="4000" b="1" smtClean="0">
                <a:solidFill>
                  <a:srgbClr val="C00000"/>
                </a:solidFill>
              </a:rPr>
            </a:br>
            <a:r>
              <a:rPr lang="es-PE" sz="4000" b="1" smtClean="0">
                <a:solidFill>
                  <a:srgbClr val="C00000"/>
                </a:solidFill>
              </a:rPr>
              <a:t>(Contratos de Clientes)</a:t>
            </a:r>
          </a:p>
        </p:txBody>
      </p:sp>
      <p:pic>
        <p:nvPicPr>
          <p:cNvPr id="20482" name="Picture 3"/>
          <p:cNvPicPr>
            <a:picLocks noChangeAspect="1" noChangeArrowheads="1"/>
          </p:cNvPicPr>
          <p:nvPr/>
        </p:nvPicPr>
        <p:blipFill>
          <a:blip r:embed="rId2"/>
          <a:srcRect l="31824" t="28128" r="13156" b="21042"/>
          <a:stretch>
            <a:fillRect/>
          </a:stretch>
        </p:blipFill>
        <p:spPr bwMode="auto">
          <a:xfrm>
            <a:off x="3400425" y="4508500"/>
            <a:ext cx="2971800" cy="20669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 smtClean="0"/>
              <a:t>Modelo de Casos de uso del negocio</a:t>
            </a:r>
            <a:br>
              <a:rPr lang="es-PE" dirty="0" smtClean="0"/>
            </a:br>
            <a:r>
              <a:rPr lang="es-PE" dirty="0" smtClean="0"/>
              <a:t>(Contratos de Clientes)</a:t>
            </a:r>
            <a:endParaRPr lang="es-PE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323850" y="2708275"/>
          <a:ext cx="8496300" cy="360045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664296"/>
                <a:gridCol w="2952328"/>
                <a:gridCol w="2880321"/>
              </a:tblGrid>
              <a:tr h="360040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151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4850" y="3644900"/>
            <a:ext cx="1995488" cy="165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48038" y="3706813"/>
            <a:ext cx="2243137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8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72225" y="3644900"/>
            <a:ext cx="213836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 smtClean="0"/>
              <a:t>Modelo de Casos de uso del negocio</a:t>
            </a:r>
            <a:br>
              <a:rPr lang="es-PE" dirty="0" smtClean="0"/>
            </a:br>
            <a:r>
              <a:rPr lang="es-PE" dirty="0" smtClean="0"/>
              <a:t>(Contratos de Clientes)</a:t>
            </a:r>
            <a:endParaRPr lang="es-PE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323850" y="2708275"/>
          <a:ext cx="8496300" cy="360045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664296"/>
                <a:gridCol w="2952328"/>
                <a:gridCol w="2880321"/>
              </a:tblGrid>
              <a:tr h="360040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404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4850" y="3644900"/>
            <a:ext cx="1995488" cy="165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4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48038" y="3706813"/>
            <a:ext cx="2243137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4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72225" y="3644900"/>
            <a:ext cx="213836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11188" y="2852738"/>
            <a:ext cx="8229600" cy="1252537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b="1" dirty="0" smtClean="0">
                <a:solidFill>
                  <a:srgbClr val="C00000"/>
                </a:solidFill>
              </a:rPr>
              <a:t>REGLAS DEL NEGOCIO</a:t>
            </a:r>
            <a:br>
              <a:rPr lang="es-PE" b="1" dirty="0" smtClean="0">
                <a:solidFill>
                  <a:srgbClr val="C00000"/>
                </a:solidFill>
              </a:rPr>
            </a:br>
            <a:r>
              <a:rPr lang="es-PE" b="1" dirty="0" smtClean="0">
                <a:solidFill>
                  <a:srgbClr val="C00000"/>
                </a:solidFill>
              </a:rPr>
              <a:t>(Contratos de Clientes)</a:t>
            </a:r>
            <a:endParaRPr lang="es-PE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360</TotalTime>
  <Words>690</Words>
  <Application>Microsoft Office PowerPoint</Application>
  <PresentationFormat>Presentación en pantalla (4:3)</PresentationFormat>
  <Paragraphs>84</Paragraphs>
  <Slides>22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Plantilla de diseño</vt:lpstr>
      </vt:variant>
      <vt:variant>
        <vt:i4>7</vt:i4>
      </vt:variant>
      <vt:variant>
        <vt:lpstr>Títulos de diapositiva</vt:lpstr>
      </vt:variant>
      <vt:variant>
        <vt:i4>22</vt:i4>
      </vt:variant>
    </vt:vector>
  </HeadingPairs>
  <TitlesOfParts>
    <vt:vector size="33" baseType="lpstr">
      <vt:lpstr>Arial</vt:lpstr>
      <vt:lpstr>Candara</vt:lpstr>
      <vt:lpstr>Symbol</vt:lpstr>
      <vt:lpstr>Calibri</vt:lpstr>
      <vt:lpstr>Forma de onda</vt:lpstr>
      <vt:lpstr>Forma de onda</vt:lpstr>
      <vt:lpstr>Forma de onda</vt:lpstr>
      <vt:lpstr>Forma de onda</vt:lpstr>
      <vt:lpstr>Forma de onda</vt:lpstr>
      <vt:lpstr>Forma de onda</vt:lpstr>
      <vt:lpstr>Forma de onda</vt:lpstr>
      <vt:lpstr>CONTRATOS DE CLIENTES</vt:lpstr>
      <vt:lpstr>INTRODUCCION (Contratos de Clientes)</vt:lpstr>
      <vt:lpstr>CRM - Contratos de Clientes</vt:lpstr>
      <vt:lpstr>Flujo de actividades Contratos de Clientes Públicos</vt:lpstr>
      <vt:lpstr>Diapositiva 5</vt:lpstr>
      <vt:lpstr>MODELADO DE CASOS DE USO DEL NEGOCIO (Contratos de Clientes)</vt:lpstr>
      <vt:lpstr>Modelo de Casos de uso del negocio (Contratos de Clientes)</vt:lpstr>
      <vt:lpstr>Modelo de Casos de uso del negocio (Contratos de Clientes)</vt:lpstr>
      <vt:lpstr>REGLAS DEL NEGOCIO (Contratos de Clientes)</vt:lpstr>
      <vt:lpstr>ESPECIFICACION DE REGLAS DE NEGOCIO (Contratos de Clientes)</vt:lpstr>
      <vt:lpstr>ESPECIFICACION DE REGLAS DE NEGOCIO (Contratos de Clientes)</vt:lpstr>
      <vt:lpstr>ESPECIFICACION DE REGLAS DE NEGOCIO (Contratos de Clientes)</vt:lpstr>
      <vt:lpstr>ESPECIFICACION DE REGLAS DE NEGOCIO (Contratos de Clientes)</vt:lpstr>
      <vt:lpstr>ESPECIFICACION DE REGLAS DE NEGOCIO (Contratos de Clientes)</vt:lpstr>
      <vt:lpstr>ESPECIFICACION DE REGLAS DE NEGOCIO (Contratos de Clientes)</vt:lpstr>
      <vt:lpstr>ESPECIFICACION DE REGLAS DE NEGOCIO (Contratos de Clientes)</vt:lpstr>
      <vt:lpstr>ESPECIFICACION DE REGLAS DE NEGOCIO (Contratos de Clientes)</vt:lpstr>
      <vt:lpstr>ACTORES DEL NEGOCIO (Contratos de Clientes)</vt:lpstr>
      <vt:lpstr>ESPECIFICACION DE ACTORES DEL NEGOCIO (Contratos de Clientes)</vt:lpstr>
      <vt:lpstr>DIAGRAMA DE CASOS DE USO DEL NEGOCIO (Contratos de Clientes)</vt:lpstr>
      <vt:lpstr>DIAGRAMA DE CASOS DE USO DEL NEGOCIO (Contratos de Clientes)</vt:lpstr>
      <vt:lpstr>CONTRATOS DE CLIENTES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 CONTRATOS DE CLIENTES </dc:title>
  <dc:creator>orlando alexis</dc:creator>
  <cp:lastModifiedBy>grojas</cp:lastModifiedBy>
  <cp:revision>49</cp:revision>
  <dcterms:created xsi:type="dcterms:W3CDTF">2012-05-06T17:51:32Z</dcterms:created>
  <dcterms:modified xsi:type="dcterms:W3CDTF">2012-05-14T16:21:41Z</dcterms:modified>
</cp:coreProperties>
</file>