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4"/>
  </p:notesMasterIdLst>
  <p:sldIdLst>
    <p:sldId id="256" r:id="rId2"/>
    <p:sldId id="271" r:id="rId3"/>
    <p:sldId id="257" r:id="rId4"/>
    <p:sldId id="311" r:id="rId5"/>
    <p:sldId id="258" r:id="rId6"/>
    <p:sldId id="259" r:id="rId7"/>
    <p:sldId id="262" r:id="rId8"/>
    <p:sldId id="312" r:id="rId9"/>
    <p:sldId id="320" r:id="rId10"/>
    <p:sldId id="266" r:id="rId11"/>
    <p:sldId id="317" r:id="rId12"/>
    <p:sldId id="318" r:id="rId13"/>
    <p:sldId id="319" r:id="rId14"/>
    <p:sldId id="282" r:id="rId15"/>
    <p:sldId id="313" r:id="rId16"/>
    <p:sldId id="315" r:id="rId17"/>
    <p:sldId id="322" r:id="rId18"/>
    <p:sldId id="316" r:id="rId19"/>
    <p:sldId id="323" r:id="rId20"/>
    <p:sldId id="264" r:id="rId21"/>
    <p:sldId id="324" r:id="rId22"/>
    <p:sldId id="265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ebas Neue" panose="020B0606020202050201" pitchFamily="34" charset="0"/>
      <p:regular r:id="rId26"/>
    </p:embeddedFont>
    <p:embeddedFont>
      <p:font typeface="Nunito Light" pitchFamily="2" charset="0"/>
      <p:regular r:id="rId27"/>
      <p:italic r:id="rId28"/>
    </p:embeddedFont>
    <p:embeddedFont>
      <p:font typeface="Roboto Mono" panose="00000009000000000000" pitchFamily="49" charset="0"/>
      <p:regular r:id="rId29"/>
      <p:bold r:id="rId30"/>
      <p:italic r:id="rId31"/>
      <p:boldItalic r:id="rId32"/>
    </p:embeddedFont>
    <p:embeddedFont>
      <p:font typeface="Roboto Mono Light" panose="00000009000000000000" pitchFamily="49" charset="0"/>
      <p:regular r:id="rId33"/>
      <p:italic r:id="rId34"/>
    </p:embeddedFont>
    <p:embeddedFont>
      <p:font typeface="Rufina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348F51-3D4D-4C29-8768-FCA962BCA4FF}">
  <a:tblStyle styleId="{0B348F51-3D4D-4C29-8768-FCA962BCA4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a712fcd1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a712fcd1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88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48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35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8a712fcd18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8a712fcd18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631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526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151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742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55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02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a712fcd18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a712fcd18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8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60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30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31062"/>
            <a:ext cx="4099500" cy="24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76342"/>
            <a:ext cx="40995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013000" y="0"/>
            <a:ext cx="4131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3311525" y="85950"/>
            <a:ext cx="13293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fina"/>
                <a:ea typeface="Rufina"/>
                <a:cs typeface="Rufina"/>
                <a:sym typeface="Ruf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1525" y="-10550"/>
            <a:ext cx="4555025" cy="978900"/>
            <a:chOff x="-11525" y="-10550"/>
            <a:chExt cx="4555025" cy="978900"/>
          </a:xfrm>
        </p:grpSpPr>
        <p:cxnSp>
          <p:nvCxnSpPr>
            <p:cNvPr id="14" name="Google Shape;14;p2"/>
            <p:cNvCxnSpPr/>
            <p:nvPr/>
          </p:nvCxnSpPr>
          <p:spPr>
            <a:xfrm flipH="1">
              <a:off x="-11525" y="-10550"/>
              <a:ext cx="979800" cy="9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412500" y="544275"/>
              <a:ext cx="4131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0000" y="595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1390842" y="1670581"/>
            <a:ext cx="51330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1390842" y="1423756"/>
            <a:ext cx="513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1384067" y="2721756"/>
            <a:ext cx="51330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1384067" y="2474931"/>
            <a:ext cx="513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>
            <a:off x="1390842" y="3772931"/>
            <a:ext cx="51330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6"/>
          </p:nvPr>
        </p:nvSpPr>
        <p:spPr>
          <a:xfrm>
            <a:off x="1390842" y="3526106"/>
            <a:ext cx="513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54" name="Google Shape;154;p23"/>
          <p:cNvCxnSpPr/>
          <p:nvPr/>
        </p:nvCxnSpPr>
        <p:spPr>
          <a:xfrm>
            <a:off x="8164200" y="-1055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3"/>
          <p:cNvCxnSpPr/>
          <p:nvPr/>
        </p:nvCxnSpPr>
        <p:spPr>
          <a:xfrm>
            <a:off x="0" y="416460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3"/>
          <p:cNvCxnSpPr/>
          <p:nvPr/>
        </p:nvCxnSpPr>
        <p:spPr>
          <a:xfrm rot="10800000">
            <a:off x="430650" y="4604000"/>
            <a:ext cx="7899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31"/>
          <p:cNvCxnSpPr/>
          <p:nvPr/>
        </p:nvCxnSpPr>
        <p:spPr>
          <a:xfrm>
            <a:off x="828050" y="4604000"/>
            <a:ext cx="788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1"/>
          <p:cNvCxnSpPr/>
          <p:nvPr/>
        </p:nvCxnSpPr>
        <p:spPr>
          <a:xfrm flipH="1">
            <a:off x="8164200" y="416460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1"/>
          <p:cNvCxnSpPr/>
          <p:nvPr/>
        </p:nvCxnSpPr>
        <p:spPr>
          <a:xfrm flipH="1">
            <a:off x="0" y="-1055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31"/>
          <p:cNvSpPr txBox="1"/>
          <p:nvPr/>
        </p:nvSpPr>
        <p:spPr>
          <a:xfrm>
            <a:off x="-234200" y="-246775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32"/>
          <p:cNvCxnSpPr/>
          <p:nvPr/>
        </p:nvCxnSpPr>
        <p:spPr>
          <a:xfrm>
            <a:off x="8164200" y="-1055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2"/>
          <p:cNvCxnSpPr/>
          <p:nvPr/>
        </p:nvCxnSpPr>
        <p:spPr>
          <a:xfrm>
            <a:off x="0" y="416460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2"/>
          <p:cNvCxnSpPr/>
          <p:nvPr/>
        </p:nvCxnSpPr>
        <p:spPr>
          <a:xfrm rot="10800000">
            <a:off x="430650" y="4604000"/>
            <a:ext cx="7899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32"/>
          <p:cNvSpPr txBox="1"/>
          <p:nvPr/>
        </p:nvSpPr>
        <p:spPr>
          <a:xfrm>
            <a:off x="-234200" y="444770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20000" y="2185684"/>
            <a:ext cx="29745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986450"/>
            <a:ext cx="2974500" cy="87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0000" y="3494388"/>
            <a:ext cx="31161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610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2426825" y="85950"/>
            <a:ext cx="13293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fina"/>
                <a:ea typeface="Rufina"/>
                <a:cs typeface="Rufina"/>
                <a:sym typeface="Ruf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828050" y="544275"/>
            <a:ext cx="2928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3"/>
          <p:cNvCxnSpPr/>
          <p:nvPr/>
        </p:nvCxnSpPr>
        <p:spPr>
          <a:xfrm>
            <a:off x="0" y="416460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595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6"/>
          <p:cNvCxnSpPr/>
          <p:nvPr/>
        </p:nvCxnSpPr>
        <p:spPr>
          <a:xfrm flipH="1">
            <a:off x="0" y="-1055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6"/>
          <p:cNvCxnSpPr/>
          <p:nvPr/>
        </p:nvCxnSpPr>
        <p:spPr>
          <a:xfrm>
            <a:off x="424125" y="544275"/>
            <a:ext cx="7905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720000" y="1743125"/>
            <a:ext cx="5648100" cy="22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Mon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595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8164200" y="-1055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0" y="416460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7"/>
          <p:cNvCxnSpPr/>
          <p:nvPr/>
        </p:nvCxnSpPr>
        <p:spPr>
          <a:xfrm rot="10800000">
            <a:off x="430650" y="4604000"/>
            <a:ext cx="7899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0000" y="595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720000" y="2785641"/>
            <a:ext cx="23055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88668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720000" y="25502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3419250" y="2785641"/>
            <a:ext cx="23055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2" y="188668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3419250" y="25502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7"/>
          </p:nvPr>
        </p:nvSpPr>
        <p:spPr>
          <a:xfrm>
            <a:off x="6118500" y="2785641"/>
            <a:ext cx="23055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6118500" y="188668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6118500" y="25502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86" name="Google Shape;86;p13"/>
          <p:cNvCxnSpPr/>
          <p:nvPr/>
        </p:nvCxnSpPr>
        <p:spPr>
          <a:xfrm>
            <a:off x="8164200" y="-1055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/>
          <p:nvPr/>
        </p:nvCxnSpPr>
        <p:spPr>
          <a:xfrm>
            <a:off x="0" y="416460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 rot="10800000">
            <a:off x="430350" y="4604000"/>
            <a:ext cx="790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 flipH="1">
            <a:off x="4571875" y="3975550"/>
            <a:ext cx="38589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 flipH="1">
            <a:off x="4571876" y="1181204"/>
            <a:ext cx="3858900" cy="24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4"/>
          <p:cNvSpPr>
            <a:spLocks noGrp="1"/>
          </p:cNvSpPr>
          <p:nvPr>
            <p:ph type="pic" idx="2"/>
          </p:nvPr>
        </p:nvSpPr>
        <p:spPr>
          <a:xfrm flipH="1">
            <a:off x="-22925" y="0"/>
            <a:ext cx="38874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3" name="Google Shape;93;p14"/>
          <p:cNvCxnSpPr/>
          <p:nvPr/>
        </p:nvCxnSpPr>
        <p:spPr>
          <a:xfrm>
            <a:off x="8164200" y="-1055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/>
          <p:nvPr/>
        </p:nvCxnSpPr>
        <p:spPr>
          <a:xfrm>
            <a:off x="4729650" y="539500"/>
            <a:ext cx="398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2581975" y="992842"/>
            <a:ext cx="57693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2" hasCustomPrompt="1"/>
          </p:nvPr>
        </p:nvSpPr>
        <p:spPr>
          <a:xfrm>
            <a:off x="971078" y="996850"/>
            <a:ext cx="1604100" cy="109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2581975" y="1692767"/>
            <a:ext cx="57693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>
            <a:spLocks noGrp="1"/>
          </p:cNvSpPr>
          <p:nvPr>
            <p:ph type="pic" idx="3"/>
          </p:nvPr>
        </p:nvSpPr>
        <p:spPr>
          <a:xfrm>
            <a:off x="0" y="2571750"/>
            <a:ext cx="91440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6"/>
          <p:cNvSpPr txBox="1">
            <a:spLocks noGrp="1"/>
          </p:cNvSpPr>
          <p:nvPr>
            <p:ph type="subTitle" idx="4"/>
          </p:nvPr>
        </p:nvSpPr>
        <p:spPr>
          <a:xfrm>
            <a:off x="713225" y="85950"/>
            <a:ext cx="25107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fina"/>
                <a:ea typeface="Rufina"/>
                <a:cs typeface="Rufina"/>
                <a:sym typeface="Ruf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>
            <a:off x="8164200" y="-10550"/>
            <a:ext cx="979800" cy="978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828050" y="539500"/>
            <a:ext cx="788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5456275" y="2654959"/>
            <a:ext cx="29745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5456275" y="919025"/>
            <a:ext cx="2974500" cy="12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5314675" y="3920113"/>
            <a:ext cx="31161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3"/>
          </p:nvPr>
        </p:nvSpPr>
        <p:spPr>
          <a:xfrm>
            <a:off x="5847700" y="85950"/>
            <a:ext cx="25830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fina"/>
                <a:ea typeface="Rufina"/>
                <a:cs typeface="Rufina"/>
                <a:sym typeface="Ruf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7"/>
          <p:cNvSpPr>
            <a:spLocks noGrp="1"/>
          </p:cNvSpPr>
          <p:nvPr>
            <p:ph type="pic" idx="4"/>
          </p:nvPr>
        </p:nvSpPr>
        <p:spPr>
          <a:xfrm>
            <a:off x="-49050" y="0"/>
            <a:ext cx="5095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fina"/>
              <a:buNone/>
              <a:defRPr sz="35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○"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■"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○"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■"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○"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■"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9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ctrTitle"/>
          </p:nvPr>
        </p:nvSpPr>
        <p:spPr>
          <a:xfrm>
            <a:off x="713225" y="1131062"/>
            <a:ext cx="4099500" cy="24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Big Data</a:t>
            </a:r>
            <a:r>
              <a:rPr lang="en" dirty="0"/>
              <a:t> Project</a:t>
            </a:r>
            <a:br>
              <a:rPr lang="en" dirty="0"/>
            </a:br>
            <a:r>
              <a:rPr lang="en" sz="2400" dirty="0"/>
              <a:t>Book-Crossing Dataset</a:t>
            </a:r>
            <a:endParaRPr dirty="0"/>
          </a:p>
        </p:txBody>
      </p:sp>
      <p:sp>
        <p:nvSpPr>
          <p:cNvPr id="264" name="Google Shape;264;p36"/>
          <p:cNvSpPr txBox="1">
            <a:spLocks noGrp="1"/>
          </p:cNvSpPr>
          <p:nvPr>
            <p:ph type="subTitle" idx="1"/>
          </p:nvPr>
        </p:nvSpPr>
        <p:spPr>
          <a:xfrm>
            <a:off x="713225" y="3922813"/>
            <a:ext cx="40995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Vestina Gurevich – 320766744</a:t>
            </a:r>
          </a:p>
          <a:p>
            <a:pPr marL="0" indent="0"/>
            <a:r>
              <a:rPr lang="en-US" sz="1400" dirty="0"/>
              <a:t>Iris Markus - 205745128 </a:t>
            </a:r>
          </a:p>
          <a:p>
            <a:pPr marL="0" indent="0"/>
            <a:r>
              <a:rPr lang="en-US" sz="1400" dirty="0"/>
              <a:t>Orly Tafilay - 206016859</a:t>
            </a:r>
          </a:p>
          <a:p>
            <a:pPr marL="0" indent="0"/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/>
            </a:br>
            <a:endParaRPr sz="1400" dirty="0"/>
          </a:p>
        </p:txBody>
      </p:sp>
      <p:cxnSp>
        <p:nvCxnSpPr>
          <p:cNvPr id="265" name="Google Shape;265;p36"/>
          <p:cNvCxnSpPr/>
          <p:nvPr/>
        </p:nvCxnSpPr>
        <p:spPr>
          <a:xfrm>
            <a:off x="802100" y="3730087"/>
            <a:ext cx="373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6" name="Google Shape;26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88000"/>
          </a:blip>
          <a:srcRect l="23227" r="23227"/>
          <a:stretch/>
        </p:blipFill>
        <p:spPr>
          <a:xfrm>
            <a:off x="5013000" y="0"/>
            <a:ext cx="4131000" cy="5143500"/>
          </a:xfrm>
          <a:prstGeom prst="rect">
            <a:avLst/>
          </a:prstGeom>
        </p:spPr>
      </p:pic>
      <p:sp>
        <p:nvSpPr>
          <p:cNvPr id="267" name="Google Shape;267;p36"/>
          <p:cNvSpPr txBox="1">
            <a:spLocks noGrp="1"/>
          </p:cNvSpPr>
          <p:nvPr>
            <p:ph type="ctrTitle"/>
          </p:nvPr>
        </p:nvSpPr>
        <p:spPr>
          <a:xfrm>
            <a:off x="-234200" y="-246775"/>
            <a:ext cx="9066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dk2"/>
                </a:solidFill>
              </a:rPr>
              <a:t>“</a:t>
            </a:r>
            <a:endParaRPr sz="1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>
            <a:spLocks noGrp="1"/>
          </p:cNvSpPr>
          <p:nvPr>
            <p:ph type="title" idx="2"/>
          </p:nvPr>
        </p:nvSpPr>
        <p:spPr>
          <a:xfrm>
            <a:off x="971078" y="996850"/>
            <a:ext cx="1604100" cy="10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title"/>
          </p:nvPr>
        </p:nvSpPr>
        <p:spPr>
          <a:xfrm>
            <a:off x="2581975" y="992842"/>
            <a:ext cx="57693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Books Data</a:t>
            </a:r>
            <a:endParaRPr dirty="0"/>
          </a:p>
        </p:txBody>
      </p:sp>
      <p:sp>
        <p:nvSpPr>
          <p:cNvPr id="371" name="Google Shape;371;p46"/>
          <p:cNvSpPr txBox="1">
            <a:spLocks noGrp="1"/>
          </p:cNvSpPr>
          <p:nvPr>
            <p:ph type="subTitle" idx="1"/>
          </p:nvPr>
        </p:nvSpPr>
        <p:spPr>
          <a:xfrm>
            <a:off x="2581974" y="1692767"/>
            <a:ext cx="6221783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The Analysis and Conclusions on the Books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72" name="Google Shape;372;p4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26818" b="30994"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cxnSp>
        <p:nvCxnSpPr>
          <p:cNvPr id="374" name="Google Shape;374;p46"/>
          <p:cNvCxnSpPr/>
          <p:nvPr/>
        </p:nvCxnSpPr>
        <p:spPr>
          <a:xfrm>
            <a:off x="1096778" y="1973750"/>
            <a:ext cx="1352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241535" y="153129"/>
            <a:ext cx="7704000" cy="51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2"/>
                </a:solidFill>
              </a:rPr>
              <a:t>Books </a:t>
            </a:r>
            <a:r>
              <a:rPr lang="en" sz="3200" dirty="0"/>
              <a:t>Data:</a:t>
            </a:r>
            <a:endParaRPr sz="3200"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subTitle" idx="1"/>
          </p:nvPr>
        </p:nvSpPr>
        <p:spPr>
          <a:xfrm>
            <a:off x="6043268" y="663240"/>
            <a:ext cx="2758717" cy="4048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highest number of </a:t>
            </a:r>
            <a:br>
              <a:rPr lang="en-US" sz="1200" dirty="0"/>
            </a:br>
            <a:r>
              <a:rPr lang="en-US" sz="1200" dirty="0"/>
              <a:t>books published was by the year 2002, with the amount of 10,421 publications. We can also see that the highest rating amount is also in 2002, with 33,341 ratings. 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identify a positive correlation between the number of published books and the ratings amount.</a:t>
            </a:r>
          </a:p>
        </p:txBody>
      </p:sp>
      <p:sp>
        <p:nvSpPr>
          <p:cNvPr id="327" name="Google Shape;327;p42"/>
          <p:cNvSpPr txBox="1"/>
          <p:nvPr/>
        </p:nvSpPr>
        <p:spPr>
          <a:xfrm>
            <a:off x="-211765" y="449759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D8519-B536-7586-9A61-A5BAC0DC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35" y="902353"/>
            <a:ext cx="5846692" cy="29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0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241535" y="153129"/>
            <a:ext cx="7704000" cy="51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2"/>
                </a:solidFill>
              </a:rPr>
              <a:t>Books </a:t>
            </a:r>
            <a:r>
              <a:rPr lang="en" sz="3200" dirty="0"/>
              <a:t>Data:</a:t>
            </a:r>
            <a:endParaRPr sz="3200"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subTitle" idx="1"/>
          </p:nvPr>
        </p:nvSpPr>
        <p:spPr>
          <a:xfrm>
            <a:off x="6088227" y="482322"/>
            <a:ext cx="2713758" cy="3758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1200" dirty="0"/>
              <a:t>We can see the beginning of increased tendency in the number of books published in the year 1970, with 184 books published and 380 ratings. </a:t>
            </a:r>
            <a:br>
              <a:rPr lang="en-US" sz="1200" dirty="0"/>
            </a:br>
            <a:endParaRPr lang="en-US" sz="1200" dirty="0"/>
          </a:p>
          <a:p>
            <a:pPr>
              <a:spcBef>
                <a:spcPts val="1000"/>
              </a:spcBef>
            </a:pPr>
            <a:r>
              <a:rPr lang="en-US" sz="1200" dirty="0"/>
              <a:t>We can see a sudden decrease in the number of books published between the years 2002-2005, leading to amounts of 12 books published and 39 ratings in 2005. </a:t>
            </a:r>
          </a:p>
          <a:p>
            <a:pPr>
              <a:spcBef>
                <a:spcPts val="1000"/>
              </a:spcBef>
            </a:pPr>
            <a:endParaRPr lang="en-US" sz="1200"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endParaRPr lang="en-US" sz="1200" dirty="0"/>
          </a:p>
        </p:txBody>
      </p:sp>
      <p:sp>
        <p:nvSpPr>
          <p:cNvPr id="327" name="Google Shape;327;p42"/>
          <p:cNvSpPr txBox="1"/>
          <p:nvPr/>
        </p:nvSpPr>
        <p:spPr>
          <a:xfrm>
            <a:off x="-211765" y="449759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D8519-B536-7586-9A61-A5BAC0DC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35" y="902353"/>
            <a:ext cx="5846692" cy="29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3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241535" y="153129"/>
            <a:ext cx="7704000" cy="51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2"/>
                </a:solidFill>
              </a:rPr>
              <a:t>Books </a:t>
            </a:r>
            <a:r>
              <a:rPr lang="en" sz="3200" dirty="0"/>
              <a:t>Data:</a:t>
            </a:r>
            <a:endParaRPr sz="3200"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subTitle" idx="1"/>
          </p:nvPr>
        </p:nvSpPr>
        <p:spPr>
          <a:xfrm>
            <a:off x="5776728" y="663240"/>
            <a:ext cx="2713758" cy="3577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oldest book rated was </a:t>
            </a:r>
            <a:r>
              <a:rPr lang="en-US" sz="1200" b="1" i="1" dirty="0"/>
              <a:t>The Cycling Adventures of Coconut Head: A North American Odyssey</a:t>
            </a:r>
            <a:r>
              <a:rPr lang="en-US" sz="1200" dirty="0"/>
              <a:t>, and it was written by the year 1900. This book got an average rating score of 7 by 1 user. 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newest book rated was </a:t>
            </a:r>
            <a:r>
              <a:rPr lang="en-US" sz="1200" b="1" i="1" dirty="0"/>
              <a:t>Heidi</a:t>
            </a:r>
            <a:r>
              <a:rPr lang="en-US" sz="1200" dirty="0"/>
              <a:t> and it was written by the year 2021. This book got an average rating score of 8 by 2 users. </a:t>
            </a:r>
          </a:p>
        </p:txBody>
      </p:sp>
      <p:sp>
        <p:nvSpPr>
          <p:cNvPr id="327" name="Google Shape;327;p42"/>
          <p:cNvSpPr txBox="1"/>
          <p:nvPr/>
        </p:nvSpPr>
        <p:spPr>
          <a:xfrm>
            <a:off x="-211765" y="449759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CBB99-96A1-0AD9-0B23-47998977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5" y="1018869"/>
            <a:ext cx="5214723" cy="86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BBA84D-2989-3D5A-C573-220ED93AD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14" y="2571750"/>
            <a:ext cx="5214723" cy="12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8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2"/>
          <p:cNvSpPr txBox="1">
            <a:spLocks noGrp="1"/>
          </p:cNvSpPr>
          <p:nvPr>
            <p:ph type="title"/>
          </p:nvPr>
        </p:nvSpPr>
        <p:spPr>
          <a:xfrm>
            <a:off x="5134532" y="2571750"/>
            <a:ext cx="3305882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Book Ratings Data</a:t>
            </a:r>
            <a:endParaRPr dirty="0"/>
          </a:p>
        </p:txBody>
      </p:sp>
      <p:sp>
        <p:nvSpPr>
          <p:cNvPr id="713" name="Google Shape;713;p62"/>
          <p:cNvSpPr txBox="1">
            <a:spLocks noGrp="1"/>
          </p:cNvSpPr>
          <p:nvPr>
            <p:ph type="title" idx="2"/>
          </p:nvPr>
        </p:nvSpPr>
        <p:spPr>
          <a:xfrm>
            <a:off x="5456275" y="919025"/>
            <a:ext cx="2974500" cy="12480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4" name="Google Shape;714;p62"/>
          <p:cNvSpPr txBox="1">
            <a:spLocks noGrp="1"/>
          </p:cNvSpPr>
          <p:nvPr>
            <p:ph type="subTitle" idx="1"/>
          </p:nvPr>
        </p:nvSpPr>
        <p:spPr>
          <a:xfrm>
            <a:off x="5314675" y="3920113"/>
            <a:ext cx="31161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The Analysis and Conclusions on the Book Ratings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6" name="Google Shape;716;p62"/>
          <p:cNvCxnSpPr/>
          <p:nvPr/>
        </p:nvCxnSpPr>
        <p:spPr>
          <a:xfrm>
            <a:off x="6944275" y="2467225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62"/>
          <p:cNvCxnSpPr/>
          <p:nvPr/>
        </p:nvCxnSpPr>
        <p:spPr>
          <a:xfrm>
            <a:off x="5394983" y="544275"/>
            <a:ext cx="2928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8" name="Google Shape;718;p62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 l="35166" r="9101"/>
          <a:stretch/>
        </p:blipFill>
        <p:spPr>
          <a:xfrm>
            <a:off x="-49050" y="0"/>
            <a:ext cx="5095449" cy="5143500"/>
          </a:xfrm>
          <a:prstGeom prst="rect">
            <a:avLst/>
          </a:prstGeom>
        </p:spPr>
      </p:pic>
      <p:sp>
        <p:nvSpPr>
          <p:cNvPr id="719" name="Google Shape;719;p62"/>
          <p:cNvSpPr/>
          <p:nvPr/>
        </p:nvSpPr>
        <p:spPr>
          <a:xfrm rot="10800000" flipH="1">
            <a:off x="-50832" y="-40825"/>
            <a:ext cx="1051200" cy="1050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62"/>
          <p:cNvSpPr txBox="1"/>
          <p:nvPr/>
        </p:nvSpPr>
        <p:spPr>
          <a:xfrm>
            <a:off x="-234200" y="-246775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241535" y="153129"/>
            <a:ext cx="7704000" cy="51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2"/>
                </a:solidFill>
              </a:rPr>
              <a:t>Books </a:t>
            </a:r>
            <a:r>
              <a:rPr lang="en" sz="3200" dirty="0"/>
              <a:t>Data:</a:t>
            </a:r>
            <a:endParaRPr sz="3200"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subTitle" idx="1"/>
          </p:nvPr>
        </p:nvSpPr>
        <p:spPr>
          <a:xfrm>
            <a:off x="5925352" y="1297173"/>
            <a:ext cx="2977113" cy="3342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Highest Rated book is the book </a:t>
            </a:r>
            <a:r>
              <a:rPr lang="en-US" sz="1200" b="1" i="1" dirty="0"/>
              <a:t>Harry Potter and the Goblet of Fire (Book 4)</a:t>
            </a:r>
            <a:r>
              <a:rPr lang="en-US" sz="1200" dirty="0"/>
              <a:t>,</a:t>
            </a:r>
            <a:r>
              <a:rPr lang="en-US" sz="1200" b="1" i="1" dirty="0"/>
              <a:t> </a:t>
            </a:r>
            <a:r>
              <a:rPr lang="en-US" sz="1200" dirty="0"/>
              <a:t>with a rating of 9.1</a:t>
            </a:r>
            <a:br>
              <a:rPr lang="en-US" sz="1200" dirty="0"/>
            </a:br>
            <a:endParaRPr sz="12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Highest interacted book is The Da Vinci Code, with 7,769 users that looked at the book but did not rate it.</a:t>
            </a:r>
            <a:endParaRPr sz="1200" dirty="0"/>
          </a:p>
        </p:txBody>
      </p:sp>
      <p:sp>
        <p:nvSpPr>
          <p:cNvPr id="327" name="Google Shape;327;p42"/>
          <p:cNvSpPr txBox="1"/>
          <p:nvPr/>
        </p:nvSpPr>
        <p:spPr>
          <a:xfrm>
            <a:off x="-211765" y="449759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C816D1-207D-90FA-0BF1-0B977C174FF7}"/>
              </a:ext>
            </a:extLst>
          </p:cNvPr>
          <p:cNvGrpSpPr/>
          <p:nvPr/>
        </p:nvGrpSpPr>
        <p:grpSpPr>
          <a:xfrm>
            <a:off x="629545" y="737671"/>
            <a:ext cx="5178208" cy="3866325"/>
            <a:chOff x="509518" y="810511"/>
            <a:chExt cx="5178208" cy="38663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7E5DA7-5692-5124-42D9-173C7467D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520" y="810511"/>
              <a:ext cx="5178206" cy="20561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24EA79-D479-A5DE-521F-B5A32EA97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487" b="6791"/>
            <a:stretch/>
          </p:blipFill>
          <p:spPr>
            <a:xfrm>
              <a:off x="509518" y="2654050"/>
              <a:ext cx="5178207" cy="2022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60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241535" y="153129"/>
            <a:ext cx="7704000" cy="51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2"/>
                </a:solidFill>
              </a:rPr>
              <a:t>Books </a:t>
            </a:r>
            <a:r>
              <a:rPr lang="en" sz="3200" dirty="0"/>
              <a:t>Data:</a:t>
            </a:r>
            <a:endParaRPr sz="3200"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subTitle" idx="1"/>
          </p:nvPr>
        </p:nvSpPr>
        <p:spPr>
          <a:xfrm>
            <a:off x="241535" y="3826355"/>
            <a:ext cx="8771836" cy="671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Book with the Highest Rating amount is </a:t>
            </a:r>
            <a:r>
              <a:rPr lang="en-US" sz="1200" b="1" i="1" dirty="0"/>
              <a:t>The Da Vinci Code</a:t>
            </a:r>
            <a:r>
              <a:rPr lang="en-US" sz="1200" dirty="0"/>
              <a:t>, with 1,489 users that rated the book with a score of 8.</a:t>
            </a:r>
            <a:endParaRPr sz="1200" dirty="0"/>
          </a:p>
        </p:txBody>
      </p:sp>
      <p:sp>
        <p:nvSpPr>
          <p:cNvPr id="327" name="Google Shape;327;p42"/>
          <p:cNvSpPr txBox="1"/>
          <p:nvPr/>
        </p:nvSpPr>
        <p:spPr>
          <a:xfrm>
            <a:off x="-211765" y="449759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0E305-6E72-FC9B-99D9-E5C268054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49" y="814817"/>
            <a:ext cx="5989838" cy="30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241535" y="99967"/>
            <a:ext cx="7704000" cy="51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2"/>
                </a:solidFill>
              </a:rPr>
              <a:t>Book Ratings </a:t>
            </a:r>
            <a:r>
              <a:rPr lang="en" sz="3200" dirty="0"/>
              <a:t>Data:</a:t>
            </a:r>
            <a:endParaRPr sz="3200"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subTitle" idx="1"/>
          </p:nvPr>
        </p:nvSpPr>
        <p:spPr>
          <a:xfrm>
            <a:off x="5837274" y="1048884"/>
            <a:ext cx="2864169" cy="35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top-rated book by Australia is </a:t>
            </a:r>
            <a:r>
              <a:rPr lang="en-US" sz="1200" b="1" i="1" dirty="0"/>
              <a:t>The Little Prince</a:t>
            </a:r>
            <a:r>
              <a:rPr lang="en-US" sz="1200" dirty="0"/>
              <a:t>, with an average rating score of 10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top-rated book by Japan is </a:t>
            </a:r>
            <a:r>
              <a:rPr lang="en-US" sz="1200" b="1" i="1" dirty="0"/>
              <a:t>Harry Potter and the Goblet of Fire (Book 4)</a:t>
            </a:r>
            <a:r>
              <a:rPr lang="en-US" sz="1200" dirty="0"/>
              <a:t>, with an average rating score of 5.5</a:t>
            </a:r>
          </a:p>
        </p:txBody>
      </p:sp>
      <p:sp>
        <p:nvSpPr>
          <p:cNvPr id="327" name="Google Shape;327;p42"/>
          <p:cNvSpPr txBox="1"/>
          <p:nvPr/>
        </p:nvSpPr>
        <p:spPr>
          <a:xfrm>
            <a:off x="-211765" y="449759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B4ECD-396F-DC5F-36CA-0EF01DE5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1" y="1048884"/>
            <a:ext cx="5191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7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241535" y="153129"/>
            <a:ext cx="7704000" cy="51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2"/>
                </a:solidFill>
              </a:rPr>
              <a:t>Book Ratings </a:t>
            </a:r>
            <a:r>
              <a:rPr lang="en" sz="3200" dirty="0"/>
              <a:t>Data:</a:t>
            </a:r>
            <a:endParaRPr sz="3200"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subTitle" idx="1"/>
          </p:nvPr>
        </p:nvSpPr>
        <p:spPr>
          <a:xfrm>
            <a:off x="241535" y="3635437"/>
            <a:ext cx="8771836" cy="1026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Highest Rating amount comes from the </a:t>
            </a:r>
            <a:r>
              <a:rPr lang="en-US" sz="1200" b="1" i="1" dirty="0"/>
              <a:t>United States </a:t>
            </a:r>
            <a:r>
              <a:rPr lang="en-US" sz="1200" dirty="0"/>
              <a:t>with rating amount of 246,721 users, while the lowest rating amount comes from places like South Asia, Australia and most of Europe. </a:t>
            </a:r>
          </a:p>
        </p:txBody>
      </p:sp>
      <p:sp>
        <p:nvSpPr>
          <p:cNvPr id="327" name="Google Shape;327;p42"/>
          <p:cNvSpPr txBox="1"/>
          <p:nvPr/>
        </p:nvSpPr>
        <p:spPr>
          <a:xfrm>
            <a:off x="-211765" y="449759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A454A-158E-B4A1-E019-E3D84C8CA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9" r="-1" b="5366"/>
          <a:stretch/>
        </p:blipFill>
        <p:spPr>
          <a:xfrm>
            <a:off x="1979524" y="743579"/>
            <a:ext cx="4301021" cy="30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3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241535" y="99967"/>
            <a:ext cx="7704000" cy="51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2"/>
                </a:solidFill>
              </a:rPr>
              <a:t>Book Ratings </a:t>
            </a:r>
            <a:r>
              <a:rPr lang="en" sz="3200" dirty="0"/>
              <a:t>Data:</a:t>
            </a:r>
            <a:endParaRPr sz="3200"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subTitle" idx="1"/>
          </p:nvPr>
        </p:nvSpPr>
        <p:spPr>
          <a:xfrm>
            <a:off x="5918104" y="873104"/>
            <a:ext cx="2864169" cy="35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United States has the biggest number of ratings – 172,508 ratings. The average rating score stands with 7.81, and the avg user age is 38. </a:t>
            </a:r>
            <a:br>
              <a:rPr lang="en-US" sz="1200" dirty="0"/>
            </a:br>
            <a:endParaRPr lang="en-US" sz="1200"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Israel has the number of ratings of 105 ratings. The average rating score stands with 6.66, and the avg user age is 31.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27" name="Google Shape;327;p42"/>
          <p:cNvSpPr txBox="1"/>
          <p:nvPr/>
        </p:nvSpPr>
        <p:spPr>
          <a:xfrm>
            <a:off x="-211765" y="449759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8815DC-305A-51C6-48E4-CFC2511B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20" y="679787"/>
            <a:ext cx="2450299" cy="3783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3D0B7-8B7B-A9CF-D295-CE79F220D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286" y="679787"/>
            <a:ext cx="2553651" cy="378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>
            <a:spLocks noGrp="1"/>
          </p:cNvSpPr>
          <p:nvPr>
            <p:ph type="subTitle" idx="1"/>
          </p:nvPr>
        </p:nvSpPr>
        <p:spPr>
          <a:xfrm flipH="1">
            <a:off x="4571875" y="1170204"/>
            <a:ext cx="3858900" cy="28030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Bookcrossing (BX) dataset was collected in a 4-week crawl from the Bookcrossing community.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It contains 278,858 users (anonymized but with demographic information) providing 1,048,575 ratings (explicit/implicit) about 271,379 books</a:t>
            </a:r>
          </a:p>
        </p:txBody>
      </p:sp>
      <p:sp>
        <p:nvSpPr>
          <p:cNvPr id="503" name="Google Shape;503;p51"/>
          <p:cNvSpPr txBox="1">
            <a:spLocks noGrp="1"/>
          </p:cNvSpPr>
          <p:nvPr>
            <p:ph type="title"/>
          </p:nvPr>
        </p:nvSpPr>
        <p:spPr>
          <a:xfrm flipH="1">
            <a:off x="4571875" y="589925"/>
            <a:ext cx="38589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About </a:t>
            </a:r>
            <a:r>
              <a:rPr lang="en-US" sz="2400" dirty="0"/>
              <a:t>t</a:t>
            </a:r>
            <a:r>
              <a:rPr lang="en" sz="2400" dirty="0"/>
              <a:t>he Dataset</a:t>
            </a:r>
            <a:endParaRPr sz="2400" dirty="0"/>
          </a:p>
        </p:txBody>
      </p:sp>
      <p:pic>
        <p:nvPicPr>
          <p:cNvPr id="504" name="Google Shape;504;p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0513" r="16965"/>
          <a:stretch/>
        </p:blipFill>
        <p:spPr>
          <a:xfrm flipH="1">
            <a:off x="-22925" y="0"/>
            <a:ext cx="3887400" cy="5143500"/>
          </a:xfrm>
          <a:prstGeom prst="rect">
            <a:avLst/>
          </a:prstGeom>
        </p:spPr>
      </p:pic>
      <p:sp>
        <p:nvSpPr>
          <p:cNvPr id="505" name="Google Shape;505;p51"/>
          <p:cNvSpPr txBox="1"/>
          <p:nvPr/>
        </p:nvSpPr>
        <p:spPr>
          <a:xfrm>
            <a:off x="8553250" y="-246775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 dirty="0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cxnSp>
        <p:nvCxnSpPr>
          <p:cNvPr id="506" name="Google Shape;506;p51"/>
          <p:cNvCxnSpPr/>
          <p:nvPr/>
        </p:nvCxnSpPr>
        <p:spPr>
          <a:xfrm>
            <a:off x="4818775" y="4435017"/>
            <a:ext cx="3612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7" name="Google Shape;507;p51"/>
          <p:cNvSpPr/>
          <p:nvPr/>
        </p:nvSpPr>
        <p:spPr>
          <a:xfrm>
            <a:off x="-37225" y="4129775"/>
            <a:ext cx="1051200" cy="1050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title"/>
          </p:nvPr>
        </p:nvSpPr>
        <p:spPr>
          <a:xfrm>
            <a:off x="720000" y="275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Conclusions</a:t>
            </a:r>
            <a:endParaRPr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ubTitle" idx="1"/>
          </p:nvPr>
        </p:nvSpPr>
        <p:spPr>
          <a:xfrm>
            <a:off x="1390841" y="1379178"/>
            <a:ext cx="6627743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the United States, with the higest rating amount (172,508)</a:t>
            </a:r>
            <a:endParaRPr dirty="0"/>
          </a:p>
        </p:txBody>
      </p:sp>
      <p:sp>
        <p:nvSpPr>
          <p:cNvPr id="346" name="Google Shape;346;p44"/>
          <p:cNvSpPr txBox="1">
            <a:spLocks noGrp="1"/>
          </p:cNvSpPr>
          <p:nvPr>
            <p:ph type="subTitle" idx="2"/>
          </p:nvPr>
        </p:nvSpPr>
        <p:spPr>
          <a:xfrm>
            <a:off x="1390842" y="1132353"/>
            <a:ext cx="513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Country by Book Ratings</a:t>
            </a:r>
            <a:endParaRPr dirty="0"/>
          </a:p>
        </p:txBody>
      </p:sp>
      <p:sp>
        <p:nvSpPr>
          <p:cNvPr id="347" name="Google Shape;347;p44"/>
          <p:cNvSpPr txBox="1">
            <a:spLocks noGrp="1"/>
          </p:cNvSpPr>
          <p:nvPr>
            <p:ph type="subTitle" idx="3"/>
          </p:nvPr>
        </p:nvSpPr>
        <p:spPr>
          <a:xfrm>
            <a:off x="1384066" y="2430353"/>
            <a:ext cx="6933883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as the age group of 10-19, that gave an average review score of 8.47</a:t>
            </a:r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4"/>
          </p:nvPr>
        </p:nvSpPr>
        <p:spPr>
          <a:xfrm>
            <a:off x="1384066" y="2183528"/>
            <a:ext cx="5589489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Feedback Reviewrs Age Group</a:t>
            </a:r>
            <a:endParaRPr dirty="0"/>
          </a:p>
        </p:txBody>
      </p:sp>
      <p:sp>
        <p:nvSpPr>
          <p:cNvPr id="349" name="Google Shape;349;p44"/>
          <p:cNvSpPr txBox="1">
            <a:spLocks noGrp="1"/>
          </p:cNvSpPr>
          <p:nvPr>
            <p:ph type="subTitle" idx="5"/>
          </p:nvPr>
        </p:nvSpPr>
        <p:spPr>
          <a:xfrm>
            <a:off x="1390842" y="3481528"/>
            <a:ext cx="6728226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</a:t>
            </a:r>
            <a:r>
              <a:rPr lang="en-US" dirty="0"/>
              <a:t>Harry Potter and the Goblet of Fire (Book 4), </a:t>
            </a:r>
            <a:r>
              <a:rPr lang="en-US" sz="1600" dirty="0"/>
              <a:t>with a rating of 9.1</a:t>
            </a:r>
            <a:endParaRPr dirty="0"/>
          </a:p>
        </p:txBody>
      </p:sp>
      <p:sp>
        <p:nvSpPr>
          <p:cNvPr id="350" name="Google Shape;350;p44"/>
          <p:cNvSpPr txBox="1">
            <a:spLocks noGrp="1"/>
          </p:cNvSpPr>
          <p:nvPr>
            <p:ph type="subTitle" idx="6"/>
          </p:nvPr>
        </p:nvSpPr>
        <p:spPr>
          <a:xfrm>
            <a:off x="1390842" y="3234703"/>
            <a:ext cx="513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Rated Book</a:t>
            </a:r>
            <a:endParaRPr dirty="0"/>
          </a:p>
        </p:txBody>
      </p:sp>
      <p:sp>
        <p:nvSpPr>
          <p:cNvPr id="351" name="Google Shape;351;p44"/>
          <p:cNvSpPr txBox="1"/>
          <p:nvPr/>
        </p:nvSpPr>
        <p:spPr>
          <a:xfrm>
            <a:off x="720000" y="1193747"/>
            <a:ext cx="680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ufina"/>
                <a:ea typeface="Rufina"/>
                <a:cs typeface="Rufina"/>
                <a:sym typeface="Rufina"/>
              </a:rPr>
              <a:t>01</a:t>
            </a:r>
            <a:endParaRPr sz="3000" b="1" dirty="0">
              <a:solidFill>
                <a:schemeClr val="lt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720000" y="2242997"/>
            <a:ext cx="680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ufina"/>
                <a:ea typeface="Rufina"/>
                <a:cs typeface="Rufina"/>
                <a:sym typeface="Rufina"/>
              </a:rPr>
              <a:t>02</a:t>
            </a:r>
            <a:endParaRPr sz="3000" b="1">
              <a:solidFill>
                <a:schemeClr val="lt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720000" y="3292247"/>
            <a:ext cx="680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ufina"/>
                <a:ea typeface="Rufina"/>
                <a:cs typeface="Rufina"/>
                <a:sym typeface="Rufina"/>
              </a:rPr>
              <a:t>03</a:t>
            </a:r>
            <a:endParaRPr sz="3000" b="1">
              <a:solidFill>
                <a:schemeClr val="lt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cxnSp>
        <p:nvCxnSpPr>
          <p:cNvPr id="354" name="Google Shape;354;p44"/>
          <p:cNvCxnSpPr/>
          <p:nvPr/>
        </p:nvCxnSpPr>
        <p:spPr>
          <a:xfrm rot="10800000">
            <a:off x="826050" y="1690222"/>
            <a:ext cx="468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44"/>
          <p:cNvCxnSpPr/>
          <p:nvPr/>
        </p:nvCxnSpPr>
        <p:spPr>
          <a:xfrm rot="10800000">
            <a:off x="826050" y="2741247"/>
            <a:ext cx="468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44"/>
          <p:cNvCxnSpPr/>
          <p:nvPr/>
        </p:nvCxnSpPr>
        <p:spPr>
          <a:xfrm rot="10800000">
            <a:off x="826050" y="3782472"/>
            <a:ext cx="468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title"/>
          </p:nvPr>
        </p:nvSpPr>
        <p:spPr>
          <a:xfrm>
            <a:off x="720000" y="275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Conclusions</a:t>
            </a:r>
            <a:endParaRPr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ubTitle" idx="1"/>
          </p:nvPr>
        </p:nvSpPr>
        <p:spPr>
          <a:xfrm>
            <a:off x="1390841" y="1409326"/>
            <a:ext cx="6627743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Belongs to the book </a:t>
            </a:r>
            <a:r>
              <a:rPr lang="en-US" sz="1600" b="1" i="1" dirty="0"/>
              <a:t>The Da Vinci Code</a:t>
            </a:r>
            <a:r>
              <a:rPr lang="en-US" sz="1600" dirty="0"/>
              <a:t>, with 7,769 users that looked at the book</a:t>
            </a:r>
            <a:r>
              <a:rPr lang="he-IL" sz="1600" dirty="0"/>
              <a:t>,</a:t>
            </a:r>
            <a:r>
              <a:rPr lang="en-US" sz="1600" dirty="0"/>
              <a:t> but did not rate it.</a:t>
            </a:r>
            <a:endParaRPr dirty="0"/>
          </a:p>
        </p:txBody>
      </p:sp>
      <p:sp>
        <p:nvSpPr>
          <p:cNvPr id="346" name="Google Shape;346;p44"/>
          <p:cNvSpPr txBox="1">
            <a:spLocks noGrp="1"/>
          </p:cNvSpPr>
          <p:nvPr>
            <p:ph type="subTitle" idx="2"/>
          </p:nvPr>
        </p:nvSpPr>
        <p:spPr>
          <a:xfrm>
            <a:off x="1390842" y="1162501"/>
            <a:ext cx="513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Rating Potential</a:t>
            </a:r>
            <a:endParaRPr dirty="0"/>
          </a:p>
        </p:txBody>
      </p:sp>
      <p:sp>
        <p:nvSpPr>
          <p:cNvPr id="347" name="Google Shape;347;p44"/>
          <p:cNvSpPr txBox="1">
            <a:spLocks noGrp="1"/>
          </p:cNvSpPr>
          <p:nvPr>
            <p:ph type="subTitle" idx="3"/>
          </p:nvPr>
        </p:nvSpPr>
        <p:spPr>
          <a:xfrm>
            <a:off x="1384066" y="2460501"/>
            <a:ext cx="6728226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Belongs to a book written in 1990, and got the average rating score of 7</a:t>
            </a:r>
            <a:endParaRPr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4"/>
          </p:nvPr>
        </p:nvSpPr>
        <p:spPr>
          <a:xfrm>
            <a:off x="1384067" y="2213676"/>
            <a:ext cx="513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Oldest Book Review</a:t>
            </a:r>
            <a:endParaRPr dirty="0"/>
          </a:p>
        </p:txBody>
      </p:sp>
      <p:sp>
        <p:nvSpPr>
          <p:cNvPr id="349" name="Google Shape;349;p44"/>
          <p:cNvSpPr txBox="1">
            <a:spLocks noGrp="1"/>
          </p:cNvSpPr>
          <p:nvPr>
            <p:ph type="subTitle" idx="5"/>
          </p:nvPr>
        </p:nvSpPr>
        <p:spPr>
          <a:xfrm>
            <a:off x="1390842" y="3511676"/>
            <a:ext cx="6728226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Belongs to a book written in 2021, and got the average rating score of 8</a:t>
            </a:r>
          </a:p>
        </p:txBody>
      </p:sp>
      <p:sp>
        <p:nvSpPr>
          <p:cNvPr id="350" name="Google Shape;350;p44"/>
          <p:cNvSpPr txBox="1">
            <a:spLocks noGrp="1"/>
          </p:cNvSpPr>
          <p:nvPr>
            <p:ph type="subTitle" idx="6"/>
          </p:nvPr>
        </p:nvSpPr>
        <p:spPr>
          <a:xfrm>
            <a:off x="1390842" y="3264851"/>
            <a:ext cx="513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Newest Book Review</a:t>
            </a:r>
            <a:endParaRPr dirty="0"/>
          </a:p>
        </p:txBody>
      </p:sp>
      <p:sp>
        <p:nvSpPr>
          <p:cNvPr id="351" name="Google Shape;351;p44"/>
          <p:cNvSpPr txBox="1"/>
          <p:nvPr/>
        </p:nvSpPr>
        <p:spPr>
          <a:xfrm>
            <a:off x="720000" y="1223895"/>
            <a:ext cx="680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ufina"/>
                <a:ea typeface="Rufina"/>
                <a:cs typeface="Rufina"/>
                <a:sym typeface="Rufina"/>
              </a:rPr>
              <a:t>04</a:t>
            </a:r>
            <a:endParaRPr sz="3000" b="1" dirty="0">
              <a:solidFill>
                <a:schemeClr val="lt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720000" y="2273145"/>
            <a:ext cx="680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ufina"/>
                <a:ea typeface="Rufina"/>
                <a:cs typeface="Rufina"/>
                <a:sym typeface="Rufina"/>
              </a:rPr>
              <a:t>05</a:t>
            </a:r>
            <a:endParaRPr sz="3000" b="1" dirty="0">
              <a:solidFill>
                <a:schemeClr val="lt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720000" y="3322395"/>
            <a:ext cx="680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ufina"/>
                <a:ea typeface="Rufina"/>
                <a:cs typeface="Rufina"/>
                <a:sym typeface="Rufina"/>
              </a:rPr>
              <a:t>06</a:t>
            </a:r>
            <a:endParaRPr sz="3000" b="1" dirty="0">
              <a:solidFill>
                <a:schemeClr val="lt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cxnSp>
        <p:nvCxnSpPr>
          <p:cNvPr id="354" name="Google Shape;354;p44"/>
          <p:cNvCxnSpPr/>
          <p:nvPr/>
        </p:nvCxnSpPr>
        <p:spPr>
          <a:xfrm rot="10800000">
            <a:off x="826050" y="1720370"/>
            <a:ext cx="468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44"/>
          <p:cNvCxnSpPr/>
          <p:nvPr/>
        </p:nvCxnSpPr>
        <p:spPr>
          <a:xfrm rot="10800000">
            <a:off x="826050" y="2771395"/>
            <a:ext cx="468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44"/>
          <p:cNvCxnSpPr/>
          <p:nvPr/>
        </p:nvCxnSpPr>
        <p:spPr>
          <a:xfrm rot="10800000">
            <a:off x="826050" y="3812620"/>
            <a:ext cx="468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769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>
            <a:spLocks noGrp="1"/>
          </p:cNvSpPr>
          <p:nvPr>
            <p:ph type="title"/>
          </p:nvPr>
        </p:nvSpPr>
        <p:spPr>
          <a:xfrm>
            <a:off x="720000" y="595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Popular book publishers</a:t>
            </a:r>
            <a:r>
              <a:rPr lang="en"/>
              <a:t> in 2xxx</a:t>
            </a:r>
            <a:endParaRPr/>
          </a:p>
        </p:txBody>
      </p:sp>
      <p:sp>
        <p:nvSpPr>
          <p:cNvPr id="362" name="Google Shape;362;p45"/>
          <p:cNvSpPr/>
          <p:nvPr/>
        </p:nvSpPr>
        <p:spPr>
          <a:xfrm rot="10800000">
            <a:off x="8126900" y="-40825"/>
            <a:ext cx="1051200" cy="1050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5"/>
          <p:cNvSpPr txBox="1"/>
          <p:nvPr/>
        </p:nvSpPr>
        <p:spPr>
          <a:xfrm>
            <a:off x="8553250" y="-246775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graphicFrame>
        <p:nvGraphicFramePr>
          <p:cNvPr id="364" name="Google Shape;364;p45"/>
          <p:cNvGraphicFramePr/>
          <p:nvPr/>
        </p:nvGraphicFramePr>
        <p:xfrm>
          <a:off x="720025" y="1341340"/>
          <a:ext cx="7704000" cy="3230670"/>
        </p:xfrm>
        <a:graphic>
          <a:graphicData uri="http://schemas.openxmlformats.org/drawingml/2006/table">
            <a:tbl>
              <a:tblPr>
                <a:noFill/>
                <a:tableStyleId>{0B348F51-3D4D-4C29-8768-FCA962BCA4FF}</a:tableStyleId>
              </a:tblPr>
              <a:tblGrid>
                <a:gridCol w="3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Rufina"/>
                        <a:ea typeface="Rufina"/>
                        <a:cs typeface="Rufina"/>
                        <a:sym typeface="Rufi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fina"/>
                          <a:ea typeface="Rufina"/>
                          <a:cs typeface="Rufina"/>
                          <a:sym typeface="Rufina"/>
                        </a:rPr>
                        <a:t>Neptune</a:t>
                      </a:r>
                      <a:endParaRPr sz="1800">
                        <a:solidFill>
                          <a:schemeClr val="dk1"/>
                        </a:solidFill>
                        <a:latin typeface="Rufina"/>
                        <a:ea typeface="Rufina"/>
                        <a:cs typeface="Rufina"/>
                        <a:sym typeface="Rufi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fina"/>
                          <a:ea typeface="Rufina"/>
                          <a:cs typeface="Rufina"/>
                          <a:sym typeface="Rufina"/>
                        </a:rPr>
                        <a:t>Mercury</a:t>
                      </a:r>
                      <a:endParaRPr sz="1800">
                        <a:solidFill>
                          <a:schemeClr val="dk1"/>
                        </a:solidFill>
                        <a:latin typeface="Rufina"/>
                        <a:ea typeface="Rufina"/>
                        <a:cs typeface="Rufina"/>
                        <a:sym typeface="Rufi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fina"/>
                          <a:ea typeface="Rufina"/>
                          <a:cs typeface="Rufina"/>
                          <a:sym typeface="Rufina"/>
                        </a:rPr>
                        <a:t>Genre</a:t>
                      </a:r>
                      <a:endParaRPr sz="1800">
                        <a:solidFill>
                          <a:schemeClr val="dk1"/>
                        </a:solidFill>
                        <a:latin typeface="Rufina"/>
                        <a:ea typeface="Rufina"/>
                        <a:cs typeface="Rufina"/>
                        <a:sym typeface="Rufi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Fiction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Romance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fina"/>
                          <a:ea typeface="Rufina"/>
                          <a:cs typeface="Rufina"/>
                          <a:sym typeface="Rufina"/>
                        </a:rPr>
                        <a:t>Editorial</a:t>
                      </a:r>
                      <a:endParaRPr sz="1800">
                        <a:solidFill>
                          <a:schemeClr val="dk1"/>
                        </a:solidFill>
                        <a:latin typeface="Rufina"/>
                        <a:ea typeface="Rufina"/>
                        <a:cs typeface="Rufina"/>
                        <a:sym typeface="Rufi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Mercury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Pluto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fina"/>
                          <a:ea typeface="Rufina"/>
                          <a:cs typeface="Rufina"/>
                          <a:sym typeface="Rufina"/>
                        </a:rPr>
                        <a:t>Month of publication</a:t>
                      </a:r>
                      <a:endParaRPr sz="1800">
                        <a:solidFill>
                          <a:schemeClr val="dk1"/>
                        </a:solidFill>
                        <a:latin typeface="Rufina"/>
                        <a:ea typeface="Rufina"/>
                        <a:cs typeface="Rufina"/>
                        <a:sym typeface="Rufi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January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February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fina"/>
                          <a:ea typeface="Rufina"/>
                          <a:cs typeface="Rufina"/>
                          <a:sym typeface="Rufina"/>
                        </a:rPr>
                        <a:t>Awards</a:t>
                      </a:r>
                      <a:endParaRPr sz="1800">
                        <a:solidFill>
                          <a:schemeClr val="dk1"/>
                        </a:solidFill>
                        <a:latin typeface="Rufina"/>
                        <a:ea typeface="Rufina"/>
                        <a:cs typeface="Rufina"/>
                        <a:sym typeface="Rufi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Award 1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Award 2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fina"/>
                          <a:ea typeface="Rufina"/>
                          <a:cs typeface="Rufina"/>
                          <a:sym typeface="Rufina"/>
                        </a:rPr>
                        <a:t>Author</a:t>
                      </a:r>
                      <a:endParaRPr sz="1800">
                        <a:solidFill>
                          <a:schemeClr val="dk1"/>
                        </a:solidFill>
                        <a:latin typeface="Rufina"/>
                        <a:ea typeface="Rufina"/>
                        <a:cs typeface="Rufina"/>
                        <a:sym typeface="Rufi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Susan Bones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Frank Jimmy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fina"/>
                          <a:ea typeface="Rufina"/>
                          <a:cs typeface="Rufina"/>
                          <a:sym typeface="Rufina"/>
                        </a:rPr>
                        <a:t>ISBN</a:t>
                      </a:r>
                      <a:endParaRPr sz="1800">
                        <a:solidFill>
                          <a:schemeClr val="dk1"/>
                        </a:solidFill>
                        <a:latin typeface="Rufina"/>
                        <a:ea typeface="Rufina"/>
                        <a:cs typeface="Rufina"/>
                        <a:sym typeface="Rufi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x-xxxx-xxxx-x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x-xxxx-xxxx-x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720000" y="5850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Project</a:t>
            </a:r>
            <a:r>
              <a:rPr lang="en" dirty="0"/>
              <a:t> Process Content</a:t>
            </a:r>
            <a:endParaRPr dirty="0"/>
          </a:p>
        </p:txBody>
      </p:sp>
      <p:graphicFrame>
        <p:nvGraphicFramePr>
          <p:cNvPr id="274" name="Google Shape;274;p37"/>
          <p:cNvGraphicFramePr/>
          <p:nvPr>
            <p:extLst>
              <p:ext uri="{D42A27DB-BD31-4B8C-83A1-F6EECF244321}">
                <p14:modId xmlns:p14="http://schemas.microsoft.com/office/powerpoint/2010/main" val="3114617320"/>
              </p:ext>
            </p:extLst>
          </p:nvPr>
        </p:nvGraphicFramePr>
        <p:xfrm>
          <a:off x="720000" y="1301352"/>
          <a:ext cx="7496800" cy="3352800"/>
        </p:xfrm>
        <a:graphic>
          <a:graphicData uri="http://schemas.openxmlformats.org/drawingml/2006/table">
            <a:tbl>
              <a:tblPr>
                <a:noFill/>
                <a:tableStyleId>{0B348F51-3D4D-4C29-8768-FCA962BCA4FF}</a:tableStyleId>
              </a:tblPr>
              <a:tblGrid>
                <a:gridCol w="250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Step 1 – Using Spark Program, associated with Google Collaboratory</a:t>
                      </a:r>
                      <a:endParaRPr sz="1100" b="1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b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First, we created a local 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Spark 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session, while using 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Google Collaboratory </a:t>
                      </a:r>
                      <a:r>
                        <a:rPr lang="en" sz="1000" b="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Program to share our updates with each other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br>
                        <a:rPr lang="en" sz="1000" b="1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b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We called the necessary Spark libraries and mounted the data files from our drive.</a:t>
                      </a:r>
                      <a:b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b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endParaRPr sz="10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Step 2 – Cleaning the data with Spark</a:t>
                      </a:r>
                      <a:endParaRPr sz="1100" b="1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b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We took the 3 initial “dirty” files and cleaned the unnecessary and unclear data that existed inside them.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We used multiple methods from the 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ISBN library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to create one main cleaning </a:t>
                      </a: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function (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Arial"/>
                          <a:sym typeface="Arial"/>
                        </a:rPr>
                        <a:t>ISBN_Treatment</a:t>
                      </a: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Arial"/>
                          <a:sym typeface="Arial"/>
                        </a:rPr>
                        <a:t>We also</a:t>
                      </a: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Arial"/>
                          <a:sym typeface="Roboto Mono"/>
                        </a:rPr>
                        <a:t> </a:t>
                      </a: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created new functions from the </a:t>
                      </a:r>
                      <a:r>
                        <a:rPr lang="en-US" sz="1000" b="1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Arial"/>
                          <a:sym typeface="Arial"/>
                        </a:rPr>
                        <a:t>pycountry library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Arial"/>
                          <a:sym typeface="Arial"/>
                        </a:rPr>
                        <a:t>,</a:t>
                      </a:r>
                      <a:b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Arial"/>
                          <a:sym typeface="Arial"/>
                        </a:rPr>
                        <a:t>such as: </a:t>
                      </a:r>
                      <a:r>
                        <a:rPr lang="en-US" sz="1000" b="1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Arial"/>
                          <a:sym typeface="Arial"/>
                        </a:rPr>
                        <a:t>findCountry_alpha3()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Arial"/>
                          <a:sym typeface="Arial"/>
                        </a:rPr>
                        <a:t>and</a:t>
                      </a:r>
                      <a:r>
                        <a:rPr lang="en-US" sz="1000" b="1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Arial"/>
                          <a:sym typeface="Arial"/>
                        </a:rPr>
                        <a:t> findCountry_name()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cleaned files were transfered back to a CSV format.</a:t>
                      </a:r>
                      <a:b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b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endParaRPr sz="10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720000" y="6360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Project</a:t>
            </a:r>
            <a:r>
              <a:rPr lang="en" dirty="0"/>
              <a:t> Process Content</a:t>
            </a:r>
            <a:endParaRPr dirty="0"/>
          </a:p>
        </p:txBody>
      </p:sp>
      <p:graphicFrame>
        <p:nvGraphicFramePr>
          <p:cNvPr id="274" name="Google Shape;274;p37"/>
          <p:cNvGraphicFramePr/>
          <p:nvPr>
            <p:extLst>
              <p:ext uri="{D42A27DB-BD31-4B8C-83A1-F6EECF244321}">
                <p14:modId xmlns:p14="http://schemas.microsoft.com/office/powerpoint/2010/main" val="2984070098"/>
              </p:ext>
            </p:extLst>
          </p:nvPr>
        </p:nvGraphicFramePr>
        <p:xfrm>
          <a:off x="720000" y="1528674"/>
          <a:ext cx="7496800" cy="2692400"/>
        </p:xfrm>
        <a:graphic>
          <a:graphicData uri="http://schemas.openxmlformats.org/drawingml/2006/table">
            <a:tbl>
              <a:tblPr>
                <a:noFill/>
                <a:tableStyleId>{0B348F51-3D4D-4C29-8768-FCA962BCA4FF}</a:tableStyleId>
              </a:tblPr>
              <a:tblGrid>
                <a:gridCol w="250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Step 3 – 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Designing a Star Scheme model</a:t>
                      </a:r>
                      <a:endParaRPr sz="1100" b="1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+mj-lt"/>
                        <a:buNone/>
                      </a:pPr>
                      <a:b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From the data we cleaned, we created a star schema model that was built out of the foloowing 3 </a:t>
                      </a:r>
                      <a:r>
                        <a:rPr lang="en" sz="1000" b="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dataset: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+mj-lt"/>
                        <a:buAutoNum type="arabicPeriod"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Users – Dimension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+mj-lt"/>
                        <a:buAutoNum type="arabicPeriod"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Books – Dimension 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+mj-lt"/>
                        <a:buAutoNum type="arabicPeriod"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Book Ratings – Fact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+mj-lt"/>
                        <a:buNone/>
                      </a:pPr>
                      <a:endParaRPr lang="en" sz="10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Step 4 – Working with Tableau</a:t>
                      </a:r>
                      <a:endParaRPr sz="1100" b="1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b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1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We made visualizations that can help us understand the data better.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11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720000" y="595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Project</a:t>
            </a:r>
            <a:r>
              <a:rPr lang="en" dirty="0"/>
              <a:t> Summary</a:t>
            </a:r>
            <a:endParaRPr dirty="0"/>
          </a:p>
        </p:txBody>
      </p:sp>
      <p:sp>
        <p:nvSpPr>
          <p:cNvPr id="283" name="Google Shape;283;p38"/>
          <p:cNvSpPr txBox="1">
            <a:spLocks noGrp="1"/>
          </p:cNvSpPr>
          <p:nvPr>
            <p:ph type="subTitle" idx="1"/>
          </p:nvPr>
        </p:nvSpPr>
        <p:spPr>
          <a:xfrm>
            <a:off x="720000" y="2785641"/>
            <a:ext cx="23055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the data with Spark</a:t>
            </a:r>
            <a:endParaRPr dirty="0"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 idx="2"/>
          </p:nvPr>
        </p:nvSpPr>
        <p:spPr>
          <a:xfrm>
            <a:off x="720000" y="188668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subTitle" idx="3"/>
          </p:nvPr>
        </p:nvSpPr>
        <p:spPr>
          <a:xfrm>
            <a:off x="720000" y="25502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Cleansing</a:t>
            </a:r>
            <a:endParaRPr sz="2000" dirty="0"/>
          </a:p>
        </p:txBody>
      </p:sp>
      <p:cxnSp>
        <p:nvCxnSpPr>
          <p:cNvPr id="286" name="Google Shape;286;p38"/>
          <p:cNvCxnSpPr/>
          <p:nvPr/>
        </p:nvCxnSpPr>
        <p:spPr>
          <a:xfrm>
            <a:off x="830750" y="2436050"/>
            <a:ext cx="7509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38"/>
          <p:cNvSpPr txBox="1">
            <a:spLocks noGrp="1"/>
          </p:cNvSpPr>
          <p:nvPr>
            <p:ph type="subTitle" idx="4"/>
          </p:nvPr>
        </p:nvSpPr>
        <p:spPr>
          <a:xfrm>
            <a:off x="3419250" y="2785640"/>
            <a:ext cx="2305500" cy="1212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Model of Star Schema from the clean data</a:t>
            </a:r>
            <a:endParaRPr dirty="0"/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 idx="5"/>
          </p:nvPr>
        </p:nvSpPr>
        <p:spPr>
          <a:xfrm>
            <a:off x="3419252" y="188668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subTitle" idx="6"/>
          </p:nvPr>
        </p:nvSpPr>
        <p:spPr>
          <a:xfrm>
            <a:off x="3419250" y="25502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Modeling</a:t>
            </a:r>
            <a:endParaRPr sz="2000" dirty="0"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7"/>
          </p:nvPr>
        </p:nvSpPr>
        <p:spPr>
          <a:xfrm>
            <a:off x="6118500" y="2785641"/>
            <a:ext cx="2305500" cy="1339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Visualizations with the Tableau Program</a:t>
            </a:r>
            <a:endParaRPr dirty="0"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8"/>
          </p:nvPr>
        </p:nvSpPr>
        <p:spPr>
          <a:xfrm>
            <a:off x="6118500" y="188668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subTitle" idx="9"/>
          </p:nvPr>
        </p:nvSpPr>
        <p:spPr>
          <a:xfrm>
            <a:off x="6118500" y="2550275"/>
            <a:ext cx="2451342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Visualization</a:t>
            </a:r>
            <a:endParaRPr sz="2000" dirty="0"/>
          </a:p>
        </p:txBody>
      </p:sp>
      <p:sp>
        <p:nvSpPr>
          <p:cNvPr id="293" name="Google Shape;293;p38"/>
          <p:cNvSpPr txBox="1"/>
          <p:nvPr/>
        </p:nvSpPr>
        <p:spPr>
          <a:xfrm>
            <a:off x="-234200" y="444770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39"/>
          <p:cNvCxnSpPr/>
          <p:nvPr/>
        </p:nvCxnSpPr>
        <p:spPr>
          <a:xfrm>
            <a:off x="847177" y="2122541"/>
            <a:ext cx="1034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720000" y="2838892"/>
            <a:ext cx="2974500" cy="636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Users Data</a:t>
            </a:r>
            <a:endParaRPr dirty="0"/>
          </a:p>
        </p:txBody>
      </p:sp>
      <p:sp>
        <p:nvSpPr>
          <p:cNvPr id="300" name="Google Shape;300;p39"/>
          <p:cNvSpPr txBox="1">
            <a:spLocks noGrp="1"/>
          </p:cNvSpPr>
          <p:nvPr>
            <p:ph type="title" idx="2"/>
          </p:nvPr>
        </p:nvSpPr>
        <p:spPr>
          <a:xfrm>
            <a:off x="720000" y="986450"/>
            <a:ext cx="2974500" cy="8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subTitle" idx="1"/>
          </p:nvPr>
        </p:nvSpPr>
        <p:spPr>
          <a:xfrm>
            <a:off x="720000" y="3494388"/>
            <a:ext cx="3116100" cy="953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Analysis and Conclusions on the Users data</a:t>
            </a:r>
            <a:endParaRPr dirty="0"/>
          </a:p>
        </p:txBody>
      </p:sp>
      <p:pic>
        <p:nvPicPr>
          <p:cNvPr id="302" name="Google Shape;302;p3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595" r="8766" b="872"/>
          <a:stretch/>
        </p:blipFill>
        <p:spPr>
          <a:xfrm>
            <a:off x="4572000" y="0"/>
            <a:ext cx="4610401" cy="5143500"/>
          </a:xfrm>
          <a:prstGeom prst="rect">
            <a:avLst/>
          </a:prstGeom>
        </p:spPr>
      </p:pic>
      <p:sp>
        <p:nvSpPr>
          <p:cNvPr id="303" name="Google Shape;303;p39"/>
          <p:cNvSpPr txBox="1"/>
          <p:nvPr/>
        </p:nvSpPr>
        <p:spPr>
          <a:xfrm>
            <a:off x="-234200" y="444770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241535" y="89335"/>
            <a:ext cx="7704000" cy="51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2"/>
                </a:solidFill>
              </a:rPr>
              <a:t>Users </a:t>
            </a:r>
            <a:r>
              <a:rPr lang="en" sz="3200" dirty="0"/>
              <a:t>Data:</a:t>
            </a:r>
            <a:endParaRPr sz="3200"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subTitle" idx="1"/>
          </p:nvPr>
        </p:nvSpPr>
        <p:spPr>
          <a:xfrm>
            <a:off x="5925352" y="316983"/>
            <a:ext cx="2977113" cy="4322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most of the ratings come from a group that didn’t fill its’ age (no age group). The second top raters are from age group 30-39.</a:t>
            </a:r>
            <a:endParaRPr sz="12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highest score ratings come from age group 50-59.</a:t>
            </a:r>
            <a:endParaRPr sz="12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most popular book by age group 10-19 was: </a:t>
            </a:r>
            <a:r>
              <a:rPr lang="en-US" sz="1200" b="1" i="1" dirty="0"/>
              <a:t>Harry Potter and the Sorcerer’s Stone (Book 1)</a:t>
            </a:r>
            <a:r>
              <a:rPr lang="en-US" sz="1200" dirty="0"/>
              <a:t>, with the score of: 8.47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least popular book by age group 70-100 was: </a:t>
            </a:r>
            <a:r>
              <a:rPr lang="en-US" sz="1200" b="1" i="1" dirty="0"/>
              <a:t>Harry Potter and the Order of the Phoenix (Book 5)</a:t>
            </a:r>
            <a:r>
              <a:rPr lang="en-US" sz="1200" dirty="0"/>
              <a:t>, with the score of: 0 </a:t>
            </a:r>
            <a:endParaRPr sz="1200" dirty="0"/>
          </a:p>
        </p:txBody>
      </p:sp>
      <p:sp>
        <p:nvSpPr>
          <p:cNvPr id="327" name="Google Shape;327;p42"/>
          <p:cNvSpPr txBox="1"/>
          <p:nvPr/>
        </p:nvSpPr>
        <p:spPr>
          <a:xfrm>
            <a:off x="-211765" y="449759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7DA55-FCDF-B7E6-F82C-0D5472E58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7" t="8988" r="11525"/>
          <a:stretch/>
        </p:blipFill>
        <p:spPr>
          <a:xfrm>
            <a:off x="241535" y="915593"/>
            <a:ext cx="5624623" cy="3125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241535" y="99967"/>
            <a:ext cx="7704000" cy="51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2"/>
                </a:solidFill>
              </a:rPr>
              <a:t>Users </a:t>
            </a:r>
            <a:r>
              <a:rPr lang="en" sz="3200" dirty="0"/>
              <a:t>Data:</a:t>
            </a:r>
            <a:endParaRPr sz="3200"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subTitle" idx="1"/>
          </p:nvPr>
        </p:nvSpPr>
        <p:spPr>
          <a:xfrm>
            <a:off x="5837274" y="780209"/>
            <a:ext cx="2864169" cy="3859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most of the users are from age group “no age” (112,165 users), while the minority of the users come from age group 70-100 (1,905 users).</a:t>
            </a:r>
            <a:br>
              <a:rPr lang="en-US" sz="1200" dirty="0"/>
            </a:br>
            <a:endParaRPr lang="en-US" sz="1200"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top identified rated book by Israelis is </a:t>
            </a:r>
            <a:r>
              <a:rPr lang="en-US" sz="1200" b="1" i="1" dirty="0"/>
              <a:t>The Bonesetter’s Daughter</a:t>
            </a:r>
            <a:r>
              <a:rPr lang="en-US" sz="1200" dirty="0"/>
              <a:t>, with average rating score of 6 and 3 rating users.</a:t>
            </a:r>
          </a:p>
        </p:txBody>
      </p:sp>
      <p:sp>
        <p:nvSpPr>
          <p:cNvPr id="327" name="Google Shape;327;p42"/>
          <p:cNvSpPr txBox="1"/>
          <p:nvPr/>
        </p:nvSpPr>
        <p:spPr>
          <a:xfrm>
            <a:off x="-211765" y="449759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0D10035-AA6A-6B62-F6D4-A001139C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701" y="1387625"/>
            <a:ext cx="2085975" cy="218122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EC71807-1C10-CDF0-55C7-90CD701EED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01" b="3105"/>
          <a:stretch/>
        </p:blipFill>
        <p:spPr>
          <a:xfrm>
            <a:off x="241535" y="780210"/>
            <a:ext cx="3254568" cy="36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4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241535" y="99967"/>
            <a:ext cx="7704000" cy="51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2"/>
                </a:solidFill>
              </a:rPr>
              <a:t>Users </a:t>
            </a:r>
            <a:r>
              <a:rPr lang="en" sz="3200" dirty="0"/>
              <a:t>Data:</a:t>
            </a:r>
            <a:endParaRPr sz="3200"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subTitle" idx="1"/>
          </p:nvPr>
        </p:nvSpPr>
        <p:spPr>
          <a:xfrm>
            <a:off x="5867419" y="930930"/>
            <a:ext cx="2864169" cy="3708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200" dirty="0"/>
              <a:t>We can see that the average age of the users (with a known age) is 34.78</a:t>
            </a:r>
            <a:br>
              <a:rPr lang="en-US" sz="1200" dirty="0"/>
            </a:br>
            <a:endParaRPr lang="en-US" sz="1200" dirty="0"/>
          </a:p>
          <a:p>
            <a:pPr>
              <a:spcBef>
                <a:spcPts val="1000"/>
              </a:spcBef>
            </a:pPr>
            <a:r>
              <a:rPr lang="en-US" sz="1200" dirty="0"/>
              <a:t>We can see that there are 13,333 users that rated books with a wrong ISBN, and the average ratings of the wrong ISBN stands on a score of 3.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endParaRPr lang="en-US" sz="1200" dirty="0"/>
          </a:p>
        </p:txBody>
      </p:sp>
      <p:sp>
        <p:nvSpPr>
          <p:cNvPr id="327" name="Google Shape;327;p42"/>
          <p:cNvSpPr txBox="1"/>
          <p:nvPr/>
        </p:nvSpPr>
        <p:spPr>
          <a:xfrm>
            <a:off x="-211765" y="4497590"/>
            <a:ext cx="906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2"/>
                </a:solidFill>
                <a:latin typeface="Rufina"/>
                <a:ea typeface="Rufina"/>
                <a:cs typeface="Rufina"/>
                <a:sym typeface="Rufina"/>
              </a:rPr>
              <a:t>“</a:t>
            </a:r>
            <a:endParaRPr sz="12000" b="1">
              <a:solidFill>
                <a:schemeClr val="dk2"/>
              </a:solidFill>
              <a:latin typeface="Rufina"/>
              <a:ea typeface="Rufina"/>
              <a:cs typeface="Rufina"/>
              <a:sym typeface="Rufi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EFF1B0-DDF7-EBC7-5DB7-6A0782EE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267" y="2785211"/>
            <a:ext cx="2571750" cy="13430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4B5D0B5-9D2E-B498-674E-36B6FB3675C1}"/>
              </a:ext>
            </a:extLst>
          </p:cNvPr>
          <p:cNvGrpSpPr/>
          <p:nvPr/>
        </p:nvGrpSpPr>
        <p:grpSpPr>
          <a:xfrm>
            <a:off x="1362140" y="1497346"/>
            <a:ext cx="394500" cy="380817"/>
            <a:chOff x="4856225" y="1661367"/>
            <a:chExt cx="394500" cy="380817"/>
          </a:xfrm>
        </p:grpSpPr>
        <p:cxnSp>
          <p:nvCxnSpPr>
            <p:cNvPr id="10" name="Google Shape;439;p48">
              <a:extLst>
                <a:ext uri="{FF2B5EF4-FFF2-40B4-BE49-F238E27FC236}">
                  <a16:creationId xmlns:a16="http://schemas.microsoft.com/office/drawing/2014/main" id="{89191F9C-211A-AEA3-0DDE-4034C16C8931}"/>
                </a:ext>
              </a:extLst>
            </p:cNvPr>
            <p:cNvCxnSpPr/>
            <p:nvPr/>
          </p:nvCxnSpPr>
          <p:spPr>
            <a:xfrm>
              <a:off x="4856225" y="2042184"/>
              <a:ext cx="394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461;p48">
              <a:extLst>
                <a:ext uri="{FF2B5EF4-FFF2-40B4-BE49-F238E27FC236}">
                  <a16:creationId xmlns:a16="http://schemas.microsoft.com/office/drawing/2014/main" id="{A8AB8FE2-B265-301E-B9A5-3586BEA57BAE}"/>
                </a:ext>
              </a:extLst>
            </p:cNvPr>
            <p:cNvSpPr/>
            <p:nvPr/>
          </p:nvSpPr>
          <p:spPr>
            <a:xfrm>
              <a:off x="4862871" y="1661367"/>
              <a:ext cx="381209" cy="312466"/>
            </a:xfrm>
            <a:custGeom>
              <a:avLst/>
              <a:gdLst/>
              <a:ahLst/>
              <a:cxnLst/>
              <a:rect l="l" t="t" r="r" b="b"/>
              <a:pathLst>
                <a:path w="11967" h="9809" extrusionOk="0">
                  <a:moveTo>
                    <a:pt x="8309" y="358"/>
                  </a:moveTo>
                  <a:cubicBezTo>
                    <a:pt x="8940" y="358"/>
                    <a:pt x="9663" y="469"/>
                    <a:pt x="10418" y="796"/>
                  </a:cubicBezTo>
                  <a:lnTo>
                    <a:pt x="10418" y="7796"/>
                  </a:lnTo>
                  <a:cubicBezTo>
                    <a:pt x="9723" y="7513"/>
                    <a:pt x="8997" y="7381"/>
                    <a:pt x="8289" y="7381"/>
                  </a:cubicBezTo>
                  <a:cubicBezTo>
                    <a:pt x="7542" y="7381"/>
                    <a:pt x="6816" y="7527"/>
                    <a:pt x="6168" y="7796"/>
                  </a:cubicBezTo>
                  <a:lnTo>
                    <a:pt x="6168" y="796"/>
                  </a:lnTo>
                  <a:cubicBezTo>
                    <a:pt x="6430" y="676"/>
                    <a:pt x="7238" y="358"/>
                    <a:pt x="8309" y="358"/>
                  </a:cubicBezTo>
                  <a:close/>
                  <a:moveTo>
                    <a:pt x="3700" y="358"/>
                  </a:moveTo>
                  <a:cubicBezTo>
                    <a:pt x="4458" y="358"/>
                    <a:pt x="5191" y="513"/>
                    <a:pt x="5823" y="796"/>
                  </a:cubicBezTo>
                  <a:cubicBezTo>
                    <a:pt x="5811" y="1677"/>
                    <a:pt x="5811" y="6761"/>
                    <a:pt x="5811" y="7796"/>
                  </a:cubicBezTo>
                  <a:cubicBezTo>
                    <a:pt x="5418" y="7642"/>
                    <a:pt x="4656" y="7392"/>
                    <a:pt x="3668" y="7392"/>
                  </a:cubicBezTo>
                  <a:cubicBezTo>
                    <a:pt x="2929" y="7392"/>
                    <a:pt x="2215" y="7523"/>
                    <a:pt x="1548" y="7808"/>
                  </a:cubicBezTo>
                  <a:lnTo>
                    <a:pt x="1548" y="3867"/>
                  </a:lnTo>
                  <a:cubicBezTo>
                    <a:pt x="1548" y="3760"/>
                    <a:pt x="1477" y="3689"/>
                    <a:pt x="1370" y="3689"/>
                  </a:cubicBezTo>
                  <a:cubicBezTo>
                    <a:pt x="1262" y="3689"/>
                    <a:pt x="1191" y="3760"/>
                    <a:pt x="1191" y="3867"/>
                  </a:cubicBezTo>
                  <a:lnTo>
                    <a:pt x="1191" y="7987"/>
                  </a:lnTo>
                  <a:cubicBezTo>
                    <a:pt x="1191" y="8118"/>
                    <a:pt x="1298" y="8225"/>
                    <a:pt x="1429" y="8225"/>
                  </a:cubicBezTo>
                  <a:cubicBezTo>
                    <a:pt x="1465" y="8225"/>
                    <a:pt x="1489" y="8225"/>
                    <a:pt x="1524" y="8213"/>
                  </a:cubicBezTo>
                  <a:cubicBezTo>
                    <a:pt x="2203" y="7916"/>
                    <a:pt x="2917" y="7761"/>
                    <a:pt x="3656" y="7761"/>
                  </a:cubicBezTo>
                  <a:cubicBezTo>
                    <a:pt x="4715" y="7761"/>
                    <a:pt x="5537" y="8070"/>
                    <a:pt x="5799" y="8189"/>
                  </a:cubicBezTo>
                  <a:lnTo>
                    <a:pt x="5799" y="8606"/>
                  </a:lnTo>
                  <a:lnTo>
                    <a:pt x="417" y="8606"/>
                  </a:lnTo>
                  <a:cubicBezTo>
                    <a:pt x="381" y="8606"/>
                    <a:pt x="358" y="8582"/>
                    <a:pt x="358" y="8547"/>
                  </a:cubicBezTo>
                  <a:lnTo>
                    <a:pt x="358" y="1248"/>
                  </a:lnTo>
                  <a:cubicBezTo>
                    <a:pt x="358" y="1212"/>
                    <a:pt x="381" y="1188"/>
                    <a:pt x="417" y="1188"/>
                  </a:cubicBezTo>
                  <a:lnTo>
                    <a:pt x="1203" y="1188"/>
                  </a:lnTo>
                  <a:lnTo>
                    <a:pt x="1203" y="3153"/>
                  </a:lnTo>
                  <a:cubicBezTo>
                    <a:pt x="1203" y="3248"/>
                    <a:pt x="1274" y="3332"/>
                    <a:pt x="1382" y="3332"/>
                  </a:cubicBezTo>
                  <a:cubicBezTo>
                    <a:pt x="1489" y="3332"/>
                    <a:pt x="1560" y="3248"/>
                    <a:pt x="1560" y="3153"/>
                  </a:cubicBezTo>
                  <a:lnTo>
                    <a:pt x="1560" y="796"/>
                  </a:lnTo>
                  <a:cubicBezTo>
                    <a:pt x="2253" y="495"/>
                    <a:pt x="2987" y="358"/>
                    <a:pt x="3700" y="358"/>
                  </a:cubicBezTo>
                  <a:close/>
                  <a:moveTo>
                    <a:pt x="6608" y="7987"/>
                  </a:moveTo>
                  <a:lnTo>
                    <a:pt x="6608" y="9249"/>
                  </a:lnTo>
                  <a:lnTo>
                    <a:pt x="6501" y="9166"/>
                  </a:lnTo>
                  <a:cubicBezTo>
                    <a:pt x="6471" y="9136"/>
                    <a:pt x="6430" y="9121"/>
                    <a:pt x="6390" y="9121"/>
                  </a:cubicBezTo>
                  <a:cubicBezTo>
                    <a:pt x="6349" y="9121"/>
                    <a:pt x="6311" y="9136"/>
                    <a:pt x="6287" y="9166"/>
                  </a:cubicBezTo>
                  <a:lnTo>
                    <a:pt x="6168" y="9261"/>
                  </a:lnTo>
                  <a:lnTo>
                    <a:pt x="6168" y="8166"/>
                  </a:lnTo>
                  <a:cubicBezTo>
                    <a:pt x="6251" y="8118"/>
                    <a:pt x="6418" y="8058"/>
                    <a:pt x="6608" y="7987"/>
                  </a:cubicBezTo>
                  <a:close/>
                  <a:moveTo>
                    <a:pt x="8273" y="0"/>
                  </a:moveTo>
                  <a:cubicBezTo>
                    <a:pt x="7438" y="0"/>
                    <a:pt x="6643" y="178"/>
                    <a:pt x="5989" y="486"/>
                  </a:cubicBezTo>
                  <a:cubicBezTo>
                    <a:pt x="5715" y="367"/>
                    <a:pt x="4858" y="10"/>
                    <a:pt x="3668" y="10"/>
                  </a:cubicBezTo>
                  <a:cubicBezTo>
                    <a:pt x="2858" y="10"/>
                    <a:pt x="2072" y="176"/>
                    <a:pt x="1322" y="510"/>
                  </a:cubicBezTo>
                  <a:cubicBezTo>
                    <a:pt x="1143" y="593"/>
                    <a:pt x="1191" y="796"/>
                    <a:pt x="1191" y="843"/>
                  </a:cubicBezTo>
                  <a:lnTo>
                    <a:pt x="405" y="843"/>
                  </a:lnTo>
                  <a:cubicBezTo>
                    <a:pt x="179" y="843"/>
                    <a:pt x="0" y="1022"/>
                    <a:pt x="0" y="1248"/>
                  </a:cubicBezTo>
                  <a:lnTo>
                    <a:pt x="0" y="8535"/>
                  </a:lnTo>
                  <a:cubicBezTo>
                    <a:pt x="0" y="8761"/>
                    <a:pt x="179" y="8939"/>
                    <a:pt x="405" y="8939"/>
                  </a:cubicBezTo>
                  <a:lnTo>
                    <a:pt x="5811" y="8939"/>
                  </a:lnTo>
                  <a:lnTo>
                    <a:pt x="5811" y="9630"/>
                  </a:lnTo>
                  <a:cubicBezTo>
                    <a:pt x="5811" y="9740"/>
                    <a:pt x="5889" y="9808"/>
                    <a:pt x="5977" y="9808"/>
                  </a:cubicBezTo>
                  <a:cubicBezTo>
                    <a:pt x="6013" y="9808"/>
                    <a:pt x="6050" y="9797"/>
                    <a:pt x="6084" y="9773"/>
                  </a:cubicBezTo>
                  <a:lnTo>
                    <a:pt x="6382" y="9535"/>
                  </a:lnTo>
                  <a:cubicBezTo>
                    <a:pt x="6656" y="9737"/>
                    <a:pt x="6668" y="9809"/>
                    <a:pt x="6787" y="9809"/>
                  </a:cubicBezTo>
                  <a:cubicBezTo>
                    <a:pt x="6894" y="9809"/>
                    <a:pt x="6966" y="9737"/>
                    <a:pt x="6966" y="9630"/>
                  </a:cubicBezTo>
                  <a:lnTo>
                    <a:pt x="6966" y="8939"/>
                  </a:lnTo>
                  <a:lnTo>
                    <a:pt x="9335" y="8939"/>
                  </a:lnTo>
                  <a:cubicBezTo>
                    <a:pt x="9442" y="8939"/>
                    <a:pt x="9513" y="8856"/>
                    <a:pt x="9513" y="8761"/>
                  </a:cubicBezTo>
                  <a:cubicBezTo>
                    <a:pt x="9513" y="8654"/>
                    <a:pt x="9442" y="8582"/>
                    <a:pt x="9335" y="8582"/>
                  </a:cubicBezTo>
                  <a:lnTo>
                    <a:pt x="6966" y="8582"/>
                  </a:lnTo>
                  <a:lnTo>
                    <a:pt x="6966" y="7892"/>
                  </a:lnTo>
                  <a:cubicBezTo>
                    <a:pt x="7400" y="7783"/>
                    <a:pt x="7847" y="7728"/>
                    <a:pt x="8295" y="7728"/>
                  </a:cubicBezTo>
                  <a:cubicBezTo>
                    <a:pt x="9025" y="7728"/>
                    <a:pt x="9760" y="7875"/>
                    <a:pt x="10454" y="8177"/>
                  </a:cubicBezTo>
                  <a:cubicBezTo>
                    <a:pt x="10483" y="8192"/>
                    <a:pt x="10514" y="8199"/>
                    <a:pt x="10544" y="8199"/>
                  </a:cubicBezTo>
                  <a:cubicBezTo>
                    <a:pt x="10662" y="8199"/>
                    <a:pt x="10776" y="8096"/>
                    <a:pt x="10776" y="7963"/>
                  </a:cubicBezTo>
                  <a:lnTo>
                    <a:pt x="10776" y="1177"/>
                  </a:lnTo>
                  <a:lnTo>
                    <a:pt x="11561" y="1177"/>
                  </a:lnTo>
                  <a:cubicBezTo>
                    <a:pt x="11597" y="1177"/>
                    <a:pt x="11621" y="1212"/>
                    <a:pt x="11621" y="1236"/>
                  </a:cubicBezTo>
                  <a:lnTo>
                    <a:pt x="11621" y="8535"/>
                  </a:lnTo>
                  <a:cubicBezTo>
                    <a:pt x="11621" y="8570"/>
                    <a:pt x="11597" y="8594"/>
                    <a:pt x="11561" y="8594"/>
                  </a:cubicBezTo>
                  <a:lnTo>
                    <a:pt x="10049" y="8594"/>
                  </a:lnTo>
                  <a:cubicBezTo>
                    <a:pt x="9942" y="8594"/>
                    <a:pt x="9871" y="8666"/>
                    <a:pt x="9871" y="8773"/>
                  </a:cubicBezTo>
                  <a:cubicBezTo>
                    <a:pt x="9871" y="8880"/>
                    <a:pt x="9942" y="8951"/>
                    <a:pt x="10049" y="8951"/>
                  </a:cubicBezTo>
                  <a:lnTo>
                    <a:pt x="11561" y="8951"/>
                  </a:lnTo>
                  <a:cubicBezTo>
                    <a:pt x="11788" y="8951"/>
                    <a:pt x="11966" y="8773"/>
                    <a:pt x="11966" y="8547"/>
                  </a:cubicBezTo>
                  <a:lnTo>
                    <a:pt x="11966" y="1236"/>
                  </a:lnTo>
                  <a:cubicBezTo>
                    <a:pt x="11954" y="998"/>
                    <a:pt x="11776" y="831"/>
                    <a:pt x="11549" y="831"/>
                  </a:cubicBezTo>
                  <a:lnTo>
                    <a:pt x="10764" y="831"/>
                  </a:lnTo>
                  <a:cubicBezTo>
                    <a:pt x="10752" y="784"/>
                    <a:pt x="10811" y="581"/>
                    <a:pt x="10633" y="498"/>
                  </a:cubicBezTo>
                  <a:cubicBezTo>
                    <a:pt x="9864" y="154"/>
                    <a:pt x="9051" y="0"/>
                    <a:pt x="8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F5DEB7-4CC4-592C-461B-AACD29A6A2E0}"/>
              </a:ext>
            </a:extLst>
          </p:cNvPr>
          <p:cNvGrpSpPr/>
          <p:nvPr/>
        </p:nvGrpSpPr>
        <p:grpSpPr>
          <a:xfrm>
            <a:off x="1355495" y="3146249"/>
            <a:ext cx="394500" cy="491083"/>
            <a:chOff x="1162026" y="2818092"/>
            <a:chExt cx="394500" cy="491083"/>
          </a:xfrm>
        </p:grpSpPr>
        <p:grpSp>
          <p:nvGrpSpPr>
            <p:cNvPr id="13" name="Google Shape;8604;p83">
              <a:extLst>
                <a:ext uri="{FF2B5EF4-FFF2-40B4-BE49-F238E27FC236}">
                  <a16:creationId xmlns:a16="http://schemas.microsoft.com/office/drawing/2014/main" id="{FE219E07-ADE3-D5E6-0164-D95ECB955647}"/>
                </a:ext>
              </a:extLst>
            </p:cNvPr>
            <p:cNvGrpSpPr/>
            <p:nvPr/>
          </p:nvGrpSpPr>
          <p:grpSpPr>
            <a:xfrm>
              <a:off x="1185743" y="2818092"/>
              <a:ext cx="360356" cy="343462"/>
              <a:chOff x="6870193" y="2295620"/>
              <a:chExt cx="360356" cy="343462"/>
            </a:xfrm>
          </p:grpSpPr>
          <p:sp>
            <p:nvSpPr>
              <p:cNvPr id="14" name="Google Shape;8605;p83">
                <a:extLst>
                  <a:ext uri="{FF2B5EF4-FFF2-40B4-BE49-F238E27FC236}">
                    <a16:creationId xmlns:a16="http://schemas.microsoft.com/office/drawing/2014/main" id="{B9402263-A198-4DFF-2B3C-59800C521472}"/>
                  </a:ext>
                </a:extLst>
              </p:cNvPr>
              <p:cNvSpPr/>
              <p:nvPr/>
            </p:nvSpPr>
            <p:spPr>
              <a:xfrm>
                <a:off x="6870193" y="2295620"/>
                <a:ext cx="360356" cy="343462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10816" extrusionOk="0">
                    <a:moveTo>
                      <a:pt x="6027" y="0"/>
                    </a:moveTo>
                    <a:cubicBezTo>
                      <a:pt x="5700" y="0"/>
                      <a:pt x="5448" y="70"/>
                      <a:pt x="5430" y="76"/>
                    </a:cubicBezTo>
                    <a:cubicBezTo>
                      <a:pt x="5358" y="112"/>
                      <a:pt x="5299" y="172"/>
                      <a:pt x="5299" y="255"/>
                    </a:cubicBezTo>
                    <a:lnTo>
                      <a:pt x="5299" y="2731"/>
                    </a:lnTo>
                    <a:lnTo>
                      <a:pt x="3501" y="5017"/>
                    </a:lnTo>
                    <a:cubicBezTo>
                      <a:pt x="3441" y="4767"/>
                      <a:pt x="3215" y="4577"/>
                      <a:pt x="2929" y="4577"/>
                    </a:cubicBezTo>
                    <a:lnTo>
                      <a:pt x="584" y="4577"/>
                    </a:lnTo>
                    <a:cubicBezTo>
                      <a:pt x="274" y="4577"/>
                      <a:pt x="1" y="4827"/>
                      <a:pt x="1" y="5160"/>
                    </a:cubicBezTo>
                    <a:lnTo>
                      <a:pt x="1" y="5732"/>
                    </a:lnTo>
                    <a:cubicBezTo>
                      <a:pt x="1" y="5839"/>
                      <a:pt x="96" y="5910"/>
                      <a:pt x="179" y="5910"/>
                    </a:cubicBezTo>
                    <a:cubicBezTo>
                      <a:pt x="274" y="5910"/>
                      <a:pt x="358" y="5827"/>
                      <a:pt x="358" y="5732"/>
                    </a:cubicBezTo>
                    <a:lnTo>
                      <a:pt x="358" y="5160"/>
                    </a:lnTo>
                    <a:cubicBezTo>
                      <a:pt x="358" y="5041"/>
                      <a:pt x="453" y="4946"/>
                      <a:pt x="572" y="4946"/>
                    </a:cubicBezTo>
                    <a:lnTo>
                      <a:pt x="2918" y="4946"/>
                    </a:lnTo>
                    <a:cubicBezTo>
                      <a:pt x="3037" y="4946"/>
                      <a:pt x="3132" y="5041"/>
                      <a:pt x="3132" y="5160"/>
                    </a:cubicBezTo>
                    <a:lnTo>
                      <a:pt x="3132" y="10232"/>
                    </a:lnTo>
                    <a:cubicBezTo>
                      <a:pt x="3132" y="10351"/>
                      <a:pt x="3037" y="10435"/>
                      <a:pt x="2918" y="10435"/>
                    </a:cubicBezTo>
                    <a:lnTo>
                      <a:pt x="572" y="10435"/>
                    </a:lnTo>
                    <a:cubicBezTo>
                      <a:pt x="453" y="10435"/>
                      <a:pt x="358" y="10351"/>
                      <a:pt x="358" y="10232"/>
                    </a:cubicBezTo>
                    <a:lnTo>
                      <a:pt x="358" y="6506"/>
                    </a:lnTo>
                    <a:cubicBezTo>
                      <a:pt x="358" y="6410"/>
                      <a:pt x="274" y="6327"/>
                      <a:pt x="179" y="6327"/>
                    </a:cubicBezTo>
                    <a:cubicBezTo>
                      <a:pt x="72" y="6327"/>
                      <a:pt x="1" y="6422"/>
                      <a:pt x="1" y="6506"/>
                    </a:cubicBezTo>
                    <a:lnTo>
                      <a:pt x="1" y="10232"/>
                    </a:lnTo>
                    <a:cubicBezTo>
                      <a:pt x="1" y="10542"/>
                      <a:pt x="251" y="10816"/>
                      <a:pt x="584" y="10816"/>
                    </a:cubicBezTo>
                    <a:lnTo>
                      <a:pt x="2929" y="10816"/>
                    </a:lnTo>
                    <a:cubicBezTo>
                      <a:pt x="3251" y="10816"/>
                      <a:pt x="3513" y="10554"/>
                      <a:pt x="3513" y="10232"/>
                    </a:cubicBezTo>
                    <a:lnTo>
                      <a:pt x="3513" y="9744"/>
                    </a:lnTo>
                    <a:lnTo>
                      <a:pt x="4418" y="10185"/>
                    </a:lnTo>
                    <a:cubicBezTo>
                      <a:pt x="4453" y="10197"/>
                      <a:pt x="4477" y="10197"/>
                      <a:pt x="4513" y="10197"/>
                    </a:cubicBezTo>
                    <a:lnTo>
                      <a:pt x="8025" y="10197"/>
                    </a:lnTo>
                    <a:cubicBezTo>
                      <a:pt x="8132" y="10197"/>
                      <a:pt x="8204" y="10113"/>
                      <a:pt x="8204" y="10018"/>
                    </a:cubicBezTo>
                    <a:cubicBezTo>
                      <a:pt x="8204" y="9923"/>
                      <a:pt x="8109" y="9839"/>
                      <a:pt x="8025" y="9839"/>
                    </a:cubicBezTo>
                    <a:lnTo>
                      <a:pt x="4561" y="9839"/>
                    </a:lnTo>
                    <a:lnTo>
                      <a:pt x="3525" y="9327"/>
                    </a:lnTo>
                    <a:lnTo>
                      <a:pt x="3525" y="5589"/>
                    </a:lnTo>
                    <a:lnTo>
                      <a:pt x="5644" y="2910"/>
                    </a:lnTo>
                    <a:cubicBezTo>
                      <a:pt x="5668" y="2874"/>
                      <a:pt x="5692" y="2839"/>
                      <a:pt x="5692" y="2791"/>
                    </a:cubicBezTo>
                    <a:lnTo>
                      <a:pt x="5692" y="398"/>
                    </a:lnTo>
                    <a:cubicBezTo>
                      <a:pt x="5787" y="379"/>
                      <a:pt x="5924" y="358"/>
                      <a:pt x="6080" y="358"/>
                    </a:cubicBezTo>
                    <a:cubicBezTo>
                      <a:pt x="6313" y="358"/>
                      <a:pt x="6587" y="405"/>
                      <a:pt x="6823" y="576"/>
                    </a:cubicBezTo>
                    <a:cubicBezTo>
                      <a:pt x="7132" y="791"/>
                      <a:pt x="7275" y="1207"/>
                      <a:pt x="7275" y="1803"/>
                    </a:cubicBezTo>
                    <a:lnTo>
                      <a:pt x="7275" y="3755"/>
                    </a:lnTo>
                    <a:cubicBezTo>
                      <a:pt x="7275" y="3862"/>
                      <a:pt x="7370" y="3934"/>
                      <a:pt x="7454" y="3934"/>
                    </a:cubicBezTo>
                    <a:lnTo>
                      <a:pt x="10395" y="3934"/>
                    </a:lnTo>
                    <a:cubicBezTo>
                      <a:pt x="10716" y="3934"/>
                      <a:pt x="10990" y="4208"/>
                      <a:pt x="10990" y="4529"/>
                    </a:cubicBezTo>
                    <a:cubicBezTo>
                      <a:pt x="10990" y="4863"/>
                      <a:pt x="10716" y="5125"/>
                      <a:pt x="10395" y="5125"/>
                    </a:cubicBezTo>
                    <a:lnTo>
                      <a:pt x="8823" y="5125"/>
                    </a:lnTo>
                    <a:cubicBezTo>
                      <a:pt x="8728" y="5125"/>
                      <a:pt x="8644" y="5220"/>
                      <a:pt x="8644" y="5303"/>
                    </a:cubicBezTo>
                    <a:cubicBezTo>
                      <a:pt x="8644" y="5410"/>
                      <a:pt x="8740" y="5482"/>
                      <a:pt x="8823" y="5482"/>
                    </a:cubicBezTo>
                    <a:lnTo>
                      <a:pt x="10228" y="5482"/>
                    </a:lnTo>
                    <a:cubicBezTo>
                      <a:pt x="10538" y="5494"/>
                      <a:pt x="10788" y="5767"/>
                      <a:pt x="10788" y="6077"/>
                    </a:cubicBezTo>
                    <a:cubicBezTo>
                      <a:pt x="10788" y="6399"/>
                      <a:pt x="10526" y="6672"/>
                      <a:pt x="10192" y="6672"/>
                    </a:cubicBezTo>
                    <a:lnTo>
                      <a:pt x="8823" y="6672"/>
                    </a:lnTo>
                    <a:cubicBezTo>
                      <a:pt x="8728" y="6672"/>
                      <a:pt x="8644" y="6768"/>
                      <a:pt x="8644" y="6851"/>
                    </a:cubicBezTo>
                    <a:cubicBezTo>
                      <a:pt x="8644" y="6958"/>
                      <a:pt x="8740" y="7030"/>
                      <a:pt x="8823" y="7030"/>
                    </a:cubicBezTo>
                    <a:lnTo>
                      <a:pt x="10073" y="7030"/>
                    </a:lnTo>
                    <a:cubicBezTo>
                      <a:pt x="10371" y="7053"/>
                      <a:pt x="10597" y="7327"/>
                      <a:pt x="10597" y="7625"/>
                    </a:cubicBezTo>
                    <a:cubicBezTo>
                      <a:pt x="10597" y="7946"/>
                      <a:pt x="10335" y="8220"/>
                      <a:pt x="10002" y="8220"/>
                    </a:cubicBezTo>
                    <a:lnTo>
                      <a:pt x="8823" y="8220"/>
                    </a:lnTo>
                    <a:cubicBezTo>
                      <a:pt x="8728" y="8220"/>
                      <a:pt x="8644" y="8315"/>
                      <a:pt x="8644" y="8399"/>
                    </a:cubicBezTo>
                    <a:cubicBezTo>
                      <a:pt x="8644" y="8506"/>
                      <a:pt x="8740" y="8577"/>
                      <a:pt x="8823" y="8577"/>
                    </a:cubicBezTo>
                    <a:lnTo>
                      <a:pt x="9883" y="8577"/>
                    </a:lnTo>
                    <a:cubicBezTo>
                      <a:pt x="9895" y="8577"/>
                      <a:pt x="9918" y="8589"/>
                      <a:pt x="9918" y="8589"/>
                    </a:cubicBezTo>
                    <a:cubicBezTo>
                      <a:pt x="10192" y="8649"/>
                      <a:pt x="10407" y="8887"/>
                      <a:pt x="10407" y="9185"/>
                    </a:cubicBezTo>
                    <a:cubicBezTo>
                      <a:pt x="10407" y="9518"/>
                      <a:pt x="10133" y="9780"/>
                      <a:pt x="9811" y="9780"/>
                    </a:cubicBezTo>
                    <a:lnTo>
                      <a:pt x="8823" y="9780"/>
                    </a:lnTo>
                    <a:cubicBezTo>
                      <a:pt x="8728" y="9780"/>
                      <a:pt x="8644" y="9875"/>
                      <a:pt x="8644" y="9958"/>
                    </a:cubicBezTo>
                    <a:cubicBezTo>
                      <a:pt x="8644" y="10066"/>
                      <a:pt x="8740" y="10137"/>
                      <a:pt x="8823" y="10137"/>
                    </a:cubicBezTo>
                    <a:lnTo>
                      <a:pt x="9811" y="10137"/>
                    </a:lnTo>
                    <a:cubicBezTo>
                      <a:pt x="10347" y="10137"/>
                      <a:pt x="10776" y="9708"/>
                      <a:pt x="10776" y="9173"/>
                    </a:cubicBezTo>
                    <a:cubicBezTo>
                      <a:pt x="10776" y="8887"/>
                      <a:pt x="10657" y="8637"/>
                      <a:pt x="10466" y="8458"/>
                    </a:cubicBezTo>
                    <a:cubicBezTo>
                      <a:pt x="10764" y="8292"/>
                      <a:pt x="10966" y="7982"/>
                      <a:pt x="10966" y="7613"/>
                    </a:cubicBezTo>
                    <a:cubicBezTo>
                      <a:pt x="10966" y="7327"/>
                      <a:pt x="10847" y="7077"/>
                      <a:pt x="10657" y="6899"/>
                    </a:cubicBezTo>
                    <a:cubicBezTo>
                      <a:pt x="10954" y="6803"/>
                      <a:pt x="11145" y="6482"/>
                      <a:pt x="11145" y="6113"/>
                    </a:cubicBezTo>
                    <a:cubicBezTo>
                      <a:pt x="11145" y="5827"/>
                      <a:pt x="11026" y="5577"/>
                      <a:pt x="10835" y="5398"/>
                    </a:cubicBezTo>
                    <a:cubicBezTo>
                      <a:pt x="11133" y="5232"/>
                      <a:pt x="11347" y="4922"/>
                      <a:pt x="11347" y="4541"/>
                    </a:cubicBezTo>
                    <a:cubicBezTo>
                      <a:pt x="11347" y="4005"/>
                      <a:pt x="10907" y="3577"/>
                      <a:pt x="10371" y="3577"/>
                    </a:cubicBezTo>
                    <a:lnTo>
                      <a:pt x="7621" y="3577"/>
                    </a:lnTo>
                    <a:lnTo>
                      <a:pt x="7621" y="1827"/>
                    </a:lnTo>
                    <a:cubicBezTo>
                      <a:pt x="7621" y="1112"/>
                      <a:pt x="7418" y="588"/>
                      <a:pt x="7013" y="291"/>
                    </a:cubicBezTo>
                    <a:cubicBezTo>
                      <a:pt x="6703" y="61"/>
                      <a:pt x="6332" y="0"/>
                      <a:pt x="60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" name="Google Shape;8606;p83">
                <a:extLst>
                  <a:ext uri="{FF2B5EF4-FFF2-40B4-BE49-F238E27FC236}">
                    <a16:creationId xmlns:a16="http://schemas.microsoft.com/office/drawing/2014/main" id="{2C05377B-36F7-4ABB-5968-93209733507A}"/>
                  </a:ext>
                </a:extLst>
              </p:cNvPr>
              <p:cNvSpPr/>
              <p:nvPr/>
            </p:nvSpPr>
            <p:spPr>
              <a:xfrm>
                <a:off x="6920842" y="2577064"/>
                <a:ext cx="36709" cy="36677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584" y="369"/>
                    </a:moveTo>
                    <a:cubicBezTo>
                      <a:pt x="703" y="369"/>
                      <a:pt x="787" y="464"/>
                      <a:pt x="787" y="584"/>
                    </a:cubicBezTo>
                    <a:cubicBezTo>
                      <a:pt x="787" y="703"/>
                      <a:pt x="703" y="786"/>
                      <a:pt x="584" y="786"/>
                    </a:cubicBezTo>
                    <a:cubicBezTo>
                      <a:pt x="465" y="786"/>
                      <a:pt x="370" y="703"/>
                      <a:pt x="370" y="584"/>
                    </a:cubicBezTo>
                    <a:cubicBezTo>
                      <a:pt x="370" y="464"/>
                      <a:pt x="453" y="369"/>
                      <a:pt x="584" y="369"/>
                    </a:cubicBezTo>
                    <a:close/>
                    <a:moveTo>
                      <a:pt x="584" y="0"/>
                    </a:moveTo>
                    <a:cubicBezTo>
                      <a:pt x="263" y="0"/>
                      <a:pt x="1" y="250"/>
                      <a:pt x="1" y="584"/>
                    </a:cubicBezTo>
                    <a:cubicBezTo>
                      <a:pt x="1" y="905"/>
                      <a:pt x="251" y="1155"/>
                      <a:pt x="584" y="1155"/>
                    </a:cubicBezTo>
                    <a:cubicBezTo>
                      <a:pt x="906" y="1155"/>
                      <a:pt x="1156" y="905"/>
                      <a:pt x="1156" y="584"/>
                    </a:cubicBezTo>
                    <a:cubicBezTo>
                      <a:pt x="1156" y="250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cxnSp>
          <p:nvCxnSpPr>
            <p:cNvPr id="16" name="Google Shape;637;p60">
              <a:extLst>
                <a:ext uri="{FF2B5EF4-FFF2-40B4-BE49-F238E27FC236}">
                  <a16:creationId xmlns:a16="http://schemas.microsoft.com/office/drawing/2014/main" id="{B9A016D6-9A60-846B-3FD9-2B3F8A2ECC30}"/>
                </a:ext>
              </a:extLst>
            </p:cNvPr>
            <p:cNvCxnSpPr/>
            <p:nvPr/>
          </p:nvCxnSpPr>
          <p:spPr>
            <a:xfrm>
              <a:off x="1162026" y="3309175"/>
              <a:ext cx="394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F73396F-918D-0CE6-1F85-B0FBD865D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267" y="1076699"/>
            <a:ext cx="2571750" cy="122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0948"/>
      </p:ext>
    </p:extLst>
  </p:cSld>
  <p:clrMapOvr>
    <a:masterClrMapping/>
  </p:clrMapOvr>
</p:sld>
</file>

<file path=ppt/theme/theme1.xml><?xml version="1.0" encoding="utf-8"?>
<a:theme xmlns:a="http://schemas.openxmlformats.org/drawingml/2006/main" name="Book Publishers Day by Slidesgo">
  <a:themeElements>
    <a:clrScheme name="Simple Light">
      <a:dk1>
        <a:srgbClr val="552C07"/>
      </a:dk1>
      <a:lt1>
        <a:srgbClr val="FAF7EF"/>
      </a:lt1>
      <a:dk2>
        <a:srgbClr val="D8CCAE"/>
      </a:dk2>
      <a:lt2>
        <a:srgbClr val="B6631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52C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1206</Words>
  <Application>Microsoft Office PowerPoint</Application>
  <PresentationFormat>On-screen Show (16:9)</PresentationFormat>
  <Paragraphs>134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Rufina</vt:lpstr>
      <vt:lpstr>Anaheim</vt:lpstr>
      <vt:lpstr>Bebas Neue</vt:lpstr>
      <vt:lpstr>Nunito Light</vt:lpstr>
      <vt:lpstr>Arial</vt:lpstr>
      <vt:lpstr>Roboto Mono</vt:lpstr>
      <vt:lpstr>Roboto Mono Light</vt:lpstr>
      <vt:lpstr>Book Publishers Day by Slidesgo</vt:lpstr>
      <vt:lpstr>Big Data Project Book-Crossing Dataset</vt:lpstr>
      <vt:lpstr>About the Dataset</vt:lpstr>
      <vt:lpstr>Project Process Content</vt:lpstr>
      <vt:lpstr>Project Process Content</vt:lpstr>
      <vt:lpstr>Project Summary</vt:lpstr>
      <vt:lpstr>Users Data</vt:lpstr>
      <vt:lpstr>Users Data:</vt:lpstr>
      <vt:lpstr>Users Data:</vt:lpstr>
      <vt:lpstr>Users Data:</vt:lpstr>
      <vt:lpstr>02</vt:lpstr>
      <vt:lpstr>Books Data:</vt:lpstr>
      <vt:lpstr>Books Data:</vt:lpstr>
      <vt:lpstr>Books Data:</vt:lpstr>
      <vt:lpstr>Book Ratings Data</vt:lpstr>
      <vt:lpstr>Books Data:</vt:lpstr>
      <vt:lpstr>Books Data:</vt:lpstr>
      <vt:lpstr>Book Ratings Data:</vt:lpstr>
      <vt:lpstr>Book Ratings Data:</vt:lpstr>
      <vt:lpstr>Book Ratings Data:</vt:lpstr>
      <vt:lpstr>Conclusions</vt:lpstr>
      <vt:lpstr>Conclusions</vt:lpstr>
      <vt:lpstr>Popular book publishers in 2xxx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 Book-Crossing Dataset</dc:title>
  <cp:lastModifiedBy>Tomer</cp:lastModifiedBy>
  <cp:revision>29</cp:revision>
  <dcterms:modified xsi:type="dcterms:W3CDTF">2023-01-14T20:12:22Z</dcterms:modified>
</cp:coreProperties>
</file>