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0E22-9B6C-48D0-BDA4-11824601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9E4D-C68C-47F9-9FCB-7EBB82AD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F8EC-BA54-40AC-9952-E18839AE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0B78-85B6-40C1-B288-FBED8696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8A83-58B8-4FC4-AD78-7CC6384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38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E94A-9B55-446B-9B26-8E8844B7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E3EE-F41A-4496-9024-9DA8ECF9F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CDDC-F21E-46CB-B502-CF0F5021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D822-4A35-4D2F-BF5C-0664CF14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1EC9-4898-4F84-92EA-A13EEF2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6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3C676-9B62-4259-9EDA-03CA08C6A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8E7BB-4AFA-46A9-B6EB-D7732655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DF12-F737-4416-B358-FB10C938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65C0-8C8F-4AAC-BE06-62327C7F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8ABE-17D0-4A59-A996-1A9A2222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4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1529-C3C2-4868-83E8-52CC18DA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47EA-84AC-4758-A7FA-A6758C24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AB02-C57A-4287-AD82-AC42FC48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07D0-BD02-4DD1-9183-52C25C66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A05EC-5E54-41E0-AC1E-E746B6FC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70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6BDE-5645-4EF3-9DD3-64C81514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6A676-45E0-4ECD-A0A1-B7B0EB82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6FD5-2456-4F0C-9CDA-9E2340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419A-8EEC-4DD8-B31A-71702CAD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11FD-1D64-4C6B-B1F3-18BDF876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3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3DD5-E67E-464F-8568-28998A70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82AE-018F-4B6F-BA5E-E35B59E77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CFD7F-30BA-4796-A1AA-90CD02D5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1AE2-0E05-45AF-9A4A-57CEFB93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9F5D7-C13C-462A-AFB8-E5E8BFF9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A832-F688-43BE-8CDE-678994F7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4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6BDE-5AB0-4BA0-9453-167C4212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EFF2-EF8B-4252-9DFB-EA66FC58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A5562-AB26-4348-A90C-F098BF63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DC5A7-89E9-49FE-9BC4-DCFB50DBE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D64D7-E62D-4B3F-8174-6AFFDC920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63592-D651-4847-867E-EBF1629E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135A4-58EF-44CE-9591-A09855EC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D4738-8398-423F-86AD-8A7BC673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0D1C-22E2-4BBC-80D2-377B63D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B9374-A840-4359-8DE0-1633928D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FA42C-DF46-42E4-A27F-97B20B28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A7837-8CAD-45E7-8828-8C311908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4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2989B-8E1C-4A21-8F8D-D6C36313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F5D95-C4D8-44E8-9249-7EA381C4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3B60D-1927-4753-9BB4-DEF244A6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13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1AAE-9ACE-41EC-BB1E-ABA3DB45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E1AE-0D8F-4E63-9673-EF109BBAF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8032-E8DF-4A88-A5A5-CC09879F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1C00-49E6-4191-9577-25E254C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4568A-68DD-4DA3-8656-33D8278A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FA88-4AFD-4C4C-BB17-0C828467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42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104A-1194-488C-9580-9438827E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A7748-ED52-4805-85B2-5310B5D0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ED28F-F032-4151-83FB-70350DC9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832B9-54A6-4BB2-87FD-778CF131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2B64C-1921-4015-9ECF-F7D1EF86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552D-95A0-4795-BDE6-4C875989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3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8EF23-1BCB-49DE-810E-2FD83ECB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1129-BE8E-4722-B0E5-8F22FC593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2609-D104-4556-B1B3-E92729B43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89E9-9093-4C07-AC93-80F3FFF8E141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2621-6A03-4179-A065-F6760D2D4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A59F-AA23-40CC-BB5A-78FDDF904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543D-61A3-409E-9227-3CAA04018A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18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91FA1-1D17-4EDE-B1FC-57F37D4F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Bahnschrift SemiLight" panose="020B0502040204020203" pitchFamily="34" charset="0"/>
              </a:rPr>
              <a:t>Análise</a:t>
            </a:r>
            <a:br>
              <a:rPr lang="pt-BR" sz="6600" dirty="0">
                <a:latin typeface="Bahnschrift SemiLight" panose="020B0502040204020203" pitchFamily="34" charset="0"/>
              </a:rPr>
            </a:br>
            <a:r>
              <a:rPr lang="pt-BR" sz="6600" dirty="0">
                <a:latin typeface="Bahnschrift SemiLight" panose="020B0502040204020203" pitchFamily="34" charset="0"/>
              </a:rPr>
              <a:t>EEG Convulsão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6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C61B-79AE-4841-A4F0-D2290CFD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SemiLight" panose="020B0502040204020203" pitchFamily="34" charset="0"/>
              </a:rPr>
              <a:t>Metodologia utilizada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E8BF-2626-4E6B-889F-41FD8BF6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4525"/>
            <a:ext cx="10515600" cy="2528261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Bahnschrift SemiLight" panose="020B0502040204020203" pitchFamily="34" charset="0"/>
              </a:rPr>
              <a:t>Sinal amostrado em 200Hz, frequência máxima de 100Hz;</a:t>
            </a:r>
          </a:p>
          <a:p>
            <a:r>
              <a:rPr lang="pt-BR" sz="2400" dirty="0">
                <a:latin typeface="Bahnschrift SemiLight" panose="020B0502040204020203" pitchFamily="34" charset="0"/>
              </a:rPr>
              <a:t>4 canais de EEG diferentes;</a:t>
            </a:r>
          </a:p>
          <a:p>
            <a:r>
              <a:rPr lang="pt-BR" sz="2400" dirty="0">
                <a:latin typeface="Bahnschrift SemiLight" panose="020B0502040204020203" pitchFamily="34" charset="0"/>
              </a:rPr>
              <a:t>Utilização de filtro passa banda butterworth de 0.5Hz à 75Hz e ordem 6;</a:t>
            </a:r>
          </a:p>
          <a:p>
            <a:r>
              <a:rPr lang="pt-BR" sz="2400" dirty="0">
                <a:latin typeface="Bahnschrift SemiLight" panose="020B0502040204020203" pitchFamily="34" charset="0"/>
              </a:rPr>
              <a:t>Aplicação de FFT em determinado período de tempo;</a:t>
            </a:r>
          </a:p>
          <a:p>
            <a:r>
              <a:rPr lang="pt-BR" sz="2400" dirty="0">
                <a:latin typeface="Bahnschrift SemiLight" panose="020B0502040204020203" pitchFamily="34" charset="0"/>
              </a:rPr>
              <a:t>Utilização de CNN para a classificação do sinal;</a:t>
            </a:r>
          </a:p>
        </p:txBody>
      </p:sp>
    </p:spTree>
    <p:extLst>
      <p:ext uri="{BB962C8B-B14F-4D97-AF65-F5344CB8AC3E}">
        <p14:creationId xmlns:p14="http://schemas.microsoft.com/office/powerpoint/2010/main" val="39257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3B61-8EBB-439F-8931-17BD2E8E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SemiLight" panose="020B0502040204020203" pitchFamily="34" charset="0"/>
              </a:rPr>
              <a:t>Primeira proposta classificação FFT de 5 seg do sinal.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F1BD-AB99-421E-8949-FDC190ED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0028" cy="4298338"/>
          </a:xfrm>
        </p:spPr>
        <p:txBody>
          <a:bodyPr>
            <a:normAutofit fontScale="77500" lnSpcReduction="20000"/>
          </a:bodyPr>
          <a:lstStyle/>
          <a:p>
            <a:r>
              <a:rPr lang="pt-BR" sz="1800" dirty="0">
                <a:latin typeface="Bahnschrift SemiLight" panose="020B0502040204020203" pitchFamily="34" charset="0"/>
              </a:rPr>
              <a:t>Testes validação: Murilo_1.edf</a:t>
            </a:r>
          </a:p>
          <a:p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Limiar que maxima especificidade e sensitividade: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[0.013873755931854248]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Precision 0.10774842271293375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Recall 0.863349131121643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Acuracia 0.8631535220461694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F-Score 0.1915863277826468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Roc-AUC 0.9413874357780421</a:t>
            </a:r>
          </a:p>
          <a:p>
            <a:pPr marL="0" indent="0"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CNN</a:t>
            </a:r>
          </a:p>
          <a:p>
            <a:pPr marL="0" indent="0"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Total params: 56,644,914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Trainable params: 56,641,426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Non-trainable params: 3,488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08D51B-0C6E-470D-AFD8-0CCC582D7D88}"/>
              </a:ext>
            </a:extLst>
          </p:cNvPr>
          <p:cNvSpPr txBox="1">
            <a:spLocks/>
          </p:cNvSpPr>
          <p:nvPr/>
        </p:nvSpPr>
        <p:spPr>
          <a:xfrm>
            <a:off x="6510556" y="1825625"/>
            <a:ext cx="4170028" cy="429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Bahnschrift SemiLight" panose="020B0502040204020203" pitchFamily="34" charset="0"/>
              </a:rPr>
              <a:t>Testes validação: Remise_jean.edf</a:t>
            </a:r>
          </a:p>
          <a:p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Limiar que maxima especificidade e sensitividade: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[0.08519119024276733]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Precision 0.11342298908906369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Recall 0.7925531914893617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Acuracia 0.7932554677659452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F-Score 0.19844617092119868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Roc-AUC 0.8676007014990882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CNN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Total params: 56,644,914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Trainable params: 56,641,426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Non-trainable params: 3,488</a:t>
            </a:r>
          </a:p>
        </p:txBody>
      </p:sp>
    </p:spTree>
    <p:extLst>
      <p:ext uri="{BB962C8B-B14F-4D97-AF65-F5344CB8AC3E}">
        <p14:creationId xmlns:p14="http://schemas.microsoft.com/office/powerpoint/2010/main" val="337559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3B61-8EBB-439F-8931-17BD2E8E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SemiLight" panose="020B0502040204020203" pitchFamily="34" charset="0"/>
              </a:rPr>
              <a:t>Primeira proposta classificação FFT de 30 seg do sinal.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F1BD-AB99-421E-8949-FDC190ED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0028" cy="4298338"/>
          </a:xfrm>
        </p:spPr>
        <p:txBody>
          <a:bodyPr>
            <a:normAutofit fontScale="77500" lnSpcReduction="20000"/>
          </a:bodyPr>
          <a:lstStyle/>
          <a:p>
            <a:r>
              <a:rPr lang="pt-BR" sz="1800" dirty="0">
                <a:latin typeface="Bahnschrift SemiLight" panose="020B0502040204020203" pitchFamily="34" charset="0"/>
              </a:rPr>
              <a:t>Testes validação: Murilo_1.edf</a:t>
            </a:r>
          </a:p>
          <a:p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Limiar que maxima especificidade e sensitividade: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[0.19330331683158875]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Precision 0.09608158883521202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Recall 0.8483412322274881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Acuracia 0.8472494213993235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F-Score 0.17261330761812924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Roc-AUC 0.9034807874788304</a:t>
            </a:r>
          </a:p>
          <a:p>
            <a:pPr marL="0" indent="0"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CNN</a:t>
            </a:r>
          </a:p>
          <a:p>
            <a:pPr marL="0" indent="0"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Total params: 40,977,266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Trainable params: 40,975,826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Non-trainable params: 1,440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08D51B-0C6E-470D-AFD8-0CCC582D7D88}"/>
              </a:ext>
            </a:extLst>
          </p:cNvPr>
          <p:cNvSpPr txBox="1">
            <a:spLocks/>
          </p:cNvSpPr>
          <p:nvPr/>
        </p:nvSpPr>
        <p:spPr>
          <a:xfrm>
            <a:off x="6510556" y="1825625"/>
            <a:ext cx="4170028" cy="429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Bahnschrift SemiLight" panose="020B0502040204020203" pitchFamily="34" charset="0"/>
              </a:rPr>
              <a:t>Testes validação: Remise_jean.edf</a:t>
            </a:r>
          </a:p>
          <a:p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Limiar que maxima especificidade e sensitividade: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[0.040073931217193604]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Precision 0.13298791018998274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Recall 0.8191489361702128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Acuracia 0.8217107523187908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F-Score 0.22882615156017833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Roc-AUC 0.9036661908322572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CNN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Total params: 40,977,266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Trainable params: 40,975,826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Non-trainable params: 1,440</a:t>
            </a:r>
          </a:p>
        </p:txBody>
      </p:sp>
    </p:spTree>
    <p:extLst>
      <p:ext uri="{BB962C8B-B14F-4D97-AF65-F5344CB8AC3E}">
        <p14:creationId xmlns:p14="http://schemas.microsoft.com/office/powerpoint/2010/main" val="251931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3B61-8EBB-439F-8931-17BD2E8E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SemiLight" panose="020B0502040204020203" pitchFamily="34" charset="0"/>
              </a:rPr>
              <a:t>Primeira proposta classificação 10 seg. com 2 FFT de 5 seg do sinal.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F1BD-AB99-421E-8949-FDC190ED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0028" cy="4298338"/>
          </a:xfrm>
        </p:spPr>
        <p:txBody>
          <a:bodyPr>
            <a:normAutofit fontScale="77500" lnSpcReduction="20000"/>
          </a:bodyPr>
          <a:lstStyle/>
          <a:p>
            <a:r>
              <a:rPr lang="pt-BR" sz="1800" dirty="0">
                <a:latin typeface="Bahnschrift SemiLight" panose="020B0502040204020203" pitchFamily="34" charset="0"/>
              </a:rPr>
              <a:t>Testes validação: Murilo_1.edf</a:t>
            </a:r>
          </a:p>
          <a:p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Limiar que maxima especificidade e sensitividade: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[0.9896055459976196]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Precision 0.9979431094165454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Recall 0.9023224869964921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Acuracia 0.9023322750066763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F-Score 0.947727002024854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Roc-AUC 0.96726381570763</a:t>
            </a:r>
          </a:p>
          <a:p>
            <a:pPr marL="0" indent="0"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CNN</a:t>
            </a:r>
          </a:p>
          <a:p>
            <a:pPr marL="0" indent="0"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Total params: 20,761,874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Trainable params: 20,758,386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Non-trainable params: 3,488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08D51B-0C6E-470D-AFD8-0CCC582D7D88}"/>
              </a:ext>
            </a:extLst>
          </p:cNvPr>
          <p:cNvSpPr txBox="1">
            <a:spLocks/>
          </p:cNvSpPr>
          <p:nvPr/>
        </p:nvSpPr>
        <p:spPr>
          <a:xfrm>
            <a:off x="6510556" y="1825625"/>
            <a:ext cx="4170028" cy="429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Bahnschrift SemiLight" panose="020B0502040204020203" pitchFamily="34" charset="0"/>
              </a:rPr>
              <a:t>Testes validação: Remise_jean.edf</a:t>
            </a:r>
          </a:p>
          <a:p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Limiar que maxima especificidade e sensitividade: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[0.8851548433303833]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Precision 0.9932994780646072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Recall 0.8333136094674556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Acuracia 0.8332569857993587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F-Score 0.9063002767230839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Roc-AUC 0.9019492530110369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CNN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Total params: 20,761,874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Trainable params: 20,758,386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Non-trainable params: 3,488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0C0372CB-801A-4BE6-A92A-2E2811BA5747}"/>
              </a:ext>
            </a:extLst>
          </p:cNvPr>
          <p:cNvSpPr/>
          <p:nvPr/>
        </p:nvSpPr>
        <p:spPr>
          <a:xfrm rot="2333279">
            <a:off x="10526934" y="4746521"/>
            <a:ext cx="1102011" cy="1160072"/>
          </a:xfrm>
          <a:prstGeom prst="star5">
            <a:avLst>
              <a:gd name="adj" fmla="val 24367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0EEE9-6596-4476-B96F-21AAD7D0BDC3}"/>
              </a:ext>
            </a:extLst>
          </p:cNvPr>
          <p:cNvSpPr txBox="1"/>
          <p:nvPr/>
        </p:nvSpPr>
        <p:spPr>
          <a:xfrm>
            <a:off x="10543491" y="6132351"/>
            <a:ext cx="1068896" cy="36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Escolha</a:t>
            </a:r>
          </a:p>
        </p:txBody>
      </p:sp>
    </p:spTree>
    <p:extLst>
      <p:ext uri="{BB962C8B-B14F-4D97-AF65-F5344CB8AC3E}">
        <p14:creationId xmlns:p14="http://schemas.microsoft.com/office/powerpoint/2010/main" val="233894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3B61-8EBB-439F-8931-17BD2E8E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SemiLight" panose="020B0502040204020203" pitchFamily="34" charset="0"/>
              </a:rPr>
              <a:t>Primeira proposta classificação 15 seg. com 3 FFT de 5 seg do sinal.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F1BD-AB99-421E-8949-FDC190ED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0028" cy="4298338"/>
          </a:xfrm>
        </p:spPr>
        <p:txBody>
          <a:bodyPr>
            <a:normAutofit fontScale="77500" lnSpcReduction="20000"/>
          </a:bodyPr>
          <a:lstStyle/>
          <a:p>
            <a:r>
              <a:rPr lang="pt-BR" sz="1800" dirty="0">
                <a:latin typeface="Bahnschrift SemiLight" panose="020B0502040204020203" pitchFamily="34" charset="0"/>
              </a:rPr>
              <a:t>Testes validação: Murilo_1.edf</a:t>
            </a:r>
          </a:p>
          <a:p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Limiar que maxima especificidade e sensitividade: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[0.9857518076896667]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Precision 0.9968810233047135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Recall 0.8600193493771919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Acuracia 0.8599703264094956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F-Score 0.9234065345474023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Roc-AUC 0.8944608386358069</a:t>
            </a:r>
          </a:p>
          <a:p>
            <a:pPr marL="0" indent="0"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CNN</a:t>
            </a:r>
          </a:p>
          <a:p>
            <a:pPr marL="0" indent="0"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Total params: 20,762,514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Trainable params: 20,759,026</a:t>
            </a:r>
          </a:p>
          <a:p>
            <a:pPr marL="0" indent="0"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Non-trainable params: 3,488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08D51B-0C6E-470D-AFD8-0CCC582D7D88}"/>
              </a:ext>
            </a:extLst>
          </p:cNvPr>
          <p:cNvSpPr txBox="1">
            <a:spLocks/>
          </p:cNvSpPr>
          <p:nvPr/>
        </p:nvSpPr>
        <p:spPr>
          <a:xfrm>
            <a:off x="6510556" y="1825625"/>
            <a:ext cx="4170028" cy="429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Bahnschrift SemiLight" panose="020B0502040204020203" pitchFamily="34" charset="0"/>
              </a:rPr>
              <a:t>Testes validação: Remise_jean.edf</a:t>
            </a:r>
          </a:p>
          <a:p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Limiar que maxima especificidade e sensitividade: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[0.2567901909351349]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Precision 0.993785350185043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Recall 0.8421800106515178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Acuracia 0.8421806104334879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F-Score 0.9117232543241511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Roc-AUC 0.9246459671330588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CNN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Total params: 20,762,514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Trainable params: 20,759,026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Bahnschrift SemiLight" panose="020B0502040204020203" pitchFamily="34" charset="0"/>
              </a:rPr>
              <a:t>Non-trainable params: 3,488</a:t>
            </a:r>
          </a:p>
        </p:txBody>
      </p:sp>
    </p:spTree>
    <p:extLst>
      <p:ext uri="{BB962C8B-B14F-4D97-AF65-F5344CB8AC3E}">
        <p14:creationId xmlns:p14="http://schemas.microsoft.com/office/powerpoint/2010/main" val="385870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3B61-8EBB-439F-8931-17BD2E8E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Bahnschrift SemiLight" panose="020B0502040204020203" pitchFamily="34" charset="0"/>
              </a:rPr>
              <a:t>Explicabilidade Geral de cada Frequência na classificação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49B55-B901-488F-ACCF-83BAFC92A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605" y="2122890"/>
            <a:ext cx="14790480" cy="1848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99B19-8379-47C7-94D3-008C2A2EA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605" y="4403903"/>
            <a:ext cx="14790480" cy="18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440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SemiLight</vt:lpstr>
      <vt:lpstr>Calibri</vt:lpstr>
      <vt:lpstr>Calibri Light</vt:lpstr>
      <vt:lpstr>Office Theme</vt:lpstr>
      <vt:lpstr>Análise EEG Convulsão</vt:lpstr>
      <vt:lpstr>Metodologia utilizada</vt:lpstr>
      <vt:lpstr>Primeira proposta classificação FFT de 5 seg do sinal.</vt:lpstr>
      <vt:lpstr>Primeira proposta classificação FFT de 30 seg do sinal.</vt:lpstr>
      <vt:lpstr>Primeira proposta classificação 10 seg. com 2 FFT de 5 seg do sinal.</vt:lpstr>
      <vt:lpstr>Primeira proposta classificação 15 seg. com 3 FFT de 5 seg do sinal.</vt:lpstr>
      <vt:lpstr>Explicabilidade Geral de cada Frequência na classificação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EEG Convulsão</dc:title>
  <dc:creator>Vinícius Ormenesse</dc:creator>
  <cp:lastModifiedBy>Vinícius Ormenesse</cp:lastModifiedBy>
  <cp:revision>6</cp:revision>
  <dcterms:created xsi:type="dcterms:W3CDTF">2020-12-06T21:54:03Z</dcterms:created>
  <dcterms:modified xsi:type="dcterms:W3CDTF">2020-12-09T03:23:46Z</dcterms:modified>
</cp:coreProperties>
</file>