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sldIdLst>
    <p:sldId id="256" r:id="rId3"/>
    <p:sldId id="287" r:id="rId4"/>
    <p:sldId id="267" r:id="rId5"/>
    <p:sldId id="284" r:id="rId6"/>
    <p:sldId id="286" r:id="rId7"/>
    <p:sldId id="313" r:id="rId8"/>
    <p:sldId id="303" r:id="rId9"/>
    <p:sldId id="316" r:id="rId10"/>
    <p:sldId id="305" r:id="rId11"/>
    <p:sldId id="285" r:id="rId12"/>
    <p:sldId id="312" r:id="rId13"/>
    <p:sldId id="306" r:id="rId14"/>
    <p:sldId id="307" r:id="rId15"/>
    <p:sldId id="310" r:id="rId16"/>
    <p:sldId id="308" r:id="rId17"/>
    <p:sldId id="309" r:id="rId18"/>
    <p:sldId id="265" r:id="rId19"/>
    <p:sldId id="266" r:id="rId20"/>
    <p:sldId id="311" r:id="rId21"/>
    <p:sldId id="270" r:id="rId22"/>
    <p:sldId id="268" r:id="rId23"/>
    <p:sldId id="271" r:id="rId24"/>
    <p:sldId id="272" r:id="rId25"/>
    <p:sldId id="274" r:id="rId26"/>
    <p:sldId id="289" r:id="rId27"/>
    <p:sldId id="276" r:id="rId28"/>
    <p:sldId id="291" r:id="rId29"/>
    <p:sldId id="292" r:id="rId30"/>
    <p:sldId id="294" r:id="rId31"/>
    <p:sldId id="293" r:id="rId32"/>
    <p:sldId id="295" r:id="rId33"/>
    <p:sldId id="296" r:id="rId34"/>
    <p:sldId id="297" r:id="rId35"/>
    <p:sldId id="299" r:id="rId36"/>
    <p:sldId id="298" r:id="rId37"/>
    <p:sldId id="290" r:id="rId38"/>
    <p:sldId id="300" r:id="rId39"/>
    <p:sldId id="304" r:id="rId40"/>
    <p:sldId id="302" r:id="rId41"/>
    <p:sldId id="317" r:id="rId42"/>
    <p:sldId id="318" r:id="rId43"/>
    <p:sldId id="26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5CEB419-2D84-4017-A76F-5F810FC3E8B2}">
          <p14:sldIdLst>
            <p14:sldId id="256"/>
            <p14:sldId id="287"/>
            <p14:sldId id="267"/>
            <p14:sldId id="284"/>
            <p14:sldId id="286"/>
            <p14:sldId id="313"/>
            <p14:sldId id="303"/>
            <p14:sldId id="316"/>
            <p14:sldId id="305"/>
            <p14:sldId id="285"/>
            <p14:sldId id="312"/>
            <p14:sldId id="306"/>
            <p14:sldId id="307"/>
            <p14:sldId id="310"/>
            <p14:sldId id="308"/>
            <p14:sldId id="309"/>
            <p14:sldId id="265"/>
            <p14:sldId id="266"/>
            <p14:sldId id="311"/>
            <p14:sldId id="270"/>
            <p14:sldId id="268"/>
            <p14:sldId id="271"/>
            <p14:sldId id="272"/>
            <p14:sldId id="274"/>
            <p14:sldId id="289"/>
            <p14:sldId id="276"/>
            <p14:sldId id="291"/>
            <p14:sldId id="292"/>
            <p14:sldId id="294"/>
            <p14:sldId id="293"/>
            <p14:sldId id="295"/>
            <p14:sldId id="296"/>
            <p14:sldId id="297"/>
            <p14:sldId id="299"/>
            <p14:sldId id="298"/>
            <p14:sldId id="290"/>
            <p14:sldId id="300"/>
            <p14:sldId id="304"/>
            <p14:sldId id="302"/>
            <p14:sldId id="317"/>
            <p14:sldId id="318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example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9:47506/" TargetMode="External"/><Relationship Id="rId2" Type="http://schemas.openxmlformats.org/officeDocument/2006/relationships/hyperlink" Target="http://localhost:%3cmapped-port%3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ixeyed.com/published-ports-on-windows-containers-dont-do-loopbac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images/hello-wor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ormico/" TargetMode="External"/><Relationship Id="rId2" Type="http://schemas.openxmlformats.org/officeDocument/2006/relationships/hyperlink" Target="https://github.com/ormic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ormic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community/images/microsoft/mssql-server-windows-develop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images/aspne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hyperlink" Target="https://www.docker.com/docker-window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store.docker.com/images/rabbitmq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windows/docker-ee/" TargetMode="External"/><Relationship Id="rId2" Type="http://schemas.openxmlformats.org/officeDocument/2006/relationships/hyperlink" Target="https://store.docker.com/editions/enterprise/docker-ee-server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Zack Moore</a:t>
            </a:r>
          </a:p>
          <a:p>
            <a:r>
              <a:rPr lang="en-US" dirty="0">
                <a:hlinkClick r:id="rId3"/>
              </a:rPr>
              <a:t>z@ormi.co</a:t>
            </a:r>
            <a:r>
              <a:rPr lang="en-US" dirty="0"/>
              <a:t>  </a:t>
            </a:r>
          </a:p>
          <a:p>
            <a:r>
              <a:rPr lang="en-US" dirty="0"/>
              <a:t>@</a:t>
            </a:r>
            <a:r>
              <a:rPr lang="en-US" dirty="0" err="1"/>
              <a:t>ormico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7A1C1-C396-43F8-BAFD-2D5FAAA0F8C8}"/>
              </a:ext>
            </a:extLst>
          </p:cNvPr>
          <p:cNvSpPr txBox="1"/>
          <p:nvPr/>
        </p:nvSpPr>
        <p:spPr>
          <a:xfrm>
            <a:off x="838200" y="4448606"/>
            <a:ext cx="676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https://github.com/ormico/AtlCodeCampDocker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and Linux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Networking is different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containers need to map to a port on Host.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Windows containers use a private IP and have their own ports.</a:t>
            </a:r>
          </a:p>
        </p:txBody>
      </p:sp>
    </p:spTree>
    <p:extLst>
      <p:ext uri="{BB962C8B-B14F-4D97-AF65-F5344CB8AC3E}">
        <p14:creationId xmlns:p14="http://schemas.microsoft.com/office/powerpoint/2010/main" val="164446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38E-2DAA-461B-9676-94593D11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and Linux containers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3E2EE2-D679-4169-9D9D-5BBF5BD55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369805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cs typeface="Calibri" panose="020F0502020204030204" pitchFamily="34" charset="0"/>
              </a:rPr>
              <a:t>Windows containers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Loopback container doesn't work. If you try to do </a:t>
            </a: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  <a:hlinkClick r:id="rId2"/>
              </a:rPr>
              <a:t>http://localhost:&lt;mapped-port&gt;</a:t>
            </a: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 Instead you have to use the internal local container IP address.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 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But, the forwarded port does work if you don't go through the loopback. So if you do </a:t>
            </a: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  <a:hlinkClick r:id="rId3"/>
              </a:rPr>
              <a:t>http://192.168.1.9:47506/</a:t>
            </a: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 where http://&lt;address&gt;:&lt;mapped-port&gt; where &lt;address&gt; is a public </a:t>
            </a:r>
            <a:r>
              <a:rPr lang="en-US" altLang="en-US" sz="2400" dirty="0" err="1">
                <a:solidFill>
                  <a:schemeClr val="tx1"/>
                </a:solidFill>
                <a:cs typeface="Calibri" panose="020F0502020204030204" pitchFamily="34" charset="0"/>
              </a:rPr>
              <a:t>ip</a:t>
            </a: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 address or domain name.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  <a:hlinkClick r:id="rId4"/>
              </a:rPr>
              <a:t>https://blog.sixeyed.com/published-ports-on-windows-containers-dont-do-loopback/</a:t>
            </a:r>
            <a:endParaRPr lang="en-US" altLang="en-US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 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cs typeface="Calibri" panose="020F0502020204030204" pitchFamily="34" charset="0"/>
              </a:rPr>
              <a:t>Linux containers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cs typeface="Calibri" panose="020F0502020204030204" pitchFamily="34" charset="0"/>
              </a:rPr>
              <a:t>Work differently. The loopback address works. Mapped ports are available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8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F6D4-B46C-4C96-95DD-0D112C1A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745D-8C0C-43E0-81CF-57A9F817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There is a </a:t>
            </a:r>
            <a:r>
              <a:rPr lang="en-US" sz="4000" dirty="0" err="1"/>
              <a:t>linux</a:t>
            </a:r>
            <a:r>
              <a:rPr lang="en-US" sz="4000" dirty="0"/>
              <a:t> and </a:t>
            </a:r>
            <a:r>
              <a:rPr lang="en-US" sz="4000" dirty="0" err="1"/>
              <a:t>nanoserver</a:t>
            </a:r>
            <a:r>
              <a:rPr lang="en-US" sz="4000" dirty="0"/>
              <a:t> version.</a:t>
            </a:r>
          </a:p>
          <a:p>
            <a:r>
              <a:rPr lang="en-US" sz="4000" dirty="0">
                <a:hlinkClick r:id="rId2"/>
              </a:rPr>
              <a:t>https://store.docker.com/images/hello-world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70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4108-1AC7-43B1-BEC8-ADBA594A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Windows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99F2E-1DFC-4351-8DC6-C204FD7CF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04" y="1203909"/>
            <a:ext cx="8088197" cy="56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3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E6456-396C-4F51-8F23-01A9857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PowerShell prompt in container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D134B-8DC1-4C82-8AB5-E4450D4FF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851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docker run -it </a:t>
            </a:r>
            <a:r>
              <a:rPr lang="en-US" sz="2800" dirty="0" err="1"/>
              <a:t>microsoft</a:t>
            </a:r>
            <a:r>
              <a:rPr lang="en-US" sz="2800" dirty="0"/>
              <a:t>/</a:t>
            </a:r>
            <a:r>
              <a:rPr lang="en-US" sz="2800" dirty="0" err="1"/>
              <a:t>windowsservercore</a:t>
            </a:r>
            <a:r>
              <a:rPr lang="en-US" sz="2800" dirty="0"/>
              <a:t> </a:t>
            </a:r>
            <a:r>
              <a:rPr lang="en-US" sz="2800" dirty="0" err="1"/>
              <a:t>powershell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A0FC00-DC14-4474-B75B-40F20EC82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9169" y="2593586"/>
            <a:ext cx="8265061" cy="374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278-6B57-445C-8175-3E2D261A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Linux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14E5F-F110-463C-B7A1-351CFFA3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35" y="1208868"/>
            <a:ext cx="10499563" cy="55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A7D5-4BAE-4CAB-8EA8-88E46C59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Bash prompt in a Linux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0F9D-4893-4310-B7A2-23A81753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43777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docker run -it ubuntu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83645-C42C-46D2-8260-9A11614C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6547"/>
            <a:ext cx="10977541" cy="19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Hello, World!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/>
              <a:t>Build image from a </a:t>
            </a:r>
            <a:r>
              <a:rPr lang="en-US" sz="3600" b="1" dirty="0" err="1"/>
              <a:t>dockerfile</a:t>
            </a:r>
            <a:endParaRPr lang="en-US" sz="3600" b="1" dirty="0"/>
          </a:p>
          <a:p>
            <a:r>
              <a:rPr lang="en-US" sz="3600" dirty="0">
                <a:latin typeface="Consolas" panose="020B0609020204030204" pitchFamily="49" charset="0"/>
              </a:rPr>
              <a:t>docker build . -t </a:t>
            </a:r>
            <a:r>
              <a:rPr lang="en-US" sz="3600" dirty="0" err="1">
                <a:latin typeface="Consolas" panose="020B0609020204030204" pitchFamily="49" charset="0"/>
              </a:rPr>
              <a:t>ormico</a:t>
            </a:r>
            <a:r>
              <a:rPr lang="en-US" sz="3600" dirty="0">
                <a:latin typeface="Consolas" panose="020B0609020204030204" pitchFamily="49" charset="0"/>
              </a:rPr>
              <a:t>/</a:t>
            </a:r>
            <a:r>
              <a:rPr lang="en-US" sz="3600" dirty="0" err="1">
                <a:latin typeface="Consolas" panose="020B0609020204030204" pitchFamily="49" charset="0"/>
              </a:rPr>
              <a:t>helloworld:nanoserver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b="1" dirty="0"/>
              <a:t>Create container and run default action.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docker run </a:t>
            </a:r>
            <a:r>
              <a:rPr lang="en-US" sz="3600" dirty="0" err="1">
                <a:latin typeface="Consolas" panose="020B0609020204030204" pitchFamily="49" charset="0"/>
              </a:rPr>
              <a:t>ormico</a:t>
            </a:r>
            <a:r>
              <a:rPr lang="en-US" sz="3600" dirty="0">
                <a:latin typeface="Consolas" panose="020B0609020204030204" pitchFamily="49" charset="0"/>
              </a:rPr>
              <a:t>/</a:t>
            </a:r>
            <a:r>
              <a:rPr lang="en-US" sz="3600" dirty="0" err="1">
                <a:latin typeface="Consolas" panose="020B0609020204030204" pitchFamily="49" charset="0"/>
              </a:rPr>
              <a:t>helloworld:nanoserver</a:t>
            </a:r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472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Hello, World!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Dockerfile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onsolas" panose="020B0609020204030204" pitchFamily="49" charset="0"/>
              </a:rPr>
              <a:t>FROM </a:t>
            </a:r>
            <a:r>
              <a:rPr lang="en-US" sz="3200" dirty="0" err="1">
                <a:latin typeface="Consolas" panose="020B0609020204030204" pitchFamily="49" charset="0"/>
              </a:rPr>
              <a:t>microsoft</a:t>
            </a:r>
            <a:r>
              <a:rPr lang="en-US" sz="3200" dirty="0">
                <a:latin typeface="Consolas" panose="020B0609020204030204" pitchFamily="49" charset="0"/>
              </a:rPr>
              <a:t>/</a:t>
            </a:r>
            <a:r>
              <a:rPr lang="en-US" sz="3200" dirty="0" err="1">
                <a:latin typeface="Consolas" panose="020B0609020204030204" pitchFamily="49" charset="0"/>
              </a:rPr>
              <a:t>nanoserver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Consolas" panose="020B0609020204030204" pitchFamily="49" charset="0"/>
              </a:rPr>
              <a:t>COPY helloworld.txt 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onsolas" panose="020B0609020204030204" pitchFamily="49" charset="0"/>
              </a:rPr>
              <a:t>CMD ["</a:t>
            </a:r>
            <a:r>
              <a:rPr lang="en-US" sz="3200" dirty="0" err="1">
                <a:latin typeface="Consolas" panose="020B0609020204030204" pitchFamily="49" charset="0"/>
              </a:rPr>
              <a:t>powershell</a:t>
            </a:r>
            <a:r>
              <a:rPr lang="en-US" sz="3200" dirty="0">
                <a:latin typeface="Consolas" panose="020B0609020204030204" pitchFamily="49" charset="0"/>
              </a:rPr>
              <a:t>", "cat", "helloworld.txt"]</a:t>
            </a:r>
          </a:p>
        </p:txBody>
      </p:sp>
    </p:spTree>
    <p:extLst>
      <p:ext uri="{BB962C8B-B14F-4D97-AF65-F5344CB8AC3E}">
        <p14:creationId xmlns:p14="http://schemas.microsoft.com/office/powerpoint/2010/main" val="299909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255-915A-4D4C-8832-65A11123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C4CD-17D7-4AAD-A2DD-B197E6A9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en-US" sz="2800" dirty="0" err="1"/>
              <a:t>Dockerfiles</a:t>
            </a:r>
            <a:r>
              <a:rPr lang="en-US" sz="2800" dirty="0"/>
              <a:t> for windows should start with</a:t>
            </a:r>
          </a:p>
          <a:p>
            <a:r>
              <a:rPr lang="en-US" sz="2800" dirty="0"/>
              <a:t># escape=`</a:t>
            </a:r>
          </a:p>
          <a:p>
            <a:r>
              <a:rPr lang="en-US" sz="2800" dirty="0"/>
              <a:t>This changes the default from \ to ` which is a better escape on windows since it won’t conflict with the folder separator.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2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F8AB-68BE-4A21-A3A9-EE13F9EE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3A9C-9A55-4856-A630-B036EA14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Zack Moore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Senior Software Engineer at LBA Ware in Macon, GA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We are hiring for C#, ASP.NET, JavaScript, Angular, SQL Server.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hlinkClick r:id="rId2"/>
              </a:rPr>
              <a:t>https://github.com/ormico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https://bitbucket.org/ormico/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>
                <a:hlinkClick r:id="rId4"/>
              </a:rPr>
              <a:t>https://twitter.com/ormico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71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Hello, World! Example</a:t>
            </a:r>
          </a:p>
        </p:txBody>
      </p:sp>
      <p:pic>
        <p:nvPicPr>
          <p:cNvPr id="2052" name="Picture 4" descr="трим ">
            <a:extLst>
              <a:ext uri="{FF2B5EF4-FFF2-40B4-BE49-F238E27FC236}">
                <a16:creationId xmlns:a16="http://schemas.microsoft.com/office/drawing/2014/main" id="{B3E87588-581D-4EE7-AFFF-338E44FF5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637504"/>
            <a:ext cx="11143980" cy="36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6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Install SQL Management Objects MSI</a:t>
            </a:r>
          </a:p>
          <a:p>
            <a:r>
              <a:rPr lang="en-US" sz="3600" dirty="0"/>
              <a:t>Microsoft® SQL Server® 2016 Feature Pack</a:t>
            </a:r>
          </a:p>
          <a:p>
            <a:r>
              <a:rPr lang="en-US" sz="2400" dirty="0">
                <a:hlinkClick r:id="rId2"/>
              </a:rPr>
              <a:t>https://www.microsoft.com/en-us/download/details.aspx?id=52676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70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Management Objects MSI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Use a COPY command to get </a:t>
            </a:r>
            <a:r>
              <a:rPr lang="en-US" sz="2800" dirty="0" err="1"/>
              <a:t>msi</a:t>
            </a:r>
            <a:r>
              <a:rPr lang="en-US" sz="2800" dirty="0"/>
              <a:t> into container. </a:t>
            </a:r>
          </a:p>
          <a:p>
            <a:r>
              <a:rPr lang="en-US" sz="2800" dirty="0"/>
              <a:t>The trailing backslash tells COPY that </a:t>
            </a:r>
            <a:r>
              <a:rPr lang="en-US" sz="2800" dirty="0" err="1"/>
              <a:t>msi</a:t>
            </a:r>
            <a:r>
              <a:rPr lang="en-US" sz="2800" dirty="0"/>
              <a:t> is a directory, not a filename.</a:t>
            </a:r>
          </a:p>
          <a:p>
            <a:r>
              <a:rPr lang="en-US" sz="2800" dirty="0"/>
              <a:t>COPY SQLSysClrTypes.msi </a:t>
            </a:r>
            <a:r>
              <a:rPr lang="en-US" sz="2800" dirty="0" err="1"/>
              <a:t>msi</a:t>
            </a:r>
            <a:r>
              <a:rPr lang="en-US" sz="2800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86666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Management Objects MSI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 a RUN statement to execute commands. </a:t>
            </a:r>
          </a:p>
          <a:p>
            <a:r>
              <a:rPr lang="en-US" sz="2000" dirty="0"/>
              <a:t>Windows Docker containers have no GUI, only a CLI. To install an MSI, RUN msiexec.exe to install MSI in quiet mode.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RUN msiexec.exe /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"C:\MSI\SQLSysClrTypes.msi" /</a:t>
            </a:r>
            <a:r>
              <a:rPr lang="en-US" sz="2000" dirty="0" err="1">
                <a:latin typeface="Consolas" panose="020B0609020204030204" pitchFamily="49" charset="0"/>
              </a:rPr>
              <a:t>qn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If an MSI is erroring when installing, you can create a container and run </a:t>
            </a:r>
            <a:r>
              <a:rPr lang="en-US" sz="2000" dirty="0" err="1"/>
              <a:t>msiexec</a:t>
            </a:r>
            <a:r>
              <a:rPr lang="en-US" sz="2000" dirty="0"/>
              <a:t> from the shell and turn on logging.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msiexec.exe /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"C:\MSI\SQLSysClrTypes.msi" /</a:t>
            </a:r>
            <a:r>
              <a:rPr lang="en-US" sz="2000" dirty="0" err="1">
                <a:latin typeface="Consolas" panose="020B0609020204030204" pitchFamily="49" charset="0"/>
              </a:rPr>
              <a:t>qn</a:t>
            </a:r>
            <a:r>
              <a:rPr lang="en-US" sz="2000" dirty="0">
                <a:latin typeface="Consolas" panose="020B0609020204030204" pitchFamily="49" charset="0"/>
              </a:rPr>
              <a:t> /l* SQLSysClrTypes-log.txt</a:t>
            </a:r>
          </a:p>
        </p:txBody>
      </p:sp>
    </p:spTree>
    <p:extLst>
      <p:ext uri="{BB962C8B-B14F-4D97-AF65-F5344CB8AC3E}">
        <p14:creationId xmlns:p14="http://schemas.microsoft.com/office/powerpoint/2010/main" val="186666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Developer Ed.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Create a container running MS SQL Server Developer Edition, map a local folder into the container, and attach a database.</a:t>
            </a:r>
          </a:p>
          <a:p>
            <a:r>
              <a:rPr lang="en-US" sz="3600" dirty="0"/>
              <a:t>The image can be found here: </a:t>
            </a:r>
            <a:r>
              <a:rPr lang="en-US" sz="3600" dirty="0">
                <a:hlinkClick r:id="rId2"/>
              </a:rPr>
              <a:t>https://store.docker.com/community/images/microsoft/mssql-server-windows-developer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30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D47D-70E1-43B3-AB0B-2EFB31D0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docker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CF79-6A57-48DB-8AF2-F8473BEC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docker run -d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-p 1433:1433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-e </a:t>
            </a:r>
            <a:r>
              <a:rPr lang="en-US" sz="2400" dirty="0" err="1"/>
              <a:t>sa_password</a:t>
            </a:r>
            <a:r>
              <a:rPr lang="en-US" sz="2400" dirty="0"/>
              <a:t>=</a:t>
            </a:r>
            <a:r>
              <a:rPr lang="en-US" sz="2400" dirty="0">
                <a:highlight>
                  <a:srgbClr val="FFFF00"/>
                </a:highlight>
              </a:rPr>
              <a:t>Password1!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-e ACCEPT_EULA=Y -v C:/temp/:C:/temp/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-e </a:t>
            </a:r>
            <a:r>
              <a:rPr lang="en-US" sz="2400" dirty="0" err="1"/>
              <a:t>attach_dbs</a:t>
            </a:r>
            <a:r>
              <a:rPr lang="en-US" sz="2400" dirty="0"/>
              <a:t>="[{'</a:t>
            </a:r>
            <a:r>
              <a:rPr lang="en-US" sz="2400" dirty="0" err="1"/>
              <a:t>dbName</a:t>
            </a:r>
            <a:r>
              <a:rPr lang="en-US" sz="2400" dirty="0"/>
              <a:t>':'</a:t>
            </a:r>
            <a:r>
              <a:rPr lang="en-US" sz="2400" dirty="0" err="1"/>
              <a:t>PlantOrders</a:t>
            </a:r>
            <a:r>
              <a:rPr lang="en-US" sz="2400" dirty="0"/>
              <a:t>','</a:t>
            </a:r>
            <a:r>
              <a:rPr lang="en-US" sz="2400" dirty="0" err="1"/>
              <a:t>dbFiles</a:t>
            </a:r>
            <a:r>
              <a:rPr lang="en-US" sz="2400" dirty="0"/>
              <a:t>':['C:\\temp\\PlantOrders.</a:t>
            </a:r>
            <a:r>
              <a:rPr lang="en-US" sz="2400" dirty="0" err="1"/>
              <a:t>mdf</a:t>
            </a:r>
            <a:r>
              <a:rPr lang="en-US" sz="2400" dirty="0"/>
              <a:t>','C:\\temp\\</a:t>
            </a:r>
            <a:r>
              <a:rPr lang="en-US" sz="2400" dirty="0" err="1"/>
              <a:t>PlantOrders_log.ldf</a:t>
            </a:r>
            <a:r>
              <a:rPr lang="en-US" sz="2400" dirty="0"/>
              <a:t>']}]“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microsoft</a:t>
            </a:r>
            <a:r>
              <a:rPr lang="en-US" sz="2400" dirty="0"/>
              <a:t>/</a:t>
            </a:r>
            <a:r>
              <a:rPr lang="en-US" sz="2400" dirty="0" err="1"/>
              <a:t>mssql</a:t>
            </a:r>
            <a:r>
              <a:rPr lang="en-US" sz="2400" dirty="0"/>
              <a:t>-server-windows-developer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Prerequisites:</a:t>
            </a:r>
          </a:p>
          <a:p>
            <a:pPr fontAlgn="ctr"/>
            <a:r>
              <a:rPr lang="en-US" sz="2800" dirty="0"/>
              <a:t>Visual Studio 2017</a:t>
            </a:r>
          </a:p>
          <a:p>
            <a:pPr fontAlgn="ctr"/>
            <a:r>
              <a:rPr lang="en-US" sz="2800" dirty="0"/>
              <a:t>Docker for Windows</a:t>
            </a:r>
          </a:p>
          <a:p>
            <a:pPr fontAlgn="ctr"/>
            <a:r>
              <a:rPr lang="en-US" sz="2800" dirty="0"/>
              <a:t>Image: </a:t>
            </a:r>
            <a:r>
              <a:rPr lang="en-US" sz="2800" dirty="0">
                <a:hlinkClick r:id="rId2"/>
              </a:rPr>
              <a:t>https://store.docker.com/images/aspnet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32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2127283"/>
            <a:ext cx="4566827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Docker into Linux Container Mode</a:t>
            </a:r>
          </a:p>
          <a:p>
            <a:pPr marL="342900" indent="-342900">
              <a:buAutoNum type="arabicPeriod"/>
            </a:pPr>
            <a:r>
              <a:rPr lang="en-US" dirty="0"/>
              <a:t>Open Visual Studio 2017, File-&gt;New Project</a:t>
            </a:r>
          </a:p>
          <a:p>
            <a:pPr marL="342900" indent="-342900">
              <a:buAutoNum type="arabicPeriod"/>
            </a:pPr>
            <a:r>
              <a:rPr lang="en-US" dirty="0"/>
              <a:t>In the New Project dialog, select ASP.NET Web Application (.NET Core)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1028" name="Picture 4" descr="About Docker &#10;Discover Docker Enterprise Edition &#10;Settingsm &#10;Check for Updates— &#10;Diagnose and Feedback„ &#10;Switch to Linux &#10;Docker Store &#10;Documentation &#10;Kitematic &#10;ormico : Sign out &#10;Swarms &#10;Reposi tories &#10;Quit Docker &#10;Chi &#10;o &#10;s ">
            <a:extLst>
              <a:ext uri="{FF2B5EF4-FFF2-40B4-BE49-F238E27FC236}">
                <a16:creationId xmlns:a16="http://schemas.microsoft.com/office/drawing/2014/main" id="{BCB0D3E4-9BF9-4544-876F-8E58E42F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11" y="1544671"/>
            <a:ext cx="60388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7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F32C-3AAC-4786-BE45-5AAA3788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pic>
        <p:nvPicPr>
          <p:cNvPr id="2050" name="Picture 2" descr="New Project &#10;D Recent &#10;Installed &#10;Templates &#10;Windows Classic Desktop &#10;.NET core &#10;.NET standard &#10;Visual Basic &#10;Visual C++ &#10;SQL server &#10;Azure Data Lake &#10;JavaScript &#10;Powers hell &#10;Typescript &#10;Other Project Types &#10;Not finding what you are looking for? &#10;Onen Visual Studio Inc.tallpr &#10;.NET Framework45.2 &#10;Sort by: &#10;Default &#10;WPF App (.NET Framework) &#10;Windows Forms App (.NET Framework) &#10;console App (.NET core) &#10;Console App (.NET Framework) &#10;Class Library (.NET standard) &#10;Class Library (.NET Framework) &#10;ASP.NET Web Application (.NET Framework) &#10;ASP.NET core Web Application (NET core) &#10;ASP.NET Core Web Application (.NET Framework) &#10;Shared Project &#10;Class Library (Portable) &#10;WCF Service Application &#10;Visual C# &#10;Visual C# &#10;Visual &#10;Visual C# &#10;Visual &#10;Visual C# &#10;Visual &#10;Visual &#10;Visual C# &#10;Visual &#10;Visual C# &#10;Visual &#10;Online &#10;Name: &#10;Location: &#10;Solution name: &#10;WebAppl ication2 &#10;studio 201 T\Projects &#10;WebAppl ication2 &#10;Search Installed Templates (Ctrl•E) &#10;Type: Visual &#10;Project templates for creating ASP.NET &#10;Core applications for Windows, Linux and &#10;macOS using .NET Core. &#10;drowse. &#10;•J Create directory for solution &#10;Create new Cit repository &#10;Cancel ">
            <a:extLst>
              <a:ext uri="{FF2B5EF4-FFF2-40B4-BE49-F238E27FC236}">
                <a16:creationId xmlns:a16="http://schemas.microsoft.com/office/drawing/2014/main" id="{D817AA72-D4EA-4BDB-95A3-78E10E9E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5" y="1277513"/>
            <a:ext cx="8060703" cy="55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6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F32C-3AAC-4786-BE45-5AAA3788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pic>
        <p:nvPicPr>
          <p:cNvPr id="3074" name="Picture 2" descr="New ASP.NET core Web Application (.NET core) - WebApplication2 &#10;ASP.NET core 1.1 &#10;ASP. NET Core I .1 Templates &#10;Empty &#10;Application &#10;Enable Docker Support &#10;Requires Dc-wker for Windows &#10;Docker support can also be enabled later Learn-m.QL.e &#10;A project template for creating an ASP.NET Core &#10;application with example ASP.NET MVC Views and &#10;Controllers. This template can also be used for RESTful &#10;HTTP services. &#10;Change Authentication &#10;Authentication: NO Authentication ">
            <a:extLst>
              <a:ext uri="{FF2B5EF4-FFF2-40B4-BE49-F238E27FC236}">
                <a16:creationId xmlns:a16="http://schemas.microsoft.com/office/drawing/2014/main" id="{9CF347AD-986E-460E-A54C-D4FB16FD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38" y="1433579"/>
            <a:ext cx="8319957" cy="54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 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Docker is the leading Container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Containers are like Virtual Machines… but Not.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Containers are sort of like Phone Apps in that you can install and remove w/o affecting the host.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VMs have their own OS. Containers rely on Host OS.</a:t>
            </a:r>
          </a:p>
        </p:txBody>
      </p:sp>
    </p:spTree>
    <p:extLst>
      <p:ext uri="{BB962C8B-B14F-4D97-AF65-F5344CB8AC3E}">
        <p14:creationId xmlns:p14="http://schemas.microsoft.com/office/powerpoint/2010/main" val="215782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5130-C13A-49CA-A7EB-6B2F332A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4E2-DC38-486E-9636-83861F3F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4. Give your App and Solution a name and pick a folder.</a:t>
            </a:r>
          </a:p>
          <a:p>
            <a:pPr fontAlgn="ctr"/>
            <a:r>
              <a:rPr lang="en-US" dirty="0"/>
              <a:t>5. Click OK.</a:t>
            </a:r>
          </a:p>
          <a:p>
            <a:pPr fontAlgn="ctr"/>
            <a:r>
              <a:rPr lang="en-US" dirty="0"/>
              <a:t>6. On the New ASP.NET Core Web Application dialog, select</a:t>
            </a:r>
          </a:p>
          <a:p>
            <a:pPr lvl="1" fontAlgn="ctr"/>
            <a:r>
              <a:rPr lang="en-US" dirty="0"/>
              <a:t>Web Application</a:t>
            </a:r>
          </a:p>
          <a:p>
            <a:pPr lvl="1" fontAlgn="ctr"/>
            <a:r>
              <a:rPr lang="en-US" dirty="0"/>
              <a:t>Enable Docker Support</a:t>
            </a:r>
          </a:p>
          <a:p>
            <a:pPr lvl="1" fontAlgn="ctr"/>
            <a:r>
              <a:rPr lang="en-US" dirty="0"/>
              <a:t>No Authentication</a:t>
            </a:r>
          </a:p>
          <a:p>
            <a:pPr fontAlgn="ctr"/>
            <a:r>
              <a:rPr lang="en-US" dirty="0"/>
              <a:t>7. Click OK.</a:t>
            </a:r>
          </a:p>
          <a:p>
            <a:pPr fontAlgn="ctr"/>
            <a:r>
              <a:rPr lang="en-US" dirty="0"/>
              <a:t>8. When Visual Studio finishes creating the project, it will look like this.</a:t>
            </a:r>
          </a:p>
        </p:txBody>
      </p:sp>
    </p:spTree>
    <p:extLst>
      <p:ext uri="{BB962C8B-B14F-4D97-AF65-F5344CB8AC3E}">
        <p14:creationId xmlns:p14="http://schemas.microsoft.com/office/powerpoint/2010/main" val="61728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F32C-3AAC-4786-BE45-5AAA3788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pic>
        <p:nvPicPr>
          <p:cNvPr id="6146" name="Picture 2" descr="Solution Explorer &#10;Search Solution Explorer (Ctrl*;) &#10;Solution WebApplication2• (2 projects) &#10;docker-compose &#10;docker-compose.ci.buildyml &#10;&gt; docker•compose.yml &#10;WebApplication2 &#10;Connected Services &#10;Dependencies &#10;Properties &#10;wwwroot &#10;controllers &#10;Views &#10;appsettings.json &#10;bower.json &#10;bundlecontigjson &#10;Dockerfile &#10;c• programcs &#10;c• Startup.cs ">
            <a:extLst>
              <a:ext uri="{FF2B5EF4-FFF2-40B4-BE49-F238E27FC236}">
                <a16:creationId xmlns:a16="http://schemas.microsoft.com/office/drawing/2014/main" id="{33E485EA-1A1B-4788-A842-A7A98B7B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79" y="1143000"/>
            <a:ext cx="41814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0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5130-C13A-49CA-A7EB-6B2F332A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4E2-DC38-486E-9636-83861F3F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/>
              <a:t>4. Give your App and Solution a name and pick a folder.</a:t>
            </a:r>
          </a:p>
          <a:p>
            <a:pPr fontAlgn="ctr"/>
            <a:r>
              <a:rPr lang="en-US" dirty="0"/>
              <a:t>5. Click OK.</a:t>
            </a:r>
          </a:p>
          <a:p>
            <a:pPr fontAlgn="ctr"/>
            <a:r>
              <a:rPr lang="en-US" dirty="0"/>
              <a:t>6. On the New ASP.NET Core Web Application dialog, select</a:t>
            </a:r>
          </a:p>
          <a:p>
            <a:pPr lvl="1" fontAlgn="ctr"/>
            <a:r>
              <a:rPr lang="en-US" dirty="0"/>
              <a:t>Web Application</a:t>
            </a:r>
          </a:p>
          <a:p>
            <a:pPr lvl="1" fontAlgn="ctr"/>
            <a:r>
              <a:rPr lang="en-US" dirty="0"/>
              <a:t>Enable Docker Support</a:t>
            </a:r>
          </a:p>
          <a:p>
            <a:pPr lvl="1" fontAlgn="ctr"/>
            <a:r>
              <a:rPr lang="en-US" dirty="0"/>
              <a:t>No Authentication</a:t>
            </a:r>
          </a:p>
          <a:p>
            <a:pPr fontAlgn="ctr"/>
            <a:r>
              <a:rPr lang="en-US" dirty="0"/>
              <a:t>7. Click OK.</a:t>
            </a:r>
          </a:p>
          <a:p>
            <a:pPr fontAlgn="ctr"/>
            <a:r>
              <a:rPr lang="en-US" dirty="0"/>
              <a:t>8. When Visual Studio finishes creating the project, it will look like this.</a:t>
            </a:r>
          </a:p>
        </p:txBody>
      </p:sp>
    </p:spTree>
    <p:extLst>
      <p:ext uri="{BB962C8B-B14F-4D97-AF65-F5344CB8AC3E}">
        <p14:creationId xmlns:p14="http://schemas.microsoft.com/office/powerpoint/2010/main" val="100304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CB31-5E62-4367-8AC9-0719DC19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4F68-16F1-4050-9080-BA78ABFC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fontAlgn="ctr"/>
            <a:r>
              <a:rPr lang="en-US" sz="1800" dirty="0"/>
              <a:t>This creates a solution with a web project and a Docker-Compose project.</a:t>
            </a:r>
          </a:p>
          <a:p>
            <a:pPr fontAlgn="ctr"/>
            <a:r>
              <a:rPr lang="en-US" sz="1800" dirty="0"/>
              <a:t>The web project contains a </a:t>
            </a:r>
            <a:r>
              <a:rPr lang="en-US" sz="1800" dirty="0" err="1"/>
              <a:t>dockerfile</a:t>
            </a:r>
            <a:r>
              <a:rPr lang="en-US" sz="1800" dirty="0"/>
              <a:t>.</a:t>
            </a:r>
          </a:p>
          <a:p>
            <a:pPr fontAlgn="ctr"/>
            <a:r>
              <a:rPr lang="en-US" sz="1800" dirty="0"/>
              <a:t>The Docker-Compose project contains 2 </a:t>
            </a:r>
            <a:r>
              <a:rPr lang="en-US" sz="1800" dirty="0" err="1"/>
              <a:t>yml</a:t>
            </a:r>
            <a:r>
              <a:rPr lang="en-US" sz="1800" dirty="0"/>
              <a:t> files. The file docker-</a:t>
            </a:r>
            <a:r>
              <a:rPr lang="en-US" sz="1800" dirty="0" err="1"/>
              <a:t>compose.yml</a:t>
            </a:r>
            <a:r>
              <a:rPr lang="en-US" sz="1800" dirty="0"/>
              <a:t> is the one used when we build and debug in Visual Studio.</a:t>
            </a:r>
          </a:p>
          <a:p>
            <a:pPr fontAlgn="ctr"/>
            <a:r>
              <a:rPr lang="en-US" sz="1800" dirty="0"/>
              <a:t>A Docker-Compose project is set as the Startup Project. </a:t>
            </a:r>
          </a:p>
          <a:p>
            <a:pPr fontAlgn="ctr"/>
            <a:r>
              <a:rPr lang="en-US" sz="1800" dirty="0"/>
              <a:t>When you Run the project, it compiles the website and runs </a:t>
            </a:r>
            <a:r>
              <a:rPr lang="en-US" sz="1800" dirty="0" err="1"/>
              <a:t>dockercompose</a:t>
            </a:r>
            <a:r>
              <a:rPr lang="en-US" sz="1800" dirty="0"/>
              <a:t> which runs docker cli. This creates the docker image, copies in the binaries, creates the container, maps the port, and launches the browser.</a:t>
            </a:r>
          </a:p>
        </p:txBody>
      </p:sp>
    </p:spTree>
    <p:extLst>
      <p:ext uri="{BB962C8B-B14F-4D97-AF65-F5344CB8AC3E}">
        <p14:creationId xmlns:p14="http://schemas.microsoft.com/office/powerpoint/2010/main" val="776641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F4019-5AD6-4B94-A92D-D56FC98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Core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63EBF3-CDF3-4D92-88FF-EE2712797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13641"/>
            <a:ext cx="4424262" cy="100365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FE8C6-DC19-4D04-AEC9-26F536897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Notice the </a:t>
            </a:r>
            <a:r>
              <a:rPr lang="en-US" sz="2800" dirty="0" err="1"/>
              <a:t>url</a:t>
            </a:r>
            <a:r>
              <a:rPr lang="en-US" sz="2800" dirty="0"/>
              <a:t> is localhost with a mapped port.</a:t>
            </a:r>
          </a:p>
          <a:p>
            <a:r>
              <a:rPr lang="en-US" sz="2800" dirty="0"/>
              <a:t>This is the difference between Linux and Windows containers (at least for now).</a:t>
            </a:r>
          </a:p>
        </p:txBody>
      </p:sp>
    </p:spTree>
    <p:extLst>
      <p:ext uri="{BB962C8B-B14F-4D97-AF65-F5344CB8AC3E}">
        <p14:creationId xmlns:p14="http://schemas.microsoft.com/office/powerpoint/2010/main" val="177548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8AF2-443F-4C98-8E7C-048D7929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Unhelpful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CEA54C-0058-4999-9486-A9671A0D5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599" y="1792247"/>
            <a:ext cx="10411917" cy="64929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41C13-BE8F-4200-9052-AB014246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2894029"/>
            <a:ext cx="10744201" cy="328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If you get this error, you might need to switch from Windows containers back to Linux containers.</a:t>
            </a:r>
          </a:p>
        </p:txBody>
      </p:sp>
    </p:spTree>
    <p:extLst>
      <p:ext uri="{BB962C8B-B14F-4D97-AF65-F5344CB8AC3E}">
        <p14:creationId xmlns:p14="http://schemas.microsoft.com/office/powerpoint/2010/main" val="1508351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.NET Framework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0301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solution and project from the ASP.NET Web Application (.NET Framework) template.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/>
              <a:t>Right click on the web project and select Add-&gt;Docker Support.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/>
              <a:t>This adds a Docker-Compose project and sets it as the Startup Project and adds a Dockerfile to the web project.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/>
              <a:t>One of the difference between this and the ASP.NET Core project with Docker support checkbox is that this project uses a Windows container instead of a Linux container.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sz="1800" dirty="0"/>
              <a:t>Run the project. After the container image is created and the container starts, the web browser should open.</a:t>
            </a:r>
          </a:p>
        </p:txBody>
      </p:sp>
    </p:spTree>
    <p:extLst>
      <p:ext uri="{BB962C8B-B14F-4D97-AF65-F5344CB8AC3E}">
        <p14:creationId xmlns:p14="http://schemas.microsoft.com/office/powerpoint/2010/main" val="2956225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5290-F9C5-4988-83D6-AE6C5649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.NET Framework Example</a:t>
            </a:r>
          </a:p>
        </p:txBody>
      </p:sp>
      <p:pic>
        <p:nvPicPr>
          <p:cNvPr id="7170" name="Picture 2" descr="Add New Project &#10;D Recent &#10;Installed &#10;Visual &#10;Windows Classic Desktop &#10;.NET core &#10;.NET standard &#10;Cloud &#10;Visual Basic &#10;Visual C++ &#10;SQL server &#10;Azure Data Lake &#10;JavaScript &#10;Typescript &#10;Not finding what you are lockiru; for? &#10;Open Visual Studio Installer &#10;.NET Framework45.2 &#10;Sort by: Default &#10;ASP.NET Web Appl ication (.NET Framework) &#10;Aonlication (NET Framework'. &#10;ET core) &#10;ASP.NET core Web Application (NET Framework) &#10;Visual C# &#10;Visual C# &#10;Visual &#10;b Online &#10;Name: &#10;WebApplication3 &#10;studio 201 ication2 &#10;Search Installed Templates (Ctrl•E) &#10;Type: Visual &#10;Project templates for creating ASP.NET &#10;applications You can create ASP-NET Web &#10;Forms, MVC, or Web API applications and &#10;add many other features in ASP-NET. &#10;Browse,., &#10;Cancel ">
            <a:extLst>
              <a:ext uri="{FF2B5EF4-FFF2-40B4-BE49-F238E27FC236}">
                <a16:creationId xmlns:a16="http://schemas.microsoft.com/office/drawing/2014/main" id="{A2F79483-AF71-4496-A2E1-72E2E9A95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08" y="1366267"/>
            <a:ext cx="7928017" cy="54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6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4714D-D730-46EF-9613-F67457F3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ASP.NET .NET Framework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E0A536-A891-4B87-820D-4F377AD5BB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825625"/>
            <a:ext cx="4462154" cy="11155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8F3E-B6F1-4F52-A135-734315286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site is running in a Windows container.</a:t>
            </a:r>
          </a:p>
          <a:p>
            <a:r>
              <a:rPr lang="en-US" sz="2800" dirty="0"/>
              <a:t>Because the networking is different, this container gets a private IP address and the site is served on port 80.</a:t>
            </a:r>
          </a:p>
        </p:txBody>
      </p:sp>
    </p:spTree>
    <p:extLst>
      <p:ext uri="{BB962C8B-B14F-4D97-AF65-F5344CB8AC3E}">
        <p14:creationId xmlns:p14="http://schemas.microsoft.com/office/powerpoint/2010/main" val="269608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9765FD-60BC-4D8D-BF0F-A9C72DA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Unhelpful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67DB5-8B62-433E-863E-99A59ABC3C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710" y="1492249"/>
            <a:ext cx="10361540" cy="8550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FF6C-1ED7-4081-BAA8-7297280C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710" y="2875175"/>
            <a:ext cx="10565090" cy="330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Same as before but the reverse. This error might mean you need to switch from Linux to Windows containers.</a:t>
            </a:r>
          </a:p>
        </p:txBody>
      </p:sp>
    </p:spTree>
    <p:extLst>
      <p:ext uri="{BB962C8B-B14F-4D97-AF65-F5344CB8AC3E}">
        <p14:creationId xmlns:p14="http://schemas.microsoft.com/office/powerpoint/2010/main" val="11257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C47B-18B3-4BEA-AA6F-4B6FBC1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D14-82BD-4CF3-AAA3-183B0952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Windows 10 – get the Community Edition (CE)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hlinkClick r:id="rId2"/>
              </a:rPr>
              <a:t>https://www.docker.com/docker-windows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/>
              <a:t>Which takes you to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hlinkClick r:id="rId3"/>
              </a:rPr>
              <a:t>https://store.docker.com/editions/community/docker-ce-desktop-windows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649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7DB0-3859-48A1-A669-42A5A801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Docker as an App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2274-A7F8-4270-B714-26DDBFAC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In addition to SQL Server and IIS there are many application servers which have official docker images.</a:t>
            </a:r>
          </a:p>
          <a:p>
            <a:r>
              <a:rPr lang="en-US" sz="2800" dirty="0"/>
              <a:t>A few examples are RabbitMQ, </a:t>
            </a:r>
            <a:r>
              <a:rPr lang="en-US" sz="2800" dirty="0" err="1"/>
              <a:t>Redis</a:t>
            </a:r>
            <a:r>
              <a:rPr lang="en-US" sz="2800" dirty="0"/>
              <a:t> Cache, </a:t>
            </a:r>
            <a:r>
              <a:rPr lang="en-US" sz="2800" dirty="0" err="1"/>
              <a:t>ngix</a:t>
            </a:r>
            <a:r>
              <a:rPr lang="en-US" sz="2800" dirty="0"/>
              <a:t>, </a:t>
            </a:r>
            <a:r>
              <a:rPr lang="en-US" sz="2800" dirty="0" err="1"/>
              <a:t>MongoDb</a:t>
            </a:r>
            <a:r>
              <a:rPr lang="en-US" sz="2800" dirty="0"/>
              <a:t>, MySQL.</a:t>
            </a:r>
          </a:p>
          <a:p>
            <a:r>
              <a:rPr lang="en-US" sz="2800" dirty="0"/>
              <a:t>What is nice about using these images is that the software doesn’t have to installed onto the host and you can delete it with no </a:t>
            </a:r>
            <a:r>
              <a:rPr lang="en-US" sz="2800" dirty="0" err="1"/>
              <a:t>consequenses</a:t>
            </a:r>
            <a:r>
              <a:rPr lang="en-US" sz="2800" dirty="0"/>
              <a:t> when you don’t want it anymore.</a:t>
            </a:r>
          </a:p>
        </p:txBody>
      </p:sp>
    </p:spTree>
    <p:extLst>
      <p:ext uri="{BB962C8B-B14F-4D97-AF65-F5344CB8AC3E}">
        <p14:creationId xmlns:p14="http://schemas.microsoft.com/office/powerpoint/2010/main" val="256154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97D-22C2-4393-89EB-409C6ABC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0A99-B3F1-4AF5-AA48-7AE45ECC5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Create a container using the official RabbitMQ image and connect to the Management website. </a:t>
            </a:r>
          </a:p>
          <a:p>
            <a:r>
              <a:rPr lang="en-US" sz="2400" dirty="0"/>
              <a:t>To connect to the Queue, more ports would be required.</a:t>
            </a:r>
          </a:p>
          <a:p>
            <a:r>
              <a:rPr lang="en-US" sz="2400" dirty="0"/>
              <a:t>Image: </a:t>
            </a:r>
            <a:r>
              <a:rPr lang="en-US" sz="2400" dirty="0">
                <a:hlinkClick r:id="rId2"/>
              </a:rPr>
              <a:t>https://store.docker.com/images/rabbitmq</a:t>
            </a:r>
            <a:endParaRPr lang="en-US" sz="2400" dirty="0"/>
          </a:p>
          <a:p>
            <a:r>
              <a:rPr lang="en-US" sz="2400" dirty="0"/>
              <a:t>Run the image and map the port to a port on the host</a:t>
            </a:r>
          </a:p>
          <a:p>
            <a:r>
              <a:rPr lang="en-US" sz="2400" b="1" dirty="0"/>
              <a:t>docker run -d --hostname my-rabbit --name some-rabbit -p 8080:15672 rabbitmq:3-management</a:t>
            </a:r>
          </a:p>
          <a:p>
            <a:r>
              <a:rPr lang="en-US" sz="2400" dirty="0"/>
              <a:t>Connect to the management website and login with the default credentials</a:t>
            </a:r>
          </a:p>
          <a:p>
            <a:pPr lvl="1"/>
            <a:r>
              <a:rPr lang="en-US" sz="2400" dirty="0">
                <a:hlinkClick r:id="rId3"/>
              </a:rPr>
              <a:t>http://localhost:8080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Default login: guest/guest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7445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C47B-18B3-4BEA-AA6F-4B6FBC1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8D14-82BD-4CF3-AAA3-183B0952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Windows Server 2016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Enterprise Edition (EE)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hlinkClick r:id="rId2"/>
              </a:rPr>
              <a:t>https://store.docker.com/editions/enterprise/docker-ee-server-windows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hlinkClick r:id="rId3"/>
              </a:rPr>
              <a:t>https://docs.docker.com/engine/installation/windows/docker-ee/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64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2C11-477A-4C91-A9D6-87956EB0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are changing quickly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0ABC-BDC2-4262-9901-6AFF8FE0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of the things I say might already be out of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10 supports Windows and Linux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Server 2016 supports Windows containers. Linux containers coming this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fix for having to switch between Linux and Windows mode is supposed to be coming this year, I think.</a:t>
            </a:r>
          </a:p>
        </p:txBody>
      </p:sp>
    </p:spTree>
    <p:extLst>
      <p:ext uri="{BB962C8B-B14F-4D97-AF65-F5344CB8AC3E}">
        <p14:creationId xmlns:p14="http://schemas.microsoft.com/office/powerpoint/2010/main" val="188050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B0D7-8DAA-46BC-9EFB-55F11C54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666966-4B95-4DC5-879F-6192C5D1C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33154"/>
              </p:ext>
            </p:extLst>
          </p:nvPr>
        </p:nvGraphicFramePr>
        <p:xfrm>
          <a:off x="103695" y="1376313"/>
          <a:ext cx="11250106" cy="5018665"/>
        </p:xfrm>
        <a:graphic>
          <a:graphicData uri="http://schemas.openxmlformats.org/drawingml/2006/table">
            <a:tbl>
              <a:tblPr/>
              <a:tblGrid>
                <a:gridCol w="3416253">
                  <a:extLst>
                    <a:ext uri="{9D8B030D-6E8A-4147-A177-3AD203B41FA5}">
                      <a16:colId xmlns:a16="http://schemas.microsoft.com/office/drawing/2014/main" val="76418"/>
                    </a:ext>
                  </a:extLst>
                </a:gridCol>
                <a:gridCol w="7833853">
                  <a:extLst>
                    <a:ext uri="{9D8B030D-6E8A-4147-A177-3AD203B41FA5}">
                      <a16:colId xmlns:a16="http://schemas.microsoft.com/office/drawing/2014/main" val="466360226"/>
                    </a:ext>
                  </a:extLst>
                </a:gridCol>
              </a:tblGrid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Version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version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893109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List installed images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docker images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45571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Remove an image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rmi &lt;image name&gt;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72113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Remove a container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rm &lt;container&gt;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22424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Show running containers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ps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88966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Show all containers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ps -a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22242"/>
                  </a:ext>
                </a:extLst>
              </a:tr>
              <a:tr h="6769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Run a command in a NEW container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run &lt;container&gt; &lt;command&gt;</a:t>
                      </a:r>
                    </a:p>
                    <a:p>
                      <a:pPr fontAlgn="t"/>
                      <a:r>
                        <a:rPr lang="en-US" sz="1400">
                          <a:effectLst/>
                        </a:rPr>
                        <a:t>Interactive mode</a:t>
                      </a:r>
                    </a:p>
                    <a:p>
                      <a:pPr fontAlgn="t"/>
                      <a:r>
                        <a:rPr lang="en-US" sz="1400">
                          <a:effectLst/>
                        </a:rPr>
                        <a:t>docker run -i &lt;container&gt; &lt;command&gt;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29354"/>
                  </a:ext>
                </a:extLst>
              </a:tr>
              <a:tr h="6769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Run a command in an EXISTING container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docker exec &lt;container&gt; &lt;command&gt;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Interactive mode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docker exec -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&lt;container&gt; &lt;command&gt;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812808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Connect to a container's console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attach &lt;container&gt;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08565"/>
                  </a:ext>
                </a:extLst>
              </a:tr>
              <a:tr h="46393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Get a Windows container's IP address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docker inspect --format '{{ .NetworkSettings.Networks.nat.IPAddress }}' &lt;container&gt;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48068"/>
                  </a:ext>
                </a:extLst>
              </a:tr>
              <a:tr h="144438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Build an image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docker build &lt;folder&gt; -t &lt;image name&gt;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Example: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docker build . -t </a:t>
                      </a:r>
                      <a:r>
                        <a:rPr lang="en-US" sz="1400" dirty="0" err="1">
                          <a:effectLst/>
                        </a:rPr>
                        <a:t>ormico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helloworld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Image names are often prefixed with a namespace. In the example above "</a:t>
                      </a:r>
                      <a:r>
                        <a:rPr lang="en-US" sz="1400" dirty="0" err="1">
                          <a:effectLst/>
                        </a:rPr>
                        <a:t>ormico</a:t>
                      </a:r>
                      <a:r>
                        <a:rPr lang="en-US" sz="1400" dirty="0">
                          <a:effectLst/>
                        </a:rPr>
                        <a:t>" is used as the namespace prefix and "/" is used as a separator.</a:t>
                      </a:r>
                    </a:p>
                  </a:txBody>
                  <a:tcPr marL="16268" marR="16268" marT="10846" marB="108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1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DD8E-B9DA-42B8-9907-9C8F638B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E793-13DA-4406-8D3E-2EE6973D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current command line interface has to switch between Windows containers and Linux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get a weird error, make sure you are in the correct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don’t stop when you switch modes, so if you start a Linux container and switch to Windows mode, that Linux container is still running.</a:t>
            </a:r>
          </a:p>
        </p:txBody>
      </p:sp>
    </p:spTree>
    <p:extLst>
      <p:ext uri="{BB962C8B-B14F-4D97-AF65-F5344CB8AC3E}">
        <p14:creationId xmlns:p14="http://schemas.microsoft.com/office/powerpoint/2010/main" val="422299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513B-8076-467F-9E20-82D0883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A300-D8AD-4828-BD44-BC7F1DBA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Dockerfile</a:t>
            </a:r>
          </a:p>
          <a:p>
            <a:r>
              <a:rPr lang="en-US" sz="3200" dirty="0">
                <a:hlinkClick r:id="rId2"/>
              </a:rPr>
              <a:t>https://docs.docker.com/engine/reference/builder/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762021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ackTemplate.potx" id="{490EA294-4618-4D41-A5CF-4B0D9EB0D9FF}" vid="{7AB5C814-F9D0-41F9-BFBB-047A14E91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ZackTemplate</Template>
  <TotalTime>0</TotalTime>
  <Words>1784</Words>
  <Application>Microsoft Office PowerPoint</Application>
  <PresentationFormat>Widescreen</PresentationFormat>
  <Paragraphs>201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Segoe UI</vt:lpstr>
      <vt:lpstr>Segoe UI Light</vt:lpstr>
      <vt:lpstr>WelcomeDoc</vt:lpstr>
      <vt:lpstr>Docker</vt:lpstr>
      <vt:lpstr>Who am I?</vt:lpstr>
      <vt:lpstr>What is Docker? What is a Container?</vt:lpstr>
      <vt:lpstr>Getting Docker</vt:lpstr>
      <vt:lpstr>Getting Docker</vt:lpstr>
      <vt:lpstr>Things are changing quickly </vt:lpstr>
      <vt:lpstr>Cheatsheet</vt:lpstr>
      <vt:lpstr>Docker cli</vt:lpstr>
      <vt:lpstr>Dockerfile reference</vt:lpstr>
      <vt:lpstr>Windows and Linux containers</vt:lpstr>
      <vt:lpstr>Windows and Linux containers</vt:lpstr>
      <vt:lpstr>Docker Hello World Example</vt:lpstr>
      <vt:lpstr>Docker Windows Hello World</vt:lpstr>
      <vt:lpstr>Get a PowerShell prompt in container</vt:lpstr>
      <vt:lpstr>Docker Linux Hello World</vt:lpstr>
      <vt:lpstr>Get a Bash prompt in a Linux container</vt:lpstr>
      <vt:lpstr>My Hello, World! Example</vt:lpstr>
      <vt:lpstr>My Hello, World! Example</vt:lpstr>
      <vt:lpstr>Dockerfile tips</vt:lpstr>
      <vt:lpstr>My Hello, World! Example</vt:lpstr>
      <vt:lpstr>Installing dependencies Example</vt:lpstr>
      <vt:lpstr>Install SQL Management Objects MSI</vt:lpstr>
      <vt:lpstr>Install SQL Management Objects MSI</vt:lpstr>
      <vt:lpstr>SQL Server Developer Ed. Example</vt:lpstr>
      <vt:lpstr>SQL Server docker command</vt:lpstr>
      <vt:lpstr>VS ASP.NET Core Example</vt:lpstr>
      <vt:lpstr>VS ASP.NET Core Example</vt:lpstr>
      <vt:lpstr>VS ASP.NET Core Example</vt:lpstr>
      <vt:lpstr>VS ASP.NET Core Example</vt:lpstr>
      <vt:lpstr>VS ASP.NET Core Example</vt:lpstr>
      <vt:lpstr>VS ASP.NET Core Example</vt:lpstr>
      <vt:lpstr>VS ASP.NET Core Example</vt:lpstr>
      <vt:lpstr>VS ASP.NET Core Example</vt:lpstr>
      <vt:lpstr>VS ASP.NET Core Example</vt:lpstr>
      <vt:lpstr>Unhelpful Error</vt:lpstr>
      <vt:lpstr>VS ASP.NET .NET Framework Example</vt:lpstr>
      <vt:lpstr>VS ASP.NET .NET Framework Example</vt:lpstr>
      <vt:lpstr>VS ASP.NET .NET Framework Example</vt:lpstr>
      <vt:lpstr>Unhelpful Error</vt:lpstr>
      <vt:lpstr>Using Docker as an App Server</vt:lpstr>
      <vt:lpstr>RabbitMQ Example</vt:lpstr>
      <vt:lpstr>Closing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2017-08-01T04:46:42Z</dcterms:created>
  <dcterms:modified xsi:type="dcterms:W3CDTF">2017-09-18T05:07:55Z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