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2" r:id="rId11"/>
    <p:sldId id="271" r:id="rId12"/>
    <p:sldId id="281" r:id="rId13"/>
    <p:sldId id="282" r:id="rId14"/>
    <p:sldId id="276" r:id="rId15"/>
    <p:sldId id="274" r:id="rId16"/>
    <p:sldId id="295" r:id="rId17"/>
    <p:sldId id="277" r:id="rId18"/>
    <p:sldId id="279" r:id="rId19"/>
    <p:sldId id="278" r:id="rId20"/>
    <p:sldId id="283" r:id="rId21"/>
    <p:sldId id="280" r:id="rId22"/>
    <p:sldId id="284" r:id="rId23"/>
    <p:sldId id="285" r:id="rId24"/>
    <p:sldId id="286" r:id="rId25"/>
    <p:sldId id="287" r:id="rId26"/>
    <p:sldId id="288" r:id="rId27"/>
    <p:sldId id="290" r:id="rId28"/>
    <p:sldId id="289" r:id="rId29"/>
    <p:sldId id="296" r:id="rId30"/>
    <p:sldId id="291" r:id="rId31"/>
    <p:sldId id="292" r:id="rId32"/>
    <p:sldId id="293" r:id="rId33"/>
    <p:sldId id="294" r:id="rId34"/>
    <p:sldId id="275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ormi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ower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ulp-concat" TargetMode="External"/><Relationship Id="rId13" Type="http://schemas.openxmlformats.org/officeDocument/2006/relationships/hyperlink" Target="http://getbootstrap.com/" TargetMode="External"/><Relationship Id="rId3" Type="http://schemas.openxmlformats.org/officeDocument/2006/relationships/hyperlink" Target="https://git-for-windows.github.io/" TargetMode="External"/><Relationship Id="rId7" Type="http://schemas.openxmlformats.org/officeDocument/2006/relationships/hyperlink" Target="https://www.npmjs.com/package/gulp-watch" TargetMode="External"/><Relationship Id="rId12" Type="http://schemas.openxmlformats.org/officeDocument/2006/relationships/hyperlink" Target="http://jquery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npmjs.com/package/gulp-sass" TargetMode="External"/><Relationship Id="rId11" Type="http://schemas.openxmlformats.org/officeDocument/2006/relationships/hyperlink" Target="https://www.npmjs.com/package/gulp-sourcemaps" TargetMode="External"/><Relationship Id="rId5" Type="http://schemas.openxmlformats.org/officeDocument/2006/relationships/hyperlink" Target="http://bower.io/" TargetMode="External"/><Relationship Id="rId10" Type="http://schemas.openxmlformats.org/officeDocument/2006/relationships/hyperlink" Target="https://www.npmjs.com/package/gulp-uglify" TargetMode="External"/><Relationship Id="rId4" Type="http://schemas.openxmlformats.org/officeDocument/2006/relationships/hyperlink" Target="http://gulpjs.com/" TargetMode="External"/><Relationship Id="rId9" Type="http://schemas.openxmlformats.org/officeDocument/2006/relationships/hyperlink" Target="https://www.npmjs.com/package/gulp-cssnano" TargetMode="External"/><Relationship Id="rId14" Type="http://schemas.openxmlformats.org/officeDocument/2006/relationships/hyperlink" Target="https://www.nuget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 to NPM, gulp, and Bower</a:t>
            </a:r>
            <a:br>
              <a:rPr lang="en-US" sz="4800" dirty="0"/>
            </a:br>
            <a:r>
              <a:rPr lang="en-US" sz="4800" dirty="0"/>
              <a:t>(for Visual Studio </a:t>
            </a:r>
            <a:r>
              <a:rPr lang="en-US" sz="4800" dirty="0" err="1"/>
              <a:t>devs</a:t>
            </a:r>
            <a:r>
              <a:rPr lang="en-US" sz="48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Zack Moore</a:t>
            </a:r>
          </a:p>
          <a:p>
            <a:r>
              <a:rPr lang="en-US" dirty="0">
                <a:hlinkClick r:id="rId3"/>
              </a:rPr>
              <a:t>http://bitbucket.org/ormico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Node.js and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hlinkClick r:id="rId2"/>
              </a:rPr>
              <a:t>https://nodejs.org</a:t>
            </a:r>
            <a:endParaRPr lang="en-US" sz="3600" dirty="0"/>
          </a:p>
          <a:p>
            <a:r>
              <a:rPr lang="en-US" sz="3600" dirty="0"/>
              <a:t>On Windows, install the v5.6.0 (or higher) Stable Latest Features release which includes NPM v3.6. </a:t>
            </a:r>
          </a:p>
          <a:p>
            <a:r>
              <a:rPr lang="en-US" sz="3600" dirty="0"/>
              <a:t>The alternative is to install v4.3.0 which is the LTS version. The problem with this version is that it installs an older version of NPM. Before v3, NPM had a problem on Windows with the depth of dependency folders.</a:t>
            </a:r>
          </a:p>
          <a:p>
            <a:r>
              <a:rPr lang="en-US" sz="3600" dirty="0"/>
              <a:t>Reboot to update PATH.</a:t>
            </a:r>
          </a:p>
        </p:txBody>
      </p:sp>
    </p:spTree>
    <p:extLst>
      <p:ext uri="{BB962C8B-B14F-4D97-AF65-F5344CB8AC3E}">
        <p14:creationId xmlns:p14="http://schemas.microsoft.com/office/powerpoint/2010/main" val="214112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Call </a:t>
            </a:r>
            <a:r>
              <a:rPr lang="en-US" sz="3600" dirty="0" err="1"/>
              <a:t>Init</a:t>
            </a:r>
            <a:r>
              <a:rPr lang="en-US" sz="3600" dirty="0"/>
              <a:t> to create </a:t>
            </a:r>
            <a:r>
              <a:rPr lang="en-US" sz="3600" dirty="0" err="1"/>
              <a:t>package.json</a:t>
            </a:r>
            <a:r>
              <a:rPr lang="en-US" sz="3600" dirty="0"/>
              <a:t> file before installing packages.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PS&gt;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3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1564"/>
            <a:ext cx="10703010" cy="5384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"name": "npmgulpbowerwebapp1",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"version": "1.0.0",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"description": "",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"main": "Default.aspx",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"dependencies": {},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</a:t>
            </a:r>
            <a:r>
              <a:rPr lang="en-US" sz="3600" dirty="0" err="1">
                <a:latin typeface="Consolas" panose="020B0609020204030204" pitchFamily="49" charset="0"/>
              </a:rPr>
              <a:t>devDependencies</a:t>
            </a:r>
            <a:r>
              <a:rPr lang="en-US" sz="3600" dirty="0">
                <a:latin typeface="Consolas" panose="020B0609020204030204" pitchFamily="49" charset="0"/>
              </a:rPr>
              <a:t>": {},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"scripts": {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  "test": "echo \"Error: no test specified\" &amp;&amp; exit 1"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},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"author": "Zack Moore (z@ormi.co)",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  "license": "MIT"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4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Bower is a package manager, like NPM.</a:t>
            </a:r>
          </a:p>
          <a:p>
            <a:r>
              <a:rPr lang="en-US" sz="3600" dirty="0"/>
              <a:t>Bower is different from NPM in that it is designed to for any type of Web files including JS, CSS, HTML.</a:t>
            </a:r>
          </a:p>
          <a:p>
            <a:r>
              <a:rPr lang="en-US" sz="3600" dirty="0"/>
              <a:t>NPM </a:t>
            </a:r>
            <a:r>
              <a:rPr lang="en-US" sz="3600" i="1" dirty="0"/>
              <a:t>can</a:t>
            </a:r>
            <a:r>
              <a:rPr lang="en-US" sz="3600" dirty="0"/>
              <a:t> do these types of files also, but designed for JS and most packages are for using in Node.js not Web Browser.</a:t>
            </a:r>
          </a:p>
        </p:txBody>
      </p:sp>
    </p:spTree>
    <p:extLst>
      <p:ext uri="{BB962C8B-B14F-4D97-AF65-F5344CB8AC3E}">
        <p14:creationId xmlns:p14="http://schemas.microsoft.com/office/powerpoint/2010/main" val="144158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>
                <a:hlinkClick r:id="rId2"/>
              </a:rPr>
              <a:t>http://bower.io</a:t>
            </a:r>
            <a:endParaRPr lang="en-US" sz="3600" dirty="0"/>
          </a:p>
          <a:p>
            <a:r>
              <a:rPr lang="en-US" sz="3600" dirty="0"/>
              <a:t>Requires 2 Steps</a:t>
            </a:r>
          </a:p>
          <a:p>
            <a:r>
              <a:rPr lang="en-US" sz="3600" dirty="0"/>
              <a:t>Install Globally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PS&gt;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install -g bower</a:t>
            </a:r>
          </a:p>
          <a:p>
            <a:r>
              <a:rPr lang="en-US" sz="3600" dirty="0"/>
              <a:t>Install Locally to project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PS&gt;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install -D bower</a:t>
            </a:r>
          </a:p>
        </p:txBody>
      </p:sp>
    </p:spTree>
    <p:extLst>
      <p:ext uri="{BB962C8B-B14F-4D97-AF65-F5344CB8AC3E}">
        <p14:creationId xmlns:p14="http://schemas.microsoft.com/office/powerpoint/2010/main" val="56831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Packages with Bower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3600" dirty="0"/>
              <a:t>Just like NPM, Bower requires a configuration file. Bower’s configuration file is named </a:t>
            </a:r>
            <a:r>
              <a:rPr lang="en-US" sz="3600" dirty="0" err="1"/>
              <a:t>bower.json</a:t>
            </a:r>
            <a:r>
              <a:rPr lang="en-US" sz="3600" dirty="0"/>
              <a:t>. And just like NPM, Bower gives you a utility command to create a new file and will default to the same values you put in your </a:t>
            </a:r>
            <a:r>
              <a:rPr lang="en-US" sz="3600" dirty="0" err="1"/>
              <a:t>package.json</a:t>
            </a:r>
            <a:r>
              <a:rPr lang="en-US" sz="3600" dirty="0"/>
              <a:t> file.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bower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</a:t>
            </a:r>
            <a:endParaRPr lang="en-US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Install jQuery and Bootstrap.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bower install -S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jquery</a:t>
            </a:r>
            <a:endParaRPr lang="en-US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bower install bootstrap</a:t>
            </a:r>
          </a:p>
          <a:p>
            <a:r>
              <a:rPr lang="en-US" sz="3600" dirty="0"/>
              <a:t>You can specify a specific </a:t>
            </a:r>
            <a:r>
              <a:rPr lang="en-US" sz="3600" dirty="0" err="1"/>
              <a:t>verion</a:t>
            </a:r>
            <a:r>
              <a:rPr lang="en-US" sz="3600" dirty="0"/>
              <a:t> using the ‘#&lt;version&gt;’ syntax. You can also specify the bower </a:t>
            </a:r>
            <a:r>
              <a:rPr lang="en-US" sz="3600" dirty="0" err="1"/>
              <a:t>foldername</a:t>
            </a:r>
            <a:r>
              <a:rPr lang="en-US" sz="3600" dirty="0"/>
              <a:t> using the ‘&lt;folder&gt;=&lt;package&gt;’ syntax. This is useful if you need to get more than one version of a specific package, for example if you have a legacy page that uses an older version.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bower install -S jq18=jquery#1.8</a:t>
            </a:r>
          </a:p>
        </p:txBody>
      </p:sp>
    </p:spTree>
    <p:extLst>
      <p:ext uri="{BB962C8B-B14F-4D97-AF65-F5344CB8AC3E}">
        <p14:creationId xmlns:p14="http://schemas.microsoft.com/office/powerpoint/2010/main" val="59668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http://gulpjs.com</a:t>
            </a:r>
            <a:endParaRPr lang="en-US" sz="3600" dirty="0"/>
          </a:p>
          <a:p>
            <a:r>
              <a:rPr lang="en-US" sz="3600" dirty="0"/>
              <a:t>A JavaScript Build system.</a:t>
            </a:r>
          </a:p>
        </p:txBody>
      </p:sp>
    </p:spTree>
    <p:extLst>
      <p:ext uri="{BB962C8B-B14F-4D97-AF65-F5344CB8AC3E}">
        <p14:creationId xmlns:p14="http://schemas.microsoft.com/office/powerpoint/2010/main" val="352307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gulp when we have MSBUILD/Visual Studio?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MSBUILD does a great job at all things .NET.</a:t>
            </a:r>
          </a:p>
          <a:p>
            <a:r>
              <a:rPr lang="en-US" sz="3600" dirty="0"/>
              <a:t>But, you have to wait for someone to add new features.</a:t>
            </a:r>
          </a:p>
          <a:p>
            <a:r>
              <a:rPr lang="en-US" sz="3600" dirty="0"/>
              <a:t>Gulp can add new web build features.</a:t>
            </a:r>
          </a:p>
          <a:p>
            <a:r>
              <a:rPr lang="en-US" sz="3600" dirty="0"/>
              <a:t>Since Gulp isn’t Microsoft Only, a larger pool of </a:t>
            </a:r>
            <a:r>
              <a:rPr lang="en-US" sz="3600" dirty="0" err="1"/>
              <a:t>Devs</a:t>
            </a:r>
            <a:r>
              <a:rPr lang="en-US" sz="3600" dirty="0"/>
              <a:t> add new features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366216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http://gulpjs.com</a:t>
            </a:r>
            <a:endParaRPr lang="en-US" sz="3600" dirty="0"/>
          </a:p>
          <a:p>
            <a:r>
              <a:rPr lang="en-US" sz="3600" dirty="0"/>
              <a:t>Like Bower, install globally and locally.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npm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install --global gulp-cli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PS&gt;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npm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install --save-dev gulp</a:t>
            </a:r>
          </a:p>
        </p:txBody>
      </p:sp>
    </p:spTree>
    <p:extLst>
      <p:ext uri="{BB962C8B-B14F-4D97-AF65-F5344CB8AC3E}">
        <p14:creationId xmlns:p14="http://schemas.microsoft.com/office/powerpoint/2010/main" val="110497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stores this in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When you install a package through NPM and specify the –D flag, it stores that information in </a:t>
            </a:r>
            <a:r>
              <a:rPr lang="en-US" sz="3600" dirty="0" err="1"/>
              <a:t>package.json</a:t>
            </a:r>
            <a:r>
              <a:rPr lang="en-US" sz="3600" dirty="0"/>
              <a:t> as a </a:t>
            </a:r>
            <a:r>
              <a:rPr lang="en-US" sz="3600" dirty="0" err="1"/>
              <a:t>devDependency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nsolas" panose="020B0609020204030204" pitchFamily="49" charset="0"/>
              </a:rPr>
              <a:t> "</a:t>
            </a:r>
            <a:r>
              <a:rPr lang="en-US" sz="3600" dirty="0" err="1">
                <a:latin typeface="Consolas" panose="020B0609020204030204" pitchFamily="49" charset="0"/>
              </a:rPr>
              <a:t>devDependencies</a:t>
            </a:r>
            <a:r>
              <a:rPr lang="en-US" sz="3600" dirty="0"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nsolas" panose="020B0609020204030204" pitchFamily="49" charset="0"/>
              </a:rPr>
              <a:t>    "bower": "^1.7.7" 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nsolas" panose="020B0609020204030204" pitchFamily="49" charset="0"/>
              </a:rPr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26036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NPM, gulp, and Bower are part of a new set of tools for Web Development.</a:t>
            </a:r>
            <a:br>
              <a:rPr lang="en-US" sz="3600" dirty="0"/>
            </a:br>
            <a:r>
              <a:rPr lang="en-US" sz="3600" dirty="0"/>
              <a:t>Built around JavaScript, these tools benefit from wide support across platforms and supported technology.</a:t>
            </a:r>
          </a:p>
          <a:p>
            <a:r>
              <a:rPr lang="en-US" sz="3600" dirty="0"/>
              <a:t>Since these tools aren’t MS only, we get the benefit of a larger pool of </a:t>
            </a:r>
            <a:r>
              <a:rPr lang="en-US" sz="3600" dirty="0" err="1"/>
              <a:t>Devs</a:t>
            </a:r>
            <a:r>
              <a:rPr lang="en-US" sz="3600" dirty="0"/>
              <a:t> adding features.</a:t>
            </a:r>
          </a:p>
        </p:txBody>
      </p:sp>
    </p:spTree>
    <p:extLst>
      <p:ext uri="{BB962C8B-B14F-4D97-AF65-F5344CB8AC3E}">
        <p14:creationId xmlns:p14="http://schemas.microsoft.com/office/powerpoint/2010/main" val="222472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Add </a:t>
            </a:r>
            <a:r>
              <a:rPr lang="en-US" sz="3600" b="1" dirty="0"/>
              <a:t>gulpfile.js</a:t>
            </a:r>
            <a:r>
              <a:rPr lang="en-US" sz="3600" dirty="0"/>
              <a:t> to root of your web project.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gulp = require('gulp');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('default', function(done) {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// Empty task. Write your code here.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done();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2207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Gulp Task to compile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Remove old ‘default’ task. Create new ‘default’ that depends on a new task that we will create named ‘app-</a:t>
            </a:r>
            <a:r>
              <a:rPr lang="en-US" sz="2400" dirty="0" err="1"/>
              <a:t>css</a:t>
            </a:r>
            <a:r>
              <a:rPr lang="en-US" sz="2400" dirty="0"/>
              <a:t>’. If task default is run, then any dependent tasks will run first.</a:t>
            </a:r>
            <a:endParaRPr lang="en-US" sz="3600" dirty="0"/>
          </a:p>
          <a:p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('default', ['app-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2637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app-</a:t>
            </a:r>
            <a:r>
              <a:rPr lang="en-US" dirty="0" err="1"/>
              <a:t>css</a:t>
            </a:r>
            <a:r>
              <a:rPr lang="en-US" dirty="0"/>
              <a:t>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8" y="1825625"/>
            <a:ext cx="54402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Scan all *.</a:t>
            </a:r>
            <a:r>
              <a:rPr lang="en-US" sz="2000" dirty="0" err="1"/>
              <a:t>scss</a:t>
            </a:r>
            <a:r>
              <a:rPr lang="en-US" sz="2000" dirty="0"/>
              <a:t> files under </a:t>
            </a:r>
            <a:r>
              <a:rPr lang="en-US" sz="2000" dirty="0" err="1"/>
              <a:t>css</a:t>
            </a:r>
            <a:r>
              <a:rPr lang="en-US" sz="2000" dirty="0"/>
              <a:t> folder.</a:t>
            </a:r>
          </a:p>
          <a:p>
            <a:r>
              <a:rPr lang="en-US" sz="2000" dirty="0"/>
              <a:t>Run these files through the sass compiler.</a:t>
            </a:r>
          </a:p>
          <a:p>
            <a:r>
              <a:rPr lang="en-US" sz="2000" dirty="0"/>
              <a:t>Sending all errors to </a:t>
            </a:r>
            <a:r>
              <a:rPr lang="en-US" sz="2000" dirty="0" err="1"/>
              <a:t>sass.logError</a:t>
            </a:r>
            <a:r>
              <a:rPr lang="en-US" sz="2000" dirty="0"/>
              <a:t>.</a:t>
            </a:r>
          </a:p>
          <a:p>
            <a:r>
              <a:rPr lang="en-US" sz="2000" dirty="0"/>
              <a:t>Send output of sass compilation to </a:t>
            </a:r>
            <a:r>
              <a:rPr lang="en-US" sz="2000" dirty="0" err="1"/>
              <a:t>css</a:t>
            </a:r>
            <a:r>
              <a:rPr lang="en-US" sz="2000" dirty="0"/>
              <a:t> folder.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2034" y="1825625"/>
            <a:ext cx="59944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('app-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', function (done)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gulp.src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/**/*.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scss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.pipe(sass().on('error',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sass.logError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gulp.dest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'));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051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Watch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945" y="1978025"/>
            <a:ext cx="547485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-watch', function ()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gulp.watch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/**/*.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scss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', 		['app-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']);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9491" y="1978025"/>
            <a:ext cx="5449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 create a Watch Task that monitors all *.</a:t>
            </a:r>
            <a:r>
              <a:rPr lang="en-US" sz="3600" dirty="0" err="1"/>
              <a:t>scss</a:t>
            </a:r>
            <a:r>
              <a:rPr lang="en-US" sz="3600" dirty="0"/>
              <a:t> files under the </a:t>
            </a:r>
            <a:r>
              <a:rPr lang="en-US" sz="3600" dirty="0" err="1"/>
              <a:t>css</a:t>
            </a:r>
            <a:r>
              <a:rPr lang="en-US" sz="3600" dirty="0"/>
              <a:t> folder.</a:t>
            </a:r>
          </a:p>
          <a:p>
            <a:r>
              <a:rPr lang="en-US" sz="3600" dirty="0"/>
              <a:t>If any of these files change, task app-</a:t>
            </a:r>
            <a:r>
              <a:rPr lang="en-US" sz="3600" dirty="0" err="1"/>
              <a:t>css</a:t>
            </a:r>
            <a:r>
              <a:rPr lang="en-US" sz="3600" dirty="0"/>
              <a:t> is </a:t>
            </a:r>
            <a:r>
              <a:rPr lang="en-US" sz="3600"/>
              <a:t>run automatically.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075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gulp-</a:t>
            </a:r>
            <a:r>
              <a:rPr lang="en-US" sz="3600" dirty="0" err="1"/>
              <a:t>concat</a:t>
            </a:r>
            <a:r>
              <a:rPr lang="en-US" sz="3600" dirty="0"/>
              <a:t> can be used to combine </a:t>
            </a:r>
            <a:r>
              <a:rPr lang="en-US" sz="3600" dirty="0" err="1"/>
              <a:t>css</a:t>
            </a:r>
            <a:r>
              <a:rPr lang="en-US" sz="3600" dirty="0"/>
              <a:t> and </a:t>
            </a:r>
            <a:r>
              <a:rPr lang="en-US" sz="3600" dirty="0" err="1"/>
              <a:t>js</a:t>
            </a:r>
            <a:r>
              <a:rPr lang="en-US" sz="3600" dirty="0"/>
              <a:t> files together.</a:t>
            </a:r>
          </a:p>
          <a:p>
            <a:r>
              <a:rPr lang="en-US" sz="3600" dirty="0"/>
              <a:t>This can be used to reduce the number of files that a web browser must download for each page load.</a:t>
            </a:r>
          </a:p>
        </p:txBody>
      </p:sp>
    </p:spTree>
    <p:extLst>
      <p:ext uri="{BB962C8B-B14F-4D97-AF65-F5344CB8AC3E}">
        <p14:creationId xmlns:p14="http://schemas.microsoft.com/office/powerpoint/2010/main" val="280230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CSS Example – Install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Use NPM to install gulp-</a:t>
            </a:r>
            <a:r>
              <a:rPr lang="en-US" sz="3600" dirty="0" err="1"/>
              <a:t>concat</a:t>
            </a:r>
            <a:r>
              <a:rPr lang="en-US" sz="3600" dirty="0"/>
              <a:t> and gulp-</a:t>
            </a:r>
            <a:r>
              <a:rPr lang="en-US" sz="3600" dirty="0" err="1"/>
              <a:t>cssnano</a:t>
            </a:r>
            <a:r>
              <a:rPr lang="en-US" sz="3600" dirty="0"/>
              <a:t>.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PS&gt;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npm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install -D gulp-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gulp-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cssnano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0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CSS Example – Add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Call require() to obtain a reference to each plugin we need.</a:t>
            </a:r>
          </a:p>
          <a:p>
            <a:pPr>
              <a:lnSpc>
                <a:spcPct val="120000"/>
              </a:lnSpc>
            </a:pP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gulp = require('gulp'),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  sass = require('gulp-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sass'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  watch = require('gulp-watch'),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= require('gulp-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'),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cssnano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= require('gulp-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cssnano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07860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CSS Example – Update Gulp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214539"/>
            <a:ext cx="10528168" cy="3535051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('app-sass', function (done) {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/**/*.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scss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.pipe(sass().on('error',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sass.logError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gulp.dest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'));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0769" y="1517246"/>
            <a:ext cx="10515600" cy="169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Rename our app-</a:t>
            </a:r>
            <a:r>
              <a:rPr lang="en-US" sz="2400" dirty="0" err="1"/>
              <a:t>css</a:t>
            </a:r>
            <a:r>
              <a:rPr lang="en-US" sz="2400" dirty="0"/>
              <a:t> task to app-sass. Create a new app-</a:t>
            </a:r>
            <a:r>
              <a:rPr lang="en-US" sz="2400" dirty="0" err="1"/>
              <a:t>css</a:t>
            </a:r>
            <a:r>
              <a:rPr lang="en-US" sz="2400" dirty="0"/>
              <a:t> task which depends on app-sass. This new task should minify and concatenate our CSS files into ‘./</a:t>
            </a:r>
            <a:r>
              <a:rPr lang="en-US" sz="2400" dirty="0" err="1"/>
              <a:t>css</a:t>
            </a:r>
            <a:r>
              <a:rPr lang="en-US" sz="2400" dirty="0"/>
              <a:t>/all.css’.</a:t>
            </a:r>
          </a:p>
        </p:txBody>
      </p:sp>
    </p:spTree>
    <p:extLst>
      <p:ext uri="{BB962C8B-B14F-4D97-AF65-F5344CB8AC3E}">
        <p14:creationId xmlns:p14="http://schemas.microsoft.com/office/powerpoint/2010/main" val="163520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CSS Example – New ‘app-</a:t>
            </a:r>
            <a:r>
              <a:rPr lang="en-US" dirty="0" err="1"/>
              <a:t>css</a:t>
            </a:r>
            <a:r>
              <a:rPr lang="en-US"/>
              <a:t>’ </a:t>
            </a:r>
            <a:r>
              <a:rPr lang="en-US" dirty="0"/>
              <a:t>Task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702925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('app-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', ['app-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sass'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], function (done)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gulp.src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'./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bower_components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/bootstrap/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dist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/bootstrap.css',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'./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/**/*.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'!./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/all.css' // use '!' to exclude 'all.css' when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all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files into all.css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])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cssnano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('all.css').on('error',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sass.logError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gulp.dest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('./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/'));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3106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JS Example – Install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If you didn’t install gulp-</a:t>
            </a:r>
            <a:r>
              <a:rPr lang="en-US" sz="3600" dirty="0" err="1"/>
              <a:t>concat</a:t>
            </a:r>
            <a:r>
              <a:rPr lang="en-US" sz="3600" dirty="0"/>
              <a:t> from the </a:t>
            </a:r>
            <a:r>
              <a:rPr lang="en-US" sz="3600" dirty="0" err="1"/>
              <a:t>css</a:t>
            </a:r>
            <a:r>
              <a:rPr lang="en-US" sz="3600" dirty="0"/>
              <a:t> example, you will need that. In addition, you will need gulp-</a:t>
            </a:r>
            <a:r>
              <a:rPr lang="en-US" sz="3600" dirty="0" err="1"/>
              <a:t>sourcemaps</a:t>
            </a:r>
            <a:r>
              <a:rPr lang="en-US" sz="3600" dirty="0"/>
              <a:t> and gulp-</a:t>
            </a:r>
            <a:r>
              <a:rPr lang="en-US" sz="3600" dirty="0" err="1"/>
              <a:t>uglify</a:t>
            </a:r>
            <a:r>
              <a:rPr lang="en-US" sz="3600" dirty="0"/>
              <a:t> to minify the JavaScript.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PS&gt;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install -D gulp-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gulp-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sourcemaps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gulp-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uglify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Node Package Manager</a:t>
            </a:r>
          </a:p>
          <a:p>
            <a:r>
              <a:rPr lang="en-US" sz="3600" dirty="0"/>
              <a:t>Package Manager for Node.js. </a:t>
            </a:r>
          </a:p>
          <a:p>
            <a:r>
              <a:rPr lang="en-US" sz="3600" dirty="0"/>
              <a:t>Packages are all written in JavaScript.</a:t>
            </a:r>
          </a:p>
          <a:p>
            <a:r>
              <a:rPr lang="en-US" sz="3600" dirty="0"/>
              <a:t>So what is Node.js?</a:t>
            </a:r>
          </a:p>
        </p:txBody>
      </p:sp>
    </p:spTree>
    <p:extLst>
      <p:ext uri="{BB962C8B-B14F-4D97-AF65-F5344CB8AC3E}">
        <p14:creationId xmlns:p14="http://schemas.microsoft.com/office/powerpoint/2010/main" val="215426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JS Example – Add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gulp-</a:t>
            </a:r>
            <a:r>
              <a:rPr lang="en-US" sz="3600" dirty="0" err="1"/>
              <a:t>concat</a:t>
            </a:r>
            <a:r>
              <a:rPr lang="en-US" sz="3600" dirty="0"/>
              <a:t> appends files.</a:t>
            </a:r>
          </a:p>
          <a:p>
            <a:r>
              <a:rPr lang="en-US" sz="3600" dirty="0"/>
              <a:t>gulp-</a:t>
            </a:r>
            <a:r>
              <a:rPr lang="en-US" sz="3600" dirty="0" err="1"/>
              <a:t>uglify</a:t>
            </a:r>
            <a:r>
              <a:rPr lang="en-US" sz="3600" dirty="0"/>
              <a:t> minifies JS files.</a:t>
            </a:r>
          </a:p>
          <a:p>
            <a:r>
              <a:rPr lang="en-US" sz="3600" dirty="0"/>
              <a:t>gulp-</a:t>
            </a:r>
            <a:r>
              <a:rPr lang="en-US" sz="3600" dirty="0" err="1"/>
              <a:t>sourcemaps</a:t>
            </a:r>
            <a:r>
              <a:rPr lang="en-US" sz="3600" dirty="0"/>
              <a:t> creates map files to allow debugging </a:t>
            </a:r>
            <a:r>
              <a:rPr lang="en-US" sz="3600" dirty="0" err="1"/>
              <a:t>minfied</a:t>
            </a:r>
            <a:r>
              <a:rPr lang="en-US" sz="3600" dirty="0"/>
              <a:t> JS.</a:t>
            </a:r>
          </a:p>
          <a:p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= require('gulp-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uglify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= require('gulp-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uglify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'),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sourcemaps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 = require('gulp-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sourcemaps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4102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JS Example – Update Gulp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Add ‘app-</a:t>
            </a:r>
            <a:r>
              <a:rPr lang="en-US" sz="3600" dirty="0" err="1"/>
              <a:t>js’</a:t>
            </a:r>
            <a:r>
              <a:rPr lang="en-US" sz="3600" dirty="0"/>
              <a:t> as a </a:t>
            </a:r>
            <a:r>
              <a:rPr lang="en-US" sz="3600" dirty="0" err="1"/>
              <a:t>depdendency</a:t>
            </a:r>
            <a:r>
              <a:rPr lang="en-US" sz="3600" dirty="0"/>
              <a:t> of default.</a:t>
            </a:r>
          </a:p>
          <a:p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('default', ['app-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', 'app-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css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']);</a:t>
            </a:r>
          </a:p>
          <a:p>
            <a:r>
              <a:rPr lang="en-US" sz="3600" dirty="0"/>
              <a:t>Add ‘</a:t>
            </a:r>
            <a:r>
              <a:rPr lang="en-US" sz="3600" dirty="0" err="1"/>
              <a:t>js</a:t>
            </a:r>
            <a:r>
              <a:rPr lang="en-US" sz="3600" dirty="0"/>
              <a:t>-watch’ to monitor user JS files.</a:t>
            </a:r>
          </a:p>
          <a:p>
            <a:r>
              <a:rPr lang="en-US" sz="2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('</a:t>
            </a:r>
            <a:r>
              <a:rPr lang="en-US" sz="2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-watch', function () {</a:t>
            </a:r>
          </a:p>
          <a:p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gulp.watch</a:t>
            </a:r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('./scripts/**/*.</a:t>
            </a:r>
            <a:r>
              <a:rPr lang="en-US" sz="2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', ['app-</a:t>
            </a:r>
            <a:r>
              <a:rPr lang="en-US" sz="2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js'</a:t>
            </a:r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9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1552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</a:t>
            </a:r>
            <a:r>
              <a:rPr lang="en-US" dirty="0" err="1"/>
              <a:t>Concat</a:t>
            </a:r>
            <a:r>
              <a:rPr lang="en-US" dirty="0"/>
              <a:t> and Minify JS Example – ‘app-</a:t>
            </a:r>
            <a:r>
              <a:rPr lang="en-US" dirty="0" err="1"/>
              <a:t>js’</a:t>
            </a:r>
            <a:r>
              <a:rPr lang="en-US" dirty="0"/>
              <a:t>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29179"/>
            <a:ext cx="10703010" cy="5439266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Concatenate </a:t>
            </a:r>
            <a:r>
              <a:rPr lang="en-US" sz="6400" dirty="0" err="1"/>
              <a:t>jquery</a:t>
            </a:r>
            <a:r>
              <a:rPr lang="en-US" sz="6400" dirty="0"/>
              <a:t>, bootstrap, and all JS files in ./scripts. Then minify </a:t>
            </a:r>
            <a:r>
              <a:rPr lang="en-US" sz="6400" dirty="0" err="1"/>
              <a:t>uisng</a:t>
            </a:r>
            <a:r>
              <a:rPr lang="en-US" sz="6400" dirty="0"/>
              <a:t> </a:t>
            </a:r>
            <a:r>
              <a:rPr lang="en-US" sz="6400" dirty="0" err="1"/>
              <a:t>uglify</a:t>
            </a:r>
            <a:r>
              <a:rPr lang="en-US" sz="6400" dirty="0"/>
              <a:t> while preserving license comments and create source map file(s) for JS debugging. Write result out to ./scripts/all.js and ./scripts/</a:t>
            </a:r>
            <a:r>
              <a:rPr lang="en-US" sz="6400" dirty="0" err="1"/>
              <a:t>all.js.map</a:t>
            </a:r>
            <a:endParaRPr lang="en-US" sz="6400" dirty="0"/>
          </a:p>
          <a:p>
            <a:pPr>
              <a:lnSpc>
                <a:spcPct val="120000"/>
              </a:lnSpc>
            </a:pP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gulp.task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('app-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', function () {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return 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gulp.src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'./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bower_components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jquery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dist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/jquery.js',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'./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bower_components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/bootstrap/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dist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/bootstrap.js',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'./scripts/**/*.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js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'!./scripts/all.js' // use '!' to exclude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])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sourcemaps.init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uglify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({ 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preserveComments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: 'license' }))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concat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('all.js').on('error', 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sass.logError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sourcemaps.write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('.'))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      .pipe(</a:t>
            </a:r>
            <a:r>
              <a:rPr lang="en-US" sz="4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gulp.dest</a:t>
            </a: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('./scripts/'));</a:t>
            </a:r>
          </a:p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accent6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216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hlinkClick r:id="rId2"/>
              </a:rPr>
              <a:t>https://nodejs.org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3"/>
              </a:rPr>
              <a:t>https://git-for-windows.github.io</a:t>
            </a:r>
            <a:endParaRPr lang="en-US" sz="3600" dirty="0"/>
          </a:p>
          <a:p>
            <a:r>
              <a:rPr lang="en-US" sz="3600" dirty="0">
                <a:hlinkClick r:id="rId4"/>
              </a:rPr>
              <a:t>http://gulpjs.com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5"/>
              </a:rPr>
              <a:t>http://bower.io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6"/>
              </a:rPr>
              <a:t>https://www.npmjs.com/package/gulp-sass</a:t>
            </a:r>
            <a:endParaRPr lang="en-US" sz="3600" dirty="0"/>
          </a:p>
          <a:p>
            <a:r>
              <a:rPr lang="en-US" sz="3600" dirty="0">
                <a:hlinkClick r:id="rId7"/>
              </a:rPr>
              <a:t>https://www.npmjs.com/package/gulp-watch</a:t>
            </a:r>
            <a:endParaRPr lang="en-US" sz="3600" dirty="0"/>
          </a:p>
          <a:p>
            <a:r>
              <a:rPr lang="en-US" sz="3600" dirty="0">
                <a:hlinkClick r:id="rId8"/>
              </a:rPr>
              <a:t>https://www.npmjs.com/package/gulp-concat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9"/>
              </a:rPr>
              <a:t>https://www.npmjs.com/package/gulp-cssnano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10"/>
              </a:rPr>
              <a:t>https://www.npmjs.com/package/gulp-uglify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11"/>
              </a:rPr>
              <a:t>https://www.npmjs.com/package/gulp-sourcemaps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12"/>
              </a:rPr>
              <a:t>http://jquery.com/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13"/>
              </a:rPr>
              <a:t>http://getbootstrap.com/</a:t>
            </a:r>
            <a:r>
              <a:rPr lang="en-US" sz="3600" dirty="0"/>
              <a:t> </a:t>
            </a:r>
          </a:p>
          <a:p>
            <a:r>
              <a:rPr lang="en-US" sz="3600" dirty="0">
                <a:hlinkClick r:id="rId14"/>
              </a:rPr>
              <a:t>https://www.nuget.org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8455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hlinkClick r:id="rId2"/>
              </a:rPr>
              <a:t>https://nodejs.org</a:t>
            </a:r>
            <a:endParaRPr lang="en-US" sz="3600" dirty="0"/>
          </a:p>
          <a:p>
            <a:r>
              <a:rPr lang="en-US" sz="3600" dirty="0"/>
              <a:t>Node is a runtime built using Chrome’s V8 JavaScript Engine.</a:t>
            </a:r>
          </a:p>
          <a:p>
            <a:r>
              <a:rPr lang="en-US" sz="3600" dirty="0"/>
              <a:t>You may be familiar with Node.js as a Web Server but it can also be used as a tool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342067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Package Managers are useful tools for managing software libraries and their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55196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NuGet</a:t>
            </a:r>
            <a:r>
              <a:rPr lang="en-US" sz="3600" dirty="0"/>
              <a:t> - .NET Libraries </a:t>
            </a:r>
            <a:r>
              <a:rPr lang="en-US" sz="3600" dirty="0">
                <a:hlinkClick r:id="rId2"/>
              </a:rPr>
              <a:t>https://www.nuget.org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RubyGems</a:t>
            </a:r>
            <a:r>
              <a:rPr lang="en-US" sz="3600" dirty="0"/>
              <a:t> – Ruby</a:t>
            </a:r>
          </a:p>
          <a:p>
            <a:r>
              <a:rPr lang="en-US" sz="3600" dirty="0"/>
              <a:t>Pear – PHP</a:t>
            </a:r>
          </a:p>
          <a:p>
            <a:r>
              <a:rPr lang="en-US" sz="3600" dirty="0"/>
              <a:t>If we have </a:t>
            </a:r>
            <a:r>
              <a:rPr lang="en-US" sz="3600" dirty="0" err="1"/>
              <a:t>NuGet</a:t>
            </a:r>
            <a:r>
              <a:rPr lang="en-US" sz="3600" dirty="0"/>
              <a:t>, why do we need another package manager?</a:t>
            </a:r>
          </a:p>
        </p:txBody>
      </p:sp>
    </p:spTree>
    <p:extLst>
      <p:ext uri="{BB962C8B-B14F-4D97-AF65-F5344CB8AC3E}">
        <p14:creationId xmlns:p14="http://schemas.microsoft.com/office/powerpoint/2010/main" val="12195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Node is the framework on which gulp runs.</a:t>
            </a:r>
          </a:p>
          <a:p>
            <a:r>
              <a:rPr lang="en-US" sz="3600" dirty="0"/>
              <a:t>We are using NPM as a package manager for our development tools.</a:t>
            </a:r>
          </a:p>
          <a:p>
            <a:r>
              <a:rPr lang="en-US" sz="3600" dirty="0"/>
              <a:t>NPM is used to install gulp and Bower.</a:t>
            </a:r>
          </a:p>
        </p:txBody>
      </p:sp>
    </p:spTree>
    <p:extLst>
      <p:ext uri="{BB962C8B-B14F-4D97-AF65-F5344CB8AC3E}">
        <p14:creationId xmlns:p14="http://schemas.microsoft.com/office/powerpoint/2010/main" val="144664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NPM uses </a:t>
            </a:r>
            <a:r>
              <a:rPr lang="en-US" sz="3600" dirty="0" err="1"/>
              <a:t>Git</a:t>
            </a:r>
            <a:r>
              <a:rPr lang="en-US" sz="3600" dirty="0"/>
              <a:t> so it must be installed before using NPM.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42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92" y="1825625"/>
            <a:ext cx="6447934" cy="4801418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hlinkClick r:id="rId2"/>
              </a:rPr>
              <a:t>https://git-for-windows.github.io</a:t>
            </a:r>
            <a:br>
              <a:rPr lang="en-US" sz="3600" dirty="0"/>
            </a:br>
            <a:r>
              <a:rPr lang="en-US" sz="3600" dirty="0"/>
              <a:t>When you install, be sure to pick option </a:t>
            </a:r>
            <a:r>
              <a:rPr lang="en-US" sz="3600" b="1" dirty="0"/>
              <a:t>“Run </a:t>
            </a:r>
            <a:r>
              <a:rPr lang="en-US" sz="3600" b="1" dirty="0" err="1"/>
              <a:t>Git</a:t>
            </a:r>
            <a:r>
              <a:rPr lang="en-US" sz="3600" b="1" dirty="0"/>
              <a:t> from Windows Command Prompt”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pic>
        <p:nvPicPr>
          <p:cNvPr id="1026" name="Picture 2" descr="https://camo.githubusercontent.com/a98f1dc151820138079b820bb08b1e87a3649fa4/687474703a2f2f662e636c2e6c792f6974656d732f3256324f336931703352324631723276306131322f6d7973676974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81" y="1825625"/>
            <a:ext cx="50863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8567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ackTemplate.potx" id="{490EA294-4618-4D41-A5CF-4B0D9EB0D9FF}" vid="{7AB5C814-F9D0-41F9-BFBB-047A14E91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ZackTemplate</Template>
  <TotalTime>0</TotalTime>
  <Words>1544</Words>
  <Application>Microsoft Office PowerPoint</Application>
  <PresentationFormat>Widescreen</PresentationFormat>
  <Paragraphs>196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Segoe UI</vt:lpstr>
      <vt:lpstr>Segoe UI Light</vt:lpstr>
      <vt:lpstr>WelcomeDoc</vt:lpstr>
      <vt:lpstr>Intro to NPM, gulp, and Bower (for Visual Studio devs)</vt:lpstr>
      <vt:lpstr>What is this all about?</vt:lpstr>
      <vt:lpstr>NPM</vt:lpstr>
      <vt:lpstr>Node.js</vt:lpstr>
      <vt:lpstr>Package Managers</vt:lpstr>
      <vt:lpstr>Package Manager Examples</vt:lpstr>
      <vt:lpstr>Back to NPM</vt:lpstr>
      <vt:lpstr>Git</vt:lpstr>
      <vt:lpstr>Install Git</vt:lpstr>
      <vt:lpstr>Getting Node.js and NPM</vt:lpstr>
      <vt:lpstr>Init NPM</vt:lpstr>
      <vt:lpstr>package.json</vt:lpstr>
      <vt:lpstr>Bower</vt:lpstr>
      <vt:lpstr>Install Bower</vt:lpstr>
      <vt:lpstr>Install Packages with Bower</vt:lpstr>
      <vt:lpstr>gulp</vt:lpstr>
      <vt:lpstr>Why do we need gulp when we have MSBUILD/Visual Studio? </vt:lpstr>
      <vt:lpstr>Install gulp</vt:lpstr>
      <vt:lpstr>NPM stores this in package.json</vt:lpstr>
      <vt:lpstr>Use gulp</vt:lpstr>
      <vt:lpstr>Add Gulp Task to compile SASS</vt:lpstr>
      <vt:lpstr>Gulp app-css Task</vt:lpstr>
      <vt:lpstr>Gulp Watch Tasks</vt:lpstr>
      <vt:lpstr>Gulp Concat</vt:lpstr>
      <vt:lpstr>Gulp Concat and Minify CSS Example – Install Plugins</vt:lpstr>
      <vt:lpstr>Gulp Concat and Minify CSS Example – Add Plugins</vt:lpstr>
      <vt:lpstr>Gulp Concat and Minify CSS Example – Update Gulp Tasks</vt:lpstr>
      <vt:lpstr>Gulp Concat and Minify CSS Example – New ‘app-css’ Task</vt:lpstr>
      <vt:lpstr>Gulp Concat and Minify JS Example – Install Plugins</vt:lpstr>
      <vt:lpstr>Gulp Concat and Minify JS Example – Add Plugins</vt:lpstr>
      <vt:lpstr>Gulp Concat and Minify JS Example – Update Gulp Tasks</vt:lpstr>
      <vt:lpstr>Gulp Concat and Minify JS Example – ‘app-js’ Task</vt:lpstr>
      <vt:lpstr>Resources</vt:lpstr>
      <vt:lpstr>Closing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2016-02-18T03:57:44Z</dcterms:created>
  <dcterms:modified xsi:type="dcterms:W3CDTF">2016-02-22T06:51:17Z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