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38"/>
  </p:notesMasterIdLst>
  <p:sldIdLst>
    <p:sldId id="256" r:id="rId3"/>
    <p:sldId id="265" r:id="rId4"/>
    <p:sldId id="266" r:id="rId5"/>
    <p:sldId id="267" r:id="rId6"/>
    <p:sldId id="268" r:id="rId7"/>
    <p:sldId id="269" r:id="rId8"/>
    <p:sldId id="270" r:id="rId9"/>
    <p:sldId id="273" r:id="rId10"/>
    <p:sldId id="272" r:id="rId11"/>
    <p:sldId id="271" r:id="rId12"/>
    <p:sldId id="281" r:id="rId13"/>
    <p:sldId id="282" r:id="rId14"/>
    <p:sldId id="276" r:id="rId15"/>
    <p:sldId id="274" r:id="rId16"/>
    <p:sldId id="295" r:id="rId17"/>
    <p:sldId id="277" r:id="rId18"/>
    <p:sldId id="279" r:id="rId19"/>
    <p:sldId id="278" r:id="rId20"/>
    <p:sldId id="283" r:id="rId21"/>
    <p:sldId id="280" r:id="rId22"/>
    <p:sldId id="284" r:id="rId23"/>
    <p:sldId id="285" r:id="rId24"/>
    <p:sldId id="286" r:id="rId25"/>
    <p:sldId id="287" r:id="rId26"/>
    <p:sldId id="288" r:id="rId27"/>
    <p:sldId id="290" r:id="rId28"/>
    <p:sldId id="289" r:id="rId29"/>
    <p:sldId id="296" r:id="rId30"/>
    <p:sldId id="291" r:id="rId31"/>
    <p:sldId id="292" r:id="rId32"/>
    <p:sldId id="293" r:id="rId33"/>
    <p:sldId id="294" r:id="rId34"/>
    <p:sldId id="297" r:id="rId35"/>
    <p:sldId id="275" r:id="rId36"/>
    <p:sldId id="26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napToGrid="0">
      <p:cViewPr varScale="1">
        <p:scale>
          <a:sx n="68" d="100"/>
          <a:sy n="68" d="100"/>
        </p:scale>
        <p:origin x="616"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35</a:t>
            </a:fld>
            <a:endParaRPr lang="en-US"/>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t>2/22/2016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2/22/2016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2/22/2016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2/22/2016</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itbucket.org/ormic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nodejs.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bower.i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gulpjs.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gulpjs.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www.npmjs.com/package/gulp-concat" TargetMode="External"/><Relationship Id="rId13" Type="http://schemas.openxmlformats.org/officeDocument/2006/relationships/hyperlink" Target="http://getbootstrap.com/" TargetMode="External"/><Relationship Id="rId3" Type="http://schemas.openxmlformats.org/officeDocument/2006/relationships/hyperlink" Target="https://git-for-windows.github.io/" TargetMode="External"/><Relationship Id="rId7" Type="http://schemas.openxmlformats.org/officeDocument/2006/relationships/hyperlink" Target="https://www.npmjs.com/package/gulp-watch" TargetMode="External"/><Relationship Id="rId12" Type="http://schemas.openxmlformats.org/officeDocument/2006/relationships/hyperlink" Target="http://jquery.com/" TargetMode="External"/><Relationship Id="rId2" Type="http://schemas.openxmlformats.org/officeDocument/2006/relationships/hyperlink" Target="https://nodejs.org/" TargetMode="External"/><Relationship Id="rId1" Type="http://schemas.openxmlformats.org/officeDocument/2006/relationships/slideLayout" Target="../slideLayouts/slideLayout4.xml"/><Relationship Id="rId6" Type="http://schemas.openxmlformats.org/officeDocument/2006/relationships/hyperlink" Target="https://www.npmjs.com/package/gulp-sass" TargetMode="External"/><Relationship Id="rId11" Type="http://schemas.openxmlformats.org/officeDocument/2006/relationships/hyperlink" Target="https://www.npmjs.com/package/gulp-sourcemaps" TargetMode="External"/><Relationship Id="rId5" Type="http://schemas.openxmlformats.org/officeDocument/2006/relationships/hyperlink" Target="http://bower.io/" TargetMode="External"/><Relationship Id="rId10" Type="http://schemas.openxmlformats.org/officeDocument/2006/relationships/hyperlink" Target="https://www.npmjs.com/package/gulp-uglify" TargetMode="External"/><Relationship Id="rId4" Type="http://schemas.openxmlformats.org/officeDocument/2006/relationships/hyperlink" Target="http://gulpjs.com/" TargetMode="External"/><Relationship Id="rId9" Type="http://schemas.openxmlformats.org/officeDocument/2006/relationships/hyperlink" Target="https://www.npmjs.com/package/gulp-cssnano" TargetMode="External"/><Relationship Id="rId14" Type="http://schemas.openxmlformats.org/officeDocument/2006/relationships/hyperlink" Target="https://www.nuget.org/"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nodejs.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uget.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for-windows.github.i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Intro to NPM, gulp, and Bower</a:t>
            </a:r>
            <a:br>
              <a:rPr lang="en-US" sz="4800" dirty="0"/>
            </a:br>
            <a:r>
              <a:rPr lang="en-US" sz="4800" dirty="0"/>
              <a:t>(for Visual Studio </a:t>
            </a:r>
            <a:r>
              <a:rPr lang="en-US" sz="4800" dirty="0" err="1"/>
              <a:t>devs</a:t>
            </a:r>
            <a:r>
              <a:rPr lang="en-US" sz="4800" dirty="0"/>
              <a:t>)</a:t>
            </a:r>
          </a:p>
        </p:txBody>
      </p:sp>
      <p:sp>
        <p:nvSpPr>
          <p:cNvPr id="3" name="Subtitle 2"/>
          <p:cNvSpPr>
            <a:spLocks noGrp="1"/>
          </p:cNvSpPr>
          <p:nvPr>
            <p:ph type="subTitle" idx="1"/>
          </p:nvPr>
        </p:nvSpPr>
        <p:spPr/>
        <p:txBody>
          <a:bodyPr>
            <a:normAutofit fontScale="85000" lnSpcReduction="20000"/>
          </a:bodyPr>
          <a:lstStyle/>
          <a:p>
            <a:r>
              <a:rPr lang="en-US" dirty="0"/>
              <a:t>Zack Moore</a:t>
            </a:r>
          </a:p>
          <a:p>
            <a:r>
              <a:rPr lang="en-US" dirty="0">
                <a:hlinkClick r:id="rId3"/>
              </a:rPr>
              <a:t>http://bitbucket.org/ormico</a:t>
            </a:r>
            <a:r>
              <a:rPr lang="en-US" dirty="0"/>
              <a:t>   </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Node.js and NPM</a:t>
            </a:r>
          </a:p>
        </p:txBody>
      </p:sp>
      <p:sp>
        <p:nvSpPr>
          <p:cNvPr id="3" name="Content Placeholder 2"/>
          <p:cNvSpPr>
            <a:spLocks noGrp="1"/>
          </p:cNvSpPr>
          <p:nvPr>
            <p:ph idx="1"/>
          </p:nvPr>
        </p:nvSpPr>
        <p:spPr>
          <a:xfrm>
            <a:off x="838201" y="1825625"/>
            <a:ext cx="10703010" cy="4351338"/>
          </a:xfrm>
        </p:spPr>
        <p:txBody>
          <a:bodyPr>
            <a:normAutofit fontScale="62500" lnSpcReduction="20000"/>
          </a:bodyPr>
          <a:lstStyle/>
          <a:p>
            <a:r>
              <a:rPr lang="en-US" sz="3600" dirty="0">
                <a:hlinkClick r:id="rId2"/>
              </a:rPr>
              <a:t>https://nodejs.org</a:t>
            </a:r>
            <a:endParaRPr lang="en-US" sz="3600" dirty="0"/>
          </a:p>
          <a:p>
            <a:r>
              <a:rPr lang="en-US" sz="3600" dirty="0"/>
              <a:t>On Windows, install the v5.6.0 (or higher) Stable Latest Features release which includes NPM v3.6. </a:t>
            </a:r>
          </a:p>
          <a:p>
            <a:r>
              <a:rPr lang="en-US" sz="3600" dirty="0"/>
              <a:t>The alternative is to install v4.3.0 which is the LTS version. The problem with this version is that it installs an older version of NPM. Before v3, NPM had a problem on Windows with the depth of dependency folders.</a:t>
            </a:r>
          </a:p>
          <a:p>
            <a:r>
              <a:rPr lang="en-US" sz="3600" dirty="0"/>
              <a:t>Reboot to update PATH.</a:t>
            </a:r>
          </a:p>
        </p:txBody>
      </p:sp>
    </p:spTree>
    <p:extLst>
      <p:ext uri="{BB962C8B-B14F-4D97-AF65-F5344CB8AC3E}">
        <p14:creationId xmlns:p14="http://schemas.microsoft.com/office/powerpoint/2010/main" val="2141126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Init</a:t>
            </a:r>
            <a:r>
              <a:rPr lang="en-US" dirty="0"/>
              <a:t> NPM</a:t>
            </a:r>
          </a:p>
        </p:txBody>
      </p:sp>
      <p:sp>
        <p:nvSpPr>
          <p:cNvPr id="3" name="Content Placeholder 2"/>
          <p:cNvSpPr>
            <a:spLocks noGrp="1"/>
          </p:cNvSpPr>
          <p:nvPr>
            <p:ph idx="1"/>
          </p:nvPr>
        </p:nvSpPr>
        <p:spPr>
          <a:xfrm>
            <a:off x="838201" y="1825625"/>
            <a:ext cx="10703010" cy="4351338"/>
          </a:xfrm>
        </p:spPr>
        <p:txBody>
          <a:bodyPr>
            <a:normAutofit/>
          </a:bodyPr>
          <a:lstStyle/>
          <a:p>
            <a:r>
              <a:rPr lang="en-US" sz="3600" dirty="0"/>
              <a:t>Call </a:t>
            </a:r>
            <a:r>
              <a:rPr lang="en-US" sz="3600" dirty="0" err="1"/>
              <a:t>Init</a:t>
            </a:r>
            <a:r>
              <a:rPr lang="en-US" sz="3600" dirty="0"/>
              <a:t> to create </a:t>
            </a:r>
            <a:r>
              <a:rPr lang="en-US" sz="3600" dirty="0" err="1"/>
              <a:t>package.json</a:t>
            </a:r>
            <a:r>
              <a:rPr lang="en-US" sz="3600" dirty="0"/>
              <a:t> file before installing packages.</a:t>
            </a:r>
          </a:p>
          <a:p>
            <a:r>
              <a:rPr lang="en-US" sz="3600" dirty="0">
                <a:solidFill>
                  <a:schemeClr val="accent6">
                    <a:lumMod val="50000"/>
                  </a:schemeClr>
                </a:solidFill>
                <a:latin typeface="Consolas" panose="020B0609020204030204" pitchFamily="49" charset="0"/>
              </a:rPr>
              <a:t>PS&gt; </a:t>
            </a:r>
            <a:r>
              <a:rPr lang="en-US" sz="3600" dirty="0" err="1">
                <a:solidFill>
                  <a:schemeClr val="accent6">
                    <a:lumMod val="50000"/>
                  </a:schemeClr>
                </a:solidFill>
                <a:latin typeface="Consolas" panose="020B0609020204030204" pitchFamily="49" charset="0"/>
              </a:rPr>
              <a:t>npm</a:t>
            </a:r>
            <a:r>
              <a:rPr lang="en-US" sz="3600" dirty="0">
                <a:solidFill>
                  <a:schemeClr val="accent6">
                    <a:lumMod val="50000"/>
                  </a:schemeClr>
                </a:solidFill>
                <a:latin typeface="Consolas" panose="020B0609020204030204" pitchFamily="49" charset="0"/>
              </a:rPr>
              <a:t> </a:t>
            </a:r>
            <a:r>
              <a:rPr lang="en-US" sz="3600" dirty="0" err="1">
                <a:solidFill>
                  <a:schemeClr val="accent6">
                    <a:lumMod val="50000"/>
                  </a:schemeClr>
                </a:solidFill>
                <a:latin typeface="Consolas" panose="020B0609020204030204" pitchFamily="49" charset="0"/>
              </a:rPr>
              <a:t>init</a:t>
            </a:r>
            <a:endParaRPr lang="en-US" sz="3600" dirty="0">
              <a:solidFill>
                <a:schemeClr val="accent6">
                  <a:lumMod val="50000"/>
                </a:schemeClr>
              </a:solidFill>
              <a:latin typeface="Consolas" panose="020B0609020204030204" pitchFamily="49" charset="0"/>
            </a:endParaRPr>
          </a:p>
        </p:txBody>
      </p:sp>
    </p:spTree>
    <p:extLst>
      <p:ext uri="{BB962C8B-B14F-4D97-AF65-F5344CB8AC3E}">
        <p14:creationId xmlns:p14="http://schemas.microsoft.com/office/powerpoint/2010/main" val="1965738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package.json</a:t>
            </a:r>
            <a:endParaRPr lang="en-US" dirty="0"/>
          </a:p>
        </p:txBody>
      </p:sp>
      <p:sp>
        <p:nvSpPr>
          <p:cNvPr id="3" name="Content Placeholder 2"/>
          <p:cNvSpPr>
            <a:spLocks noGrp="1"/>
          </p:cNvSpPr>
          <p:nvPr>
            <p:ph idx="1"/>
          </p:nvPr>
        </p:nvSpPr>
        <p:spPr>
          <a:xfrm>
            <a:off x="838201" y="1311564"/>
            <a:ext cx="10703010" cy="5384800"/>
          </a:xfrm>
        </p:spPr>
        <p:txBody>
          <a:bodyPr>
            <a:normAutofit fontScale="32500" lnSpcReduction="20000"/>
          </a:bodyPr>
          <a:lstStyle/>
          <a:p>
            <a:pPr>
              <a:lnSpc>
                <a:spcPct val="120000"/>
              </a:lnSpc>
            </a:pPr>
            <a:r>
              <a:rPr lang="en-US" sz="3600" dirty="0">
                <a:latin typeface="Consolas" panose="020B0609020204030204" pitchFamily="49" charset="0"/>
              </a:rPr>
              <a:t>{</a:t>
            </a:r>
          </a:p>
          <a:p>
            <a:pPr>
              <a:lnSpc>
                <a:spcPct val="120000"/>
              </a:lnSpc>
            </a:pPr>
            <a:r>
              <a:rPr lang="en-US" sz="3600" dirty="0">
                <a:latin typeface="Consolas" panose="020B0609020204030204" pitchFamily="49" charset="0"/>
              </a:rPr>
              <a:t>  "name": "npmgulpbowerwebapp1",</a:t>
            </a:r>
          </a:p>
          <a:p>
            <a:pPr>
              <a:lnSpc>
                <a:spcPct val="120000"/>
              </a:lnSpc>
            </a:pPr>
            <a:r>
              <a:rPr lang="en-US" sz="3600" dirty="0">
                <a:latin typeface="Consolas" panose="020B0609020204030204" pitchFamily="49" charset="0"/>
              </a:rPr>
              <a:t>  "version": "1.0.0",</a:t>
            </a:r>
          </a:p>
          <a:p>
            <a:pPr>
              <a:lnSpc>
                <a:spcPct val="120000"/>
              </a:lnSpc>
            </a:pPr>
            <a:r>
              <a:rPr lang="en-US" sz="3600" dirty="0">
                <a:latin typeface="Consolas" panose="020B0609020204030204" pitchFamily="49" charset="0"/>
              </a:rPr>
              <a:t>  "description": "",</a:t>
            </a:r>
          </a:p>
          <a:p>
            <a:pPr>
              <a:lnSpc>
                <a:spcPct val="120000"/>
              </a:lnSpc>
            </a:pPr>
            <a:r>
              <a:rPr lang="en-US" sz="3600" dirty="0">
                <a:latin typeface="Consolas" panose="020B0609020204030204" pitchFamily="49" charset="0"/>
              </a:rPr>
              <a:t>  "main": "Default.aspx",</a:t>
            </a:r>
          </a:p>
          <a:p>
            <a:pPr>
              <a:lnSpc>
                <a:spcPct val="120000"/>
              </a:lnSpc>
            </a:pPr>
            <a:r>
              <a:rPr lang="en-US" sz="3600" dirty="0">
                <a:latin typeface="Consolas" panose="020B0609020204030204" pitchFamily="49" charset="0"/>
              </a:rPr>
              <a:t>  "dependencies": {},</a:t>
            </a:r>
          </a:p>
          <a:p>
            <a:pPr>
              <a:lnSpc>
                <a:spcPct val="120000"/>
              </a:lnSpc>
            </a:pPr>
            <a:r>
              <a:rPr lang="en-US" sz="3600" dirty="0">
                <a:latin typeface="Consolas" panose="020B0609020204030204" pitchFamily="49" charset="0"/>
              </a:rPr>
              <a:t>  "</a:t>
            </a:r>
            <a:r>
              <a:rPr lang="en-US" sz="3600" dirty="0" err="1">
                <a:latin typeface="Consolas" panose="020B0609020204030204" pitchFamily="49" charset="0"/>
              </a:rPr>
              <a:t>devDependencies</a:t>
            </a:r>
            <a:r>
              <a:rPr lang="en-US" sz="3600" dirty="0">
                <a:latin typeface="Consolas" panose="020B0609020204030204" pitchFamily="49" charset="0"/>
              </a:rPr>
              <a:t>": {},</a:t>
            </a:r>
          </a:p>
          <a:p>
            <a:pPr>
              <a:lnSpc>
                <a:spcPct val="120000"/>
              </a:lnSpc>
            </a:pPr>
            <a:r>
              <a:rPr lang="en-US" sz="3600" dirty="0">
                <a:latin typeface="Consolas" panose="020B0609020204030204" pitchFamily="49" charset="0"/>
              </a:rPr>
              <a:t>  "scripts": {</a:t>
            </a:r>
          </a:p>
          <a:p>
            <a:pPr>
              <a:lnSpc>
                <a:spcPct val="120000"/>
              </a:lnSpc>
            </a:pPr>
            <a:r>
              <a:rPr lang="en-US" sz="3600" dirty="0">
                <a:latin typeface="Consolas" panose="020B0609020204030204" pitchFamily="49" charset="0"/>
              </a:rPr>
              <a:t>    "test": "echo \"Error: no test specified\" &amp;&amp; exit 1"</a:t>
            </a:r>
          </a:p>
          <a:p>
            <a:pPr>
              <a:lnSpc>
                <a:spcPct val="120000"/>
              </a:lnSpc>
            </a:pPr>
            <a:r>
              <a:rPr lang="en-US" sz="3600" dirty="0">
                <a:latin typeface="Consolas" panose="020B0609020204030204" pitchFamily="49" charset="0"/>
              </a:rPr>
              <a:t>  },</a:t>
            </a:r>
          </a:p>
          <a:p>
            <a:pPr>
              <a:lnSpc>
                <a:spcPct val="120000"/>
              </a:lnSpc>
            </a:pPr>
            <a:r>
              <a:rPr lang="en-US" sz="3600" dirty="0">
                <a:latin typeface="Consolas" panose="020B0609020204030204" pitchFamily="49" charset="0"/>
              </a:rPr>
              <a:t>  "author": "Zack Moore (z@ormi.co)",</a:t>
            </a:r>
          </a:p>
          <a:p>
            <a:pPr>
              <a:lnSpc>
                <a:spcPct val="120000"/>
              </a:lnSpc>
            </a:pPr>
            <a:r>
              <a:rPr lang="en-US" sz="3600" dirty="0">
                <a:latin typeface="Consolas" panose="020B0609020204030204" pitchFamily="49" charset="0"/>
              </a:rPr>
              <a:t>  "license": "MIT"</a:t>
            </a:r>
          </a:p>
          <a:p>
            <a:pPr>
              <a:lnSpc>
                <a:spcPct val="120000"/>
              </a:lnSpc>
            </a:pPr>
            <a:r>
              <a:rPr lang="en-US" sz="3600" dirty="0">
                <a:latin typeface="Consolas" panose="020B0609020204030204" pitchFamily="49" charset="0"/>
              </a:rPr>
              <a:t>}</a:t>
            </a:r>
          </a:p>
        </p:txBody>
      </p:sp>
    </p:spTree>
    <p:extLst>
      <p:ext uri="{BB962C8B-B14F-4D97-AF65-F5344CB8AC3E}">
        <p14:creationId xmlns:p14="http://schemas.microsoft.com/office/powerpoint/2010/main" val="2618490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Bower</a:t>
            </a:r>
          </a:p>
        </p:txBody>
      </p:sp>
      <p:sp>
        <p:nvSpPr>
          <p:cNvPr id="3" name="Content Placeholder 2"/>
          <p:cNvSpPr>
            <a:spLocks noGrp="1"/>
          </p:cNvSpPr>
          <p:nvPr>
            <p:ph idx="1"/>
          </p:nvPr>
        </p:nvSpPr>
        <p:spPr>
          <a:xfrm>
            <a:off x="838201" y="1825625"/>
            <a:ext cx="10703010" cy="4351338"/>
          </a:xfrm>
        </p:spPr>
        <p:txBody>
          <a:bodyPr>
            <a:normAutofit fontScale="77500" lnSpcReduction="20000"/>
          </a:bodyPr>
          <a:lstStyle/>
          <a:p>
            <a:r>
              <a:rPr lang="en-US" sz="3600" dirty="0"/>
              <a:t>Bower is a package manager, like NPM.</a:t>
            </a:r>
          </a:p>
          <a:p>
            <a:r>
              <a:rPr lang="en-US" sz="3600" dirty="0"/>
              <a:t>Bower is different from NPM in that it is designed to for any type of Web files including JS, CSS, HTML.</a:t>
            </a:r>
          </a:p>
          <a:p>
            <a:r>
              <a:rPr lang="en-US" sz="3600" dirty="0"/>
              <a:t>NPM </a:t>
            </a:r>
            <a:r>
              <a:rPr lang="en-US" sz="3600" i="1" dirty="0"/>
              <a:t>can</a:t>
            </a:r>
            <a:r>
              <a:rPr lang="en-US" sz="3600" dirty="0"/>
              <a:t> do these types of files also, but designed for JS and most packages are for using in Node.js not Web Browser.</a:t>
            </a:r>
          </a:p>
        </p:txBody>
      </p:sp>
    </p:spTree>
    <p:extLst>
      <p:ext uri="{BB962C8B-B14F-4D97-AF65-F5344CB8AC3E}">
        <p14:creationId xmlns:p14="http://schemas.microsoft.com/office/powerpoint/2010/main" val="1441588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Bower</a:t>
            </a:r>
          </a:p>
        </p:txBody>
      </p:sp>
      <p:sp>
        <p:nvSpPr>
          <p:cNvPr id="3" name="Content Placeholder 2"/>
          <p:cNvSpPr>
            <a:spLocks noGrp="1"/>
          </p:cNvSpPr>
          <p:nvPr>
            <p:ph idx="1"/>
          </p:nvPr>
        </p:nvSpPr>
        <p:spPr>
          <a:xfrm>
            <a:off x="838201" y="1825625"/>
            <a:ext cx="10703010" cy="4351338"/>
          </a:xfrm>
        </p:spPr>
        <p:txBody>
          <a:bodyPr>
            <a:normAutofit fontScale="62500" lnSpcReduction="20000"/>
          </a:bodyPr>
          <a:lstStyle/>
          <a:p>
            <a:r>
              <a:rPr lang="en-US" sz="3600" dirty="0">
                <a:hlinkClick r:id="rId2"/>
              </a:rPr>
              <a:t>http://bower.io</a:t>
            </a:r>
            <a:endParaRPr lang="en-US" sz="3600" dirty="0"/>
          </a:p>
          <a:p>
            <a:r>
              <a:rPr lang="en-US" sz="3600" dirty="0"/>
              <a:t>Requires 2 Steps</a:t>
            </a:r>
          </a:p>
          <a:p>
            <a:r>
              <a:rPr lang="en-US" sz="3600" dirty="0"/>
              <a:t>Install Globally</a:t>
            </a:r>
          </a:p>
          <a:p>
            <a:r>
              <a:rPr lang="en-US" sz="3600" dirty="0">
                <a:solidFill>
                  <a:schemeClr val="accent6">
                    <a:lumMod val="50000"/>
                  </a:schemeClr>
                </a:solidFill>
                <a:latin typeface="Consolas" panose="020B0609020204030204" pitchFamily="49" charset="0"/>
              </a:rPr>
              <a:t>PS&gt; </a:t>
            </a:r>
            <a:r>
              <a:rPr lang="en-US" sz="3600" dirty="0" err="1">
                <a:solidFill>
                  <a:schemeClr val="accent6">
                    <a:lumMod val="50000"/>
                  </a:schemeClr>
                </a:solidFill>
                <a:latin typeface="Consolas" panose="020B0609020204030204" pitchFamily="49" charset="0"/>
              </a:rPr>
              <a:t>npm</a:t>
            </a:r>
            <a:r>
              <a:rPr lang="en-US" sz="3600" dirty="0">
                <a:solidFill>
                  <a:schemeClr val="accent6">
                    <a:lumMod val="50000"/>
                  </a:schemeClr>
                </a:solidFill>
                <a:latin typeface="Consolas" panose="020B0609020204030204" pitchFamily="49" charset="0"/>
              </a:rPr>
              <a:t> install -g bower</a:t>
            </a:r>
          </a:p>
          <a:p>
            <a:r>
              <a:rPr lang="en-US" sz="3600" dirty="0"/>
              <a:t>Install Locally to project</a:t>
            </a:r>
          </a:p>
          <a:p>
            <a:r>
              <a:rPr lang="en-US" sz="3600" dirty="0">
                <a:solidFill>
                  <a:schemeClr val="accent6">
                    <a:lumMod val="50000"/>
                  </a:schemeClr>
                </a:solidFill>
                <a:latin typeface="Consolas" panose="020B0609020204030204" pitchFamily="49" charset="0"/>
              </a:rPr>
              <a:t>PS&gt; </a:t>
            </a:r>
            <a:r>
              <a:rPr lang="en-US" sz="3600" dirty="0" err="1">
                <a:solidFill>
                  <a:schemeClr val="accent6">
                    <a:lumMod val="50000"/>
                  </a:schemeClr>
                </a:solidFill>
                <a:latin typeface="Consolas" panose="020B0609020204030204" pitchFamily="49" charset="0"/>
              </a:rPr>
              <a:t>npm</a:t>
            </a:r>
            <a:r>
              <a:rPr lang="en-US" sz="3600" dirty="0">
                <a:solidFill>
                  <a:schemeClr val="accent6">
                    <a:lumMod val="50000"/>
                  </a:schemeClr>
                </a:solidFill>
                <a:latin typeface="Consolas" panose="020B0609020204030204" pitchFamily="49" charset="0"/>
              </a:rPr>
              <a:t> install -D bower</a:t>
            </a:r>
          </a:p>
        </p:txBody>
      </p:sp>
    </p:spTree>
    <p:extLst>
      <p:ext uri="{BB962C8B-B14F-4D97-AF65-F5344CB8AC3E}">
        <p14:creationId xmlns:p14="http://schemas.microsoft.com/office/powerpoint/2010/main" val="568314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Packages with Bower</a:t>
            </a:r>
          </a:p>
        </p:txBody>
      </p:sp>
      <p:sp>
        <p:nvSpPr>
          <p:cNvPr id="3" name="Content Placeholder 2"/>
          <p:cNvSpPr>
            <a:spLocks noGrp="1"/>
          </p:cNvSpPr>
          <p:nvPr>
            <p:ph idx="1"/>
          </p:nvPr>
        </p:nvSpPr>
        <p:spPr>
          <a:xfrm>
            <a:off x="838201" y="1825625"/>
            <a:ext cx="10703010" cy="4351338"/>
          </a:xfrm>
        </p:spPr>
        <p:txBody>
          <a:bodyPr>
            <a:normAutofit fontScale="40000" lnSpcReduction="20000"/>
          </a:bodyPr>
          <a:lstStyle/>
          <a:p>
            <a:r>
              <a:rPr lang="en-US" sz="3600" dirty="0"/>
              <a:t>Just like NPM, Bower requires a configuration file. Bower’s configuration file is named </a:t>
            </a:r>
            <a:r>
              <a:rPr lang="en-US" sz="3600" dirty="0" err="1"/>
              <a:t>bower.json</a:t>
            </a:r>
            <a:r>
              <a:rPr lang="en-US" sz="3600" dirty="0"/>
              <a:t>. And just like NPM, Bower gives you a utility command to create a new file and will default to the same values you put in your </a:t>
            </a:r>
            <a:r>
              <a:rPr lang="en-US" sz="3600" dirty="0" err="1"/>
              <a:t>package.json</a:t>
            </a:r>
            <a:r>
              <a:rPr lang="en-US" sz="3600" dirty="0"/>
              <a:t> file.</a:t>
            </a:r>
          </a:p>
          <a:p>
            <a:r>
              <a:rPr lang="en-US" sz="3600" dirty="0">
                <a:solidFill>
                  <a:schemeClr val="accent6"/>
                </a:solidFill>
                <a:latin typeface="Consolas" panose="020B0609020204030204" pitchFamily="49" charset="0"/>
              </a:rPr>
              <a:t>PS&gt; bower </a:t>
            </a:r>
            <a:r>
              <a:rPr lang="en-US" sz="3600" dirty="0" err="1">
                <a:solidFill>
                  <a:schemeClr val="accent6"/>
                </a:solidFill>
                <a:latin typeface="Consolas" panose="020B0609020204030204" pitchFamily="49" charset="0"/>
              </a:rPr>
              <a:t>init</a:t>
            </a:r>
            <a:endParaRPr lang="en-US" sz="3600" dirty="0">
              <a:solidFill>
                <a:schemeClr val="accent6"/>
              </a:solidFill>
              <a:latin typeface="Consolas" panose="020B0609020204030204" pitchFamily="49" charset="0"/>
            </a:endParaRPr>
          </a:p>
          <a:p>
            <a:r>
              <a:rPr lang="en-US" sz="3600" dirty="0"/>
              <a:t>Install jQuery and Bootstrap.</a:t>
            </a:r>
          </a:p>
          <a:p>
            <a:pPr>
              <a:lnSpc>
                <a:spcPct val="120000"/>
              </a:lnSpc>
            </a:pPr>
            <a:r>
              <a:rPr lang="en-US" sz="3600" dirty="0">
                <a:solidFill>
                  <a:schemeClr val="accent6"/>
                </a:solidFill>
                <a:latin typeface="Consolas" panose="020B0609020204030204" pitchFamily="49" charset="0"/>
              </a:rPr>
              <a:t>PS&gt; bower install -S </a:t>
            </a:r>
            <a:r>
              <a:rPr lang="en-US" sz="3600" dirty="0" err="1">
                <a:solidFill>
                  <a:schemeClr val="accent6"/>
                </a:solidFill>
                <a:latin typeface="Consolas" panose="020B0609020204030204" pitchFamily="49" charset="0"/>
              </a:rPr>
              <a:t>jquery</a:t>
            </a:r>
            <a:endParaRPr lang="en-US" sz="3600" dirty="0">
              <a:solidFill>
                <a:schemeClr val="accent6"/>
              </a:solidFill>
              <a:latin typeface="Consolas" panose="020B0609020204030204" pitchFamily="49" charset="0"/>
            </a:endParaRPr>
          </a:p>
          <a:p>
            <a:pPr>
              <a:lnSpc>
                <a:spcPct val="120000"/>
              </a:lnSpc>
            </a:pPr>
            <a:r>
              <a:rPr lang="en-US" sz="3600" dirty="0">
                <a:solidFill>
                  <a:schemeClr val="accent6"/>
                </a:solidFill>
                <a:latin typeface="Consolas" panose="020B0609020204030204" pitchFamily="49" charset="0"/>
              </a:rPr>
              <a:t>PS&gt; bower install bootstrap</a:t>
            </a:r>
          </a:p>
          <a:p>
            <a:r>
              <a:rPr lang="en-US" sz="3600" dirty="0"/>
              <a:t>You can specify a specific </a:t>
            </a:r>
            <a:r>
              <a:rPr lang="en-US" sz="3600" dirty="0" err="1"/>
              <a:t>verion</a:t>
            </a:r>
            <a:r>
              <a:rPr lang="en-US" sz="3600" dirty="0"/>
              <a:t> using the ‘#&lt;version&gt;’ syntax. You can also specify the bower </a:t>
            </a:r>
            <a:r>
              <a:rPr lang="en-US" sz="3600" dirty="0" err="1"/>
              <a:t>foldername</a:t>
            </a:r>
            <a:r>
              <a:rPr lang="en-US" sz="3600" dirty="0"/>
              <a:t> using the ‘&lt;folder&gt;=&lt;package&gt;’ syntax. This is useful if you need to get more than one version of a specific package, for example if you have a legacy page that uses an older version.</a:t>
            </a:r>
          </a:p>
          <a:p>
            <a:r>
              <a:rPr lang="en-US" sz="3600" dirty="0">
                <a:solidFill>
                  <a:schemeClr val="accent6"/>
                </a:solidFill>
                <a:latin typeface="Consolas" panose="020B0609020204030204" pitchFamily="49" charset="0"/>
              </a:rPr>
              <a:t>PS&gt; bower install -S jq18=jquery#1.8</a:t>
            </a:r>
          </a:p>
        </p:txBody>
      </p:sp>
    </p:spTree>
    <p:extLst>
      <p:ext uri="{BB962C8B-B14F-4D97-AF65-F5344CB8AC3E}">
        <p14:creationId xmlns:p14="http://schemas.microsoft.com/office/powerpoint/2010/main" val="596686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a:t>
            </a:r>
          </a:p>
        </p:txBody>
      </p:sp>
      <p:sp>
        <p:nvSpPr>
          <p:cNvPr id="3" name="Content Placeholder 2"/>
          <p:cNvSpPr>
            <a:spLocks noGrp="1"/>
          </p:cNvSpPr>
          <p:nvPr>
            <p:ph idx="1"/>
          </p:nvPr>
        </p:nvSpPr>
        <p:spPr>
          <a:xfrm>
            <a:off x="838201" y="1825625"/>
            <a:ext cx="10703010" cy="4351338"/>
          </a:xfrm>
        </p:spPr>
        <p:txBody>
          <a:bodyPr>
            <a:normAutofit/>
          </a:bodyPr>
          <a:lstStyle/>
          <a:p>
            <a:r>
              <a:rPr lang="en-US" sz="3600" dirty="0">
                <a:hlinkClick r:id="rId2"/>
              </a:rPr>
              <a:t>http://gulpjs.com</a:t>
            </a:r>
            <a:endParaRPr lang="en-US" sz="3600" dirty="0"/>
          </a:p>
          <a:p>
            <a:r>
              <a:rPr lang="en-US" sz="3600" dirty="0"/>
              <a:t>A JavaScript Build system.</a:t>
            </a:r>
          </a:p>
        </p:txBody>
      </p:sp>
    </p:spTree>
    <p:extLst>
      <p:ext uri="{BB962C8B-B14F-4D97-AF65-F5344CB8AC3E}">
        <p14:creationId xmlns:p14="http://schemas.microsoft.com/office/powerpoint/2010/main" val="3523071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do we need gulp when we have MSBUILD/Visual Studio?</a:t>
            </a:r>
            <a:br>
              <a:rPr lang="en-US" dirty="0"/>
            </a:br>
            <a:endParaRPr lang="en-US" dirty="0"/>
          </a:p>
        </p:txBody>
      </p:sp>
      <p:sp>
        <p:nvSpPr>
          <p:cNvPr id="3" name="Content Placeholder 2"/>
          <p:cNvSpPr>
            <a:spLocks noGrp="1"/>
          </p:cNvSpPr>
          <p:nvPr>
            <p:ph idx="1"/>
          </p:nvPr>
        </p:nvSpPr>
        <p:spPr>
          <a:xfrm>
            <a:off x="838201" y="1825625"/>
            <a:ext cx="10703010" cy="4351338"/>
          </a:xfrm>
        </p:spPr>
        <p:txBody>
          <a:bodyPr>
            <a:normAutofit fontScale="92500" lnSpcReduction="20000"/>
          </a:bodyPr>
          <a:lstStyle/>
          <a:p>
            <a:r>
              <a:rPr lang="en-US" sz="3600" dirty="0"/>
              <a:t>MSBUILD does a great job at all things .NET.</a:t>
            </a:r>
          </a:p>
          <a:p>
            <a:r>
              <a:rPr lang="en-US" sz="3600" dirty="0"/>
              <a:t>But, you have to wait for someone to add new features.</a:t>
            </a:r>
          </a:p>
          <a:p>
            <a:r>
              <a:rPr lang="en-US" sz="3600" dirty="0"/>
              <a:t>Gulp can add new web build features.</a:t>
            </a:r>
          </a:p>
          <a:p>
            <a:r>
              <a:rPr lang="en-US" sz="3600" dirty="0"/>
              <a:t>Since Gulp isn’t Microsoft Only, a larger pool of </a:t>
            </a:r>
            <a:r>
              <a:rPr lang="en-US" sz="3600" dirty="0" err="1"/>
              <a:t>Devs</a:t>
            </a:r>
            <a:r>
              <a:rPr lang="en-US" sz="3600" dirty="0"/>
              <a:t> add new features more frequently.</a:t>
            </a:r>
          </a:p>
        </p:txBody>
      </p:sp>
    </p:spTree>
    <p:extLst>
      <p:ext uri="{BB962C8B-B14F-4D97-AF65-F5344CB8AC3E}">
        <p14:creationId xmlns:p14="http://schemas.microsoft.com/office/powerpoint/2010/main" val="3662165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gulp</a:t>
            </a:r>
          </a:p>
        </p:txBody>
      </p:sp>
      <p:sp>
        <p:nvSpPr>
          <p:cNvPr id="3" name="Content Placeholder 2"/>
          <p:cNvSpPr>
            <a:spLocks noGrp="1"/>
          </p:cNvSpPr>
          <p:nvPr>
            <p:ph idx="1"/>
          </p:nvPr>
        </p:nvSpPr>
        <p:spPr>
          <a:xfrm>
            <a:off x="838201" y="1825625"/>
            <a:ext cx="10703010" cy="4351338"/>
          </a:xfrm>
        </p:spPr>
        <p:txBody>
          <a:bodyPr>
            <a:normAutofit/>
          </a:bodyPr>
          <a:lstStyle/>
          <a:p>
            <a:r>
              <a:rPr lang="en-US" sz="3600" dirty="0">
                <a:hlinkClick r:id="rId2"/>
              </a:rPr>
              <a:t>http://gulpjs.com</a:t>
            </a:r>
            <a:endParaRPr lang="en-US" sz="3600" dirty="0"/>
          </a:p>
          <a:p>
            <a:r>
              <a:rPr lang="en-US" sz="3600" dirty="0"/>
              <a:t>Like Bower, install globally and locally.</a:t>
            </a:r>
          </a:p>
          <a:p>
            <a:r>
              <a:rPr lang="en-US" sz="3600" dirty="0">
                <a:solidFill>
                  <a:schemeClr val="accent6"/>
                </a:solidFill>
                <a:latin typeface="Consolas" panose="020B0609020204030204" pitchFamily="49" charset="0"/>
              </a:rPr>
              <a:t>PS&gt; </a:t>
            </a:r>
            <a:r>
              <a:rPr lang="en-US" sz="3600" dirty="0" err="1">
                <a:solidFill>
                  <a:schemeClr val="accent6"/>
                </a:solidFill>
                <a:latin typeface="Consolas" panose="020B0609020204030204" pitchFamily="49" charset="0"/>
              </a:rPr>
              <a:t>npm</a:t>
            </a:r>
            <a:r>
              <a:rPr lang="en-US" sz="3600" dirty="0">
                <a:solidFill>
                  <a:schemeClr val="accent6"/>
                </a:solidFill>
                <a:latin typeface="Consolas" panose="020B0609020204030204" pitchFamily="49" charset="0"/>
              </a:rPr>
              <a:t> install --global gulp-cli</a:t>
            </a:r>
          </a:p>
          <a:p>
            <a:r>
              <a:rPr lang="en-US" sz="3600" dirty="0">
                <a:solidFill>
                  <a:schemeClr val="accent6"/>
                </a:solidFill>
                <a:latin typeface="Consolas" panose="020B0609020204030204" pitchFamily="49" charset="0"/>
              </a:rPr>
              <a:t>PS&gt; </a:t>
            </a:r>
            <a:r>
              <a:rPr lang="en-US" sz="3600" dirty="0" err="1">
                <a:solidFill>
                  <a:schemeClr val="accent6"/>
                </a:solidFill>
                <a:latin typeface="Consolas" panose="020B0609020204030204" pitchFamily="49" charset="0"/>
              </a:rPr>
              <a:t>npm</a:t>
            </a:r>
            <a:r>
              <a:rPr lang="en-US" sz="3600" dirty="0">
                <a:solidFill>
                  <a:schemeClr val="accent6"/>
                </a:solidFill>
                <a:latin typeface="Consolas" panose="020B0609020204030204" pitchFamily="49" charset="0"/>
              </a:rPr>
              <a:t> install --save-dev gulp</a:t>
            </a:r>
          </a:p>
        </p:txBody>
      </p:sp>
    </p:spTree>
    <p:extLst>
      <p:ext uri="{BB962C8B-B14F-4D97-AF65-F5344CB8AC3E}">
        <p14:creationId xmlns:p14="http://schemas.microsoft.com/office/powerpoint/2010/main" val="1104972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NPM stores this in </a:t>
            </a:r>
            <a:r>
              <a:rPr lang="en-US" dirty="0" err="1"/>
              <a:t>package.json</a:t>
            </a:r>
            <a:endParaRPr lang="en-US" dirty="0"/>
          </a:p>
        </p:txBody>
      </p:sp>
      <p:sp>
        <p:nvSpPr>
          <p:cNvPr id="3" name="Content Placeholder 2"/>
          <p:cNvSpPr>
            <a:spLocks noGrp="1"/>
          </p:cNvSpPr>
          <p:nvPr>
            <p:ph idx="1"/>
          </p:nvPr>
        </p:nvSpPr>
        <p:spPr>
          <a:xfrm>
            <a:off x="838201" y="1825625"/>
            <a:ext cx="10703010" cy="4351338"/>
          </a:xfrm>
        </p:spPr>
        <p:txBody>
          <a:bodyPr>
            <a:normAutofit/>
          </a:bodyPr>
          <a:lstStyle/>
          <a:p>
            <a:pPr>
              <a:lnSpc>
                <a:spcPct val="100000"/>
              </a:lnSpc>
            </a:pPr>
            <a:r>
              <a:rPr lang="en-US" sz="3600" dirty="0"/>
              <a:t>When you install a package through NPM and specify the –D flag, it stores that information in </a:t>
            </a:r>
            <a:r>
              <a:rPr lang="en-US" sz="3600" dirty="0" err="1"/>
              <a:t>package.json</a:t>
            </a:r>
            <a:r>
              <a:rPr lang="en-US" sz="3600" dirty="0"/>
              <a:t> as a </a:t>
            </a:r>
            <a:r>
              <a:rPr lang="en-US" sz="3600" dirty="0" err="1"/>
              <a:t>devDependency</a:t>
            </a:r>
            <a:r>
              <a:rPr lang="en-US" sz="3600" dirty="0"/>
              <a:t>.</a:t>
            </a:r>
          </a:p>
          <a:p>
            <a:pPr>
              <a:lnSpc>
                <a:spcPct val="100000"/>
              </a:lnSpc>
            </a:pPr>
            <a:r>
              <a:rPr lang="en-US" sz="3600" dirty="0">
                <a:latin typeface="Consolas" panose="020B0609020204030204" pitchFamily="49" charset="0"/>
              </a:rPr>
              <a:t> "</a:t>
            </a:r>
            <a:r>
              <a:rPr lang="en-US" sz="3600" dirty="0" err="1">
                <a:latin typeface="Consolas" panose="020B0609020204030204" pitchFamily="49" charset="0"/>
              </a:rPr>
              <a:t>devDependencies</a:t>
            </a:r>
            <a:r>
              <a:rPr lang="en-US" sz="3600" dirty="0">
                <a:latin typeface="Consolas" panose="020B0609020204030204" pitchFamily="49" charset="0"/>
              </a:rPr>
              <a:t>": {</a:t>
            </a:r>
          </a:p>
          <a:p>
            <a:pPr>
              <a:lnSpc>
                <a:spcPct val="100000"/>
              </a:lnSpc>
            </a:pPr>
            <a:r>
              <a:rPr lang="en-US" sz="3600" dirty="0">
                <a:latin typeface="Consolas" panose="020B0609020204030204" pitchFamily="49" charset="0"/>
              </a:rPr>
              <a:t>    "bower": "^1.7.7"  </a:t>
            </a:r>
          </a:p>
          <a:p>
            <a:pPr>
              <a:lnSpc>
                <a:spcPct val="100000"/>
              </a:lnSpc>
            </a:pPr>
            <a:r>
              <a:rPr lang="en-US" sz="3600" dirty="0">
                <a:latin typeface="Consolas" panose="020B0609020204030204" pitchFamily="49" charset="0"/>
              </a:rPr>
              <a:t> },</a:t>
            </a:r>
          </a:p>
        </p:txBody>
      </p:sp>
    </p:spTree>
    <p:extLst>
      <p:ext uri="{BB962C8B-B14F-4D97-AF65-F5344CB8AC3E}">
        <p14:creationId xmlns:p14="http://schemas.microsoft.com/office/powerpoint/2010/main" val="2603675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this all about?</a:t>
            </a:r>
          </a:p>
        </p:txBody>
      </p:sp>
      <p:sp>
        <p:nvSpPr>
          <p:cNvPr id="3" name="Content Placeholder 2"/>
          <p:cNvSpPr>
            <a:spLocks noGrp="1"/>
          </p:cNvSpPr>
          <p:nvPr>
            <p:ph idx="1"/>
          </p:nvPr>
        </p:nvSpPr>
        <p:spPr>
          <a:xfrm>
            <a:off x="838201" y="1825625"/>
            <a:ext cx="10703010" cy="4351338"/>
          </a:xfrm>
        </p:spPr>
        <p:txBody>
          <a:bodyPr>
            <a:normAutofit fontScale="92500" lnSpcReduction="20000"/>
          </a:bodyPr>
          <a:lstStyle/>
          <a:p>
            <a:r>
              <a:rPr lang="en-US" sz="3600" dirty="0"/>
              <a:t>NPM, gulp, and Bower are part of a new set of tools for Web Development.</a:t>
            </a:r>
            <a:br>
              <a:rPr lang="en-US" sz="3600" dirty="0"/>
            </a:br>
            <a:r>
              <a:rPr lang="en-US" sz="3600" dirty="0"/>
              <a:t>Built around JavaScript, these tools benefit from wide support across platforms and supported technology.</a:t>
            </a:r>
          </a:p>
          <a:p>
            <a:r>
              <a:rPr lang="en-US" sz="3600" dirty="0"/>
              <a:t>Since these tools aren’t MS only, we get the benefit of a larger pool of </a:t>
            </a:r>
            <a:r>
              <a:rPr lang="en-US" sz="3600" dirty="0" err="1"/>
              <a:t>Devs</a:t>
            </a:r>
            <a:r>
              <a:rPr lang="en-US" sz="3600" dirty="0"/>
              <a:t> adding features.</a:t>
            </a:r>
          </a:p>
        </p:txBody>
      </p:sp>
    </p:spTree>
    <p:extLst>
      <p:ext uri="{BB962C8B-B14F-4D97-AF65-F5344CB8AC3E}">
        <p14:creationId xmlns:p14="http://schemas.microsoft.com/office/powerpoint/2010/main" val="2224724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gulp</a:t>
            </a:r>
          </a:p>
        </p:txBody>
      </p:sp>
      <p:sp>
        <p:nvSpPr>
          <p:cNvPr id="3" name="Content Placeholder 2"/>
          <p:cNvSpPr>
            <a:spLocks noGrp="1"/>
          </p:cNvSpPr>
          <p:nvPr>
            <p:ph idx="1"/>
          </p:nvPr>
        </p:nvSpPr>
        <p:spPr>
          <a:xfrm>
            <a:off x="838201" y="1825625"/>
            <a:ext cx="10703010" cy="4351338"/>
          </a:xfrm>
        </p:spPr>
        <p:txBody>
          <a:bodyPr>
            <a:normAutofit fontScale="77500" lnSpcReduction="20000"/>
          </a:bodyPr>
          <a:lstStyle/>
          <a:p>
            <a:r>
              <a:rPr lang="en-US" sz="3600" dirty="0"/>
              <a:t>Add </a:t>
            </a:r>
            <a:r>
              <a:rPr lang="en-US" sz="3600" b="1" dirty="0"/>
              <a:t>gulpfile.js</a:t>
            </a:r>
            <a:r>
              <a:rPr lang="en-US" sz="3600" dirty="0"/>
              <a:t> to root of your web project.</a:t>
            </a:r>
          </a:p>
          <a:p>
            <a:pPr>
              <a:lnSpc>
                <a:spcPct val="120000"/>
              </a:lnSpc>
            </a:pPr>
            <a:r>
              <a:rPr lang="en-US" sz="3600" dirty="0" err="1">
                <a:solidFill>
                  <a:schemeClr val="accent6"/>
                </a:solidFill>
                <a:latin typeface="Consolas" panose="020B0609020204030204" pitchFamily="49" charset="0"/>
              </a:rPr>
              <a:t>var</a:t>
            </a:r>
            <a:r>
              <a:rPr lang="en-US" sz="3600" dirty="0">
                <a:solidFill>
                  <a:schemeClr val="accent6"/>
                </a:solidFill>
                <a:latin typeface="Consolas" panose="020B0609020204030204" pitchFamily="49" charset="0"/>
              </a:rPr>
              <a:t> gulp = require('gulp');</a:t>
            </a:r>
          </a:p>
          <a:p>
            <a:pPr>
              <a:lnSpc>
                <a:spcPct val="120000"/>
              </a:lnSpc>
            </a:pPr>
            <a:r>
              <a:rPr lang="en-US" sz="3600" dirty="0" err="1">
                <a:solidFill>
                  <a:schemeClr val="accent6"/>
                </a:solidFill>
                <a:latin typeface="Consolas" panose="020B0609020204030204" pitchFamily="49" charset="0"/>
              </a:rPr>
              <a:t>gulp.task</a:t>
            </a:r>
            <a:r>
              <a:rPr lang="en-US" sz="3600" dirty="0">
                <a:solidFill>
                  <a:schemeClr val="accent6"/>
                </a:solidFill>
                <a:latin typeface="Consolas" panose="020B0609020204030204" pitchFamily="49" charset="0"/>
              </a:rPr>
              <a:t>('default', function(done) {</a:t>
            </a:r>
          </a:p>
          <a:p>
            <a:pPr>
              <a:lnSpc>
                <a:spcPct val="120000"/>
              </a:lnSpc>
            </a:pPr>
            <a:r>
              <a:rPr lang="en-US" sz="3600" dirty="0">
                <a:solidFill>
                  <a:schemeClr val="accent6"/>
                </a:solidFill>
                <a:latin typeface="Consolas" panose="020B0609020204030204" pitchFamily="49" charset="0"/>
              </a:rPr>
              <a:t>  // Empty task. Write your code here.</a:t>
            </a:r>
          </a:p>
          <a:p>
            <a:pPr>
              <a:lnSpc>
                <a:spcPct val="120000"/>
              </a:lnSpc>
            </a:pPr>
            <a:r>
              <a:rPr lang="en-US" sz="3600" dirty="0">
                <a:solidFill>
                  <a:schemeClr val="accent6"/>
                </a:solidFill>
                <a:latin typeface="Consolas" panose="020B0609020204030204" pitchFamily="49" charset="0"/>
              </a:rPr>
              <a:t>  done();</a:t>
            </a:r>
          </a:p>
          <a:p>
            <a:pPr>
              <a:lnSpc>
                <a:spcPct val="120000"/>
              </a:lnSpc>
            </a:pPr>
            <a:r>
              <a:rPr lang="en-US" sz="3600" dirty="0">
                <a:solidFill>
                  <a:schemeClr val="accent6"/>
                </a:solidFill>
                <a:latin typeface="Consolas" panose="020B0609020204030204" pitchFamily="49" charset="0"/>
              </a:rPr>
              <a:t>});</a:t>
            </a:r>
          </a:p>
        </p:txBody>
      </p:sp>
    </p:spTree>
    <p:extLst>
      <p:ext uri="{BB962C8B-B14F-4D97-AF65-F5344CB8AC3E}">
        <p14:creationId xmlns:p14="http://schemas.microsoft.com/office/powerpoint/2010/main" val="4222070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Gulp Task to compile SASS</a:t>
            </a:r>
          </a:p>
        </p:txBody>
      </p:sp>
      <p:sp>
        <p:nvSpPr>
          <p:cNvPr id="3" name="Content Placeholder 2"/>
          <p:cNvSpPr>
            <a:spLocks noGrp="1"/>
          </p:cNvSpPr>
          <p:nvPr>
            <p:ph idx="1"/>
          </p:nvPr>
        </p:nvSpPr>
        <p:spPr>
          <a:xfrm>
            <a:off x="838201" y="1825625"/>
            <a:ext cx="10703010" cy="4351338"/>
          </a:xfrm>
        </p:spPr>
        <p:txBody>
          <a:bodyPr>
            <a:normAutofit/>
          </a:bodyPr>
          <a:lstStyle/>
          <a:p>
            <a:r>
              <a:rPr lang="en-US" sz="2400" dirty="0"/>
              <a:t>Remove old ‘default’ task. Create new ‘default’ that depends on a new task that we will create named ‘app-</a:t>
            </a:r>
            <a:r>
              <a:rPr lang="en-US" sz="2400" dirty="0" err="1"/>
              <a:t>css</a:t>
            </a:r>
            <a:r>
              <a:rPr lang="en-US" sz="2400" dirty="0"/>
              <a:t>’. If task default is run, then any dependent tasks will run first.</a:t>
            </a:r>
            <a:endParaRPr lang="en-US" sz="3600" dirty="0"/>
          </a:p>
          <a:p>
            <a:r>
              <a:rPr lang="en-US" sz="3600" dirty="0" err="1">
                <a:solidFill>
                  <a:schemeClr val="accent6"/>
                </a:solidFill>
                <a:latin typeface="Consolas" panose="020B0609020204030204" pitchFamily="49" charset="0"/>
              </a:rPr>
              <a:t>gulp.task</a:t>
            </a:r>
            <a:r>
              <a:rPr lang="en-US" sz="3600" dirty="0">
                <a:solidFill>
                  <a:schemeClr val="accent6"/>
                </a:solidFill>
                <a:latin typeface="Consolas" panose="020B0609020204030204" pitchFamily="49" charset="0"/>
              </a:rPr>
              <a:t>('default', ['app-</a:t>
            </a:r>
            <a:r>
              <a:rPr lang="en-US" sz="3600" dirty="0" err="1">
                <a:solidFill>
                  <a:schemeClr val="accent6"/>
                </a:solidFill>
                <a:latin typeface="Consolas" panose="020B0609020204030204" pitchFamily="49" charset="0"/>
              </a:rPr>
              <a:t>css</a:t>
            </a:r>
            <a:r>
              <a:rPr lang="en-US" sz="3600" dirty="0">
                <a:solidFill>
                  <a:schemeClr val="accent6"/>
                </a:solidFill>
                <a:latin typeface="Consolas" panose="020B0609020204030204" pitchFamily="49" charset="0"/>
              </a:rPr>
              <a:t>']);</a:t>
            </a:r>
          </a:p>
        </p:txBody>
      </p:sp>
    </p:spTree>
    <p:extLst>
      <p:ext uri="{BB962C8B-B14F-4D97-AF65-F5344CB8AC3E}">
        <p14:creationId xmlns:p14="http://schemas.microsoft.com/office/powerpoint/2010/main" val="2637877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app-</a:t>
            </a:r>
            <a:r>
              <a:rPr lang="en-US" dirty="0" err="1"/>
              <a:t>css</a:t>
            </a:r>
            <a:r>
              <a:rPr lang="en-US" dirty="0"/>
              <a:t> Task</a:t>
            </a:r>
          </a:p>
        </p:txBody>
      </p:sp>
      <p:sp>
        <p:nvSpPr>
          <p:cNvPr id="3" name="Content Placeholder 2"/>
          <p:cNvSpPr>
            <a:spLocks noGrp="1"/>
          </p:cNvSpPr>
          <p:nvPr>
            <p:ph idx="1"/>
          </p:nvPr>
        </p:nvSpPr>
        <p:spPr>
          <a:xfrm>
            <a:off x="461818" y="1825625"/>
            <a:ext cx="5440217" cy="4351338"/>
          </a:xfrm>
        </p:spPr>
        <p:txBody>
          <a:bodyPr>
            <a:normAutofit/>
          </a:bodyPr>
          <a:lstStyle/>
          <a:p>
            <a:r>
              <a:rPr lang="en-US" sz="2000" dirty="0"/>
              <a:t>Scan all *.</a:t>
            </a:r>
            <a:r>
              <a:rPr lang="en-US" sz="2000" dirty="0" err="1"/>
              <a:t>scss</a:t>
            </a:r>
            <a:r>
              <a:rPr lang="en-US" sz="2000" dirty="0"/>
              <a:t> files under </a:t>
            </a:r>
            <a:r>
              <a:rPr lang="en-US" sz="2000" dirty="0" err="1"/>
              <a:t>css</a:t>
            </a:r>
            <a:r>
              <a:rPr lang="en-US" sz="2000" dirty="0"/>
              <a:t> folder.</a:t>
            </a:r>
          </a:p>
          <a:p>
            <a:r>
              <a:rPr lang="en-US" sz="2000" dirty="0"/>
              <a:t>Run these files through the sass compiler.</a:t>
            </a:r>
          </a:p>
          <a:p>
            <a:r>
              <a:rPr lang="en-US" sz="2000" dirty="0"/>
              <a:t>Sending all errors to </a:t>
            </a:r>
            <a:r>
              <a:rPr lang="en-US" sz="2000" dirty="0" err="1"/>
              <a:t>sass.logError</a:t>
            </a:r>
            <a:r>
              <a:rPr lang="en-US" sz="2000" dirty="0"/>
              <a:t>.</a:t>
            </a:r>
          </a:p>
          <a:p>
            <a:r>
              <a:rPr lang="en-US" sz="2000" dirty="0"/>
              <a:t>Send output of sass compilation to </a:t>
            </a:r>
            <a:r>
              <a:rPr lang="en-US" sz="2000" dirty="0" err="1"/>
              <a:t>css</a:t>
            </a:r>
            <a:r>
              <a:rPr lang="en-US" sz="2000" dirty="0"/>
              <a:t> folder.</a:t>
            </a:r>
          </a:p>
        </p:txBody>
      </p:sp>
      <p:sp>
        <p:nvSpPr>
          <p:cNvPr id="5" name="Content Placeholder 2"/>
          <p:cNvSpPr txBox="1">
            <a:spLocks/>
          </p:cNvSpPr>
          <p:nvPr/>
        </p:nvSpPr>
        <p:spPr>
          <a:xfrm>
            <a:off x="5902034" y="1825625"/>
            <a:ext cx="5994401" cy="4351338"/>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err="1">
                <a:solidFill>
                  <a:schemeClr val="accent6"/>
                </a:solidFill>
                <a:latin typeface="Consolas" panose="020B0609020204030204" pitchFamily="49" charset="0"/>
              </a:rPr>
              <a:t>gulp.task</a:t>
            </a:r>
            <a:r>
              <a:rPr lang="en-US" sz="1800" dirty="0">
                <a:solidFill>
                  <a:schemeClr val="accent6"/>
                </a:solidFill>
                <a:latin typeface="Consolas" panose="020B0609020204030204" pitchFamily="49" charset="0"/>
              </a:rPr>
              <a:t>('app-</a:t>
            </a:r>
            <a:r>
              <a:rPr lang="en-US" sz="1800" dirty="0" err="1">
                <a:solidFill>
                  <a:schemeClr val="accent6"/>
                </a:solidFill>
                <a:latin typeface="Consolas" panose="020B0609020204030204" pitchFamily="49" charset="0"/>
              </a:rPr>
              <a:t>css</a:t>
            </a:r>
            <a:r>
              <a:rPr lang="en-US" sz="1800" dirty="0">
                <a:solidFill>
                  <a:schemeClr val="accent6"/>
                </a:solidFill>
                <a:latin typeface="Consolas" panose="020B0609020204030204" pitchFamily="49" charset="0"/>
              </a:rPr>
              <a:t>', function (done) {</a:t>
            </a:r>
          </a:p>
          <a:p>
            <a:pPr>
              <a:lnSpc>
                <a:spcPct val="100000"/>
              </a:lnSpc>
            </a:pPr>
            <a:r>
              <a:rPr lang="en-US" sz="1800" dirty="0">
                <a:solidFill>
                  <a:schemeClr val="accent6"/>
                </a:solidFill>
                <a:latin typeface="Consolas" panose="020B0609020204030204" pitchFamily="49" charset="0"/>
              </a:rPr>
              <a:t>    return </a:t>
            </a:r>
            <a:r>
              <a:rPr lang="en-US" sz="1800" dirty="0" err="1">
                <a:solidFill>
                  <a:schemeClr val="accent6"/>
                </a:solidFill>
                <a:latin typeface="Consolas" panose="020B0609020204030204" pitchFamily="49" charset="0"/>
              </a:rPr>
              <a:t>gulp.src</a:t>
            </a:r>
            <a:r>
              <a:rPr lang="en-US" sz="1800" dirty="0">
                <a:solidFill>
                  <a:schemeClr val="accent6"/>
                </a:solidFill>
                <a:latin typeface="Consolas" panose="020B0609020204030204" pitchFamily="49" charset="0"/>
              </a:rPr>
              <a:t>('./</a:t>
            </a:r>
            <a:r>
              <a:rPr lang="en-US" sz="1800" dirty="0" err="1">
                <a:solidFill>
                  <a:schemeClr val="accent6"/>
                </a:solidFill>
                <a:latin typeface="Consolas" panose="020B0609020204030204" pitchFamily="49" charset="0"/>
              </a:rPr>
              <a:t>css</a:t>
            </a:r>
            <a:r>
              <a:rPr lang="en-US" sz="1800" dirty="0">
                <a:solidFill>
                  <a:schemeClr val="accent6"/>
                </a:solidFill>
                <a:latin typeface="Consolas" panose="020B0609020204030204" pitchFamily="49" charset="0"/>
              </a:rPr>
              <a:t>/**/*.</a:t>
            </a:r>
            <a:r>
              <a:rPr lang="en-US" sz="1800" dirty="0" err="1">
                <a:solidFill>
                  <a:schemeClr val="accent6"/>
                </a:solidFill>
                <a:latin typeface="Consolas" panose="020B0609020204030204" pitchFamily="49" charset="0"/>
              </a:rPr>
              <a:t>scss</a:t>
            </a:r>
            <a:r>
              <a:rPr lang="en-US" sz="1800" dirty="0">
                <a:solidFill>
                  <a:schemeClr val="accent6"/>
                </a:solidFill>
                <a:latin typeface="Consolas" panose="020B0609020204030204" pitchFamily="49" charset="0"/>
              </a:rPr>
              <a:t>')</a:t>
            </a:r>
          </a:p>
          <a:p>
            <a:pPr>
              <a:lnSpc>
                <a:spcPct val="100000"/>
              </a:lnSpc>
            </a:pPr>
            <a:r>
              <a:rPr lang="en-US" sz="1800" dirty="0">
                <a:solidFill>
                  <a:schemeClr val="accent6"/>
                </a:solidFill>
                <a:latin typeface="Consolas" panose="020B0609020204030204" pitchFamily="49" charset="0"/>
              </a:rPr>
              <a:t>      .pipe(sass().on('error', </a:t>
            </a:r>
            <a:r>
              <a:rPr lang="en-US" sz="1800" dirty="0" err="1">
                <a:solidFill>
                  <a:schemeClr val="accent6"/>
                </a:solidFill>
                <a:latin typeface="Consolas" panose="020B0609020204030204" pitchFamily="49" charset="0"/>
              </a:rPr>
              <a:t>sass.logError</a:t>
            </a:r>
            <a:r>
              <a:rPr lang="en-US" sz="1800" dirty="0">
                <a:solidFill>
                  <a:schemeClr val="accent6"/>
                </a:solidFill>
                <a:latin typeface="Consolas" panose="020B0609020204030204" pitchFamily="49" charset="0"/>
              </a:rPr>
              <a:t>))</a:t>
            </a:r>
          </a:p>
          <a:p>
            <a:pPr>
              <a:lnSpc>
                <a:spcPct val="100000"/>
              </a:lnSpc>
            </a:pPr>
            <a:r>
              <a:rPr lang="en-US" sz="1800" dirty="0">
                <a:solidFill>
                  <a:schemeClr val="accent6"/>
                </a:solidFill>
                <a:latin typeface="Consolas" panose="020B0609020204030204" pitchFamily="49" charset="0"/>
              </a:rPr>
              <a:t>      .pipe(</a:t>
            </a:r>
            <a:r>
              <a:rPr lang="en-US" sz="1800" dirty="0" err="1">
                <a:solidFill>
                  <a:schemeClr val="accent6"/>
                </a:solidFill>
                <a:latin typeface="Consolas" panose="020B0609020204030204" pitchFamily="49" charset="0"/>
              </a:rPr>
              <a:t>gulp.dest</a:t>
            </a:r>
            <a:r>
              <a:rPr lang="en-US" sz="1800" dirty="0">
                <a:solidFill>
                  <a:schemeClr val="accent6"/>
                </a:solidFill>
                <a:latin typeface="Consolas" panose="020B0609020204030204" pitchFamily="49" charset="0"/>
              </a:rPr>
              <a:t>('./</a:t>
            </a:r>
            <a:r>
              <a:rPr lang="en-US" sz="1800" dirty="0" err="1">
                <a:solidFill>
                  <a:schemeClr val="accent6"/>
                </a:solidFill>
                <a:latin typeface="Consolas" panose="020B0609020204030204" pitchFamily="49" charset="0"/>
              </a:rPr>
              <a:t>css</a:t>
            </a:r>
            <a:r>
              <a:rPr lang="en-US" sz="1800" dirty="0">
                <a:solidFill>
                  <a:schemeClr val="accent6"/>
                </a:solidFill>
                <a:latin typeface="Consolas" panose="020B0609020204030204" pitchFamily="49" charset="0"/>
              </a:rPr>
              <a:t>'));</a:t>
            </a:r>
          </a:p>
          <a:p>
            <a:pPr>
              <a:lnSpc>
                <a:spcPct val="100000"/>
              </a:lnSpc>
            </a:pPr>
            <a:r>
              <a:rPr lang="en-US" sz="1800" dirty="0">
                <a:solidFill>
                  <a:schemeClr val="accent6"/>
                </a:solidFill>
                <a:latin typeface="Consolas" panose="020B0609020204030204" pitchFamily="49" charset="0"/>
              </a:rPr>
              <a:t>});</a:t>
            </a:r>
          </a:p>
        </p:txBody>
      </p:sp>
    </p:spTree>
    <p:extLst>
      <p:ext uri="{BB962C8B-B14F-4D97-AF65-F5344CB8AC3E}">
        <p14:creationId xmlns:p14="http://schemas.microsoft.com/office/powerpoint/2010/main" val="3910512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Watch Tasks</a:t>
            </a:r>
          </a:p>
        </p:txBody>
      </p:sp>
      <p:sp>
        <p:nvSpPr>
          <p:cNvPr id="3" name="Content Placeholder 2"/>
          <p:cNvSpPr>
            <a:spLocks noGrp="1"/>
          </p:cNvSpPr>
          <p:nvPr>
            <p:ph idx="1"/>
          </p:nvPr>
        </p:nvSpPr>
        <p:spPr>
          <a:xfrm>
            <a:off x="5878945" y="1978025"/>
            <a:ext cx="5474856" cy="4351338"/>
          </a:xfrm>
        </p:spPr>
        <p:txBody>
          <a:bodyPr>
            <a:normAutofit/>
          </a:bodyPr>
          <a:lstStyle/>
          <a:p>
            <a:pPr>
              <a:lnSpc>
                <a:spcPct val="100000"/>
              </a:lnSpc>
            </a:pPr>
            <a:r>
              <a:rPr lang="en-US" sz="2000" dirty="0" err="1">
                <a:solidFill>
                  <a:schemeClr val="accent6"/>
                </a:solidFill>
                <a:latin typeface="Consolas" panose="020B0609020204030204" pitchFamily="49" charset="0"/>
              </a:rPr>
              <a:t>gulp.task</a:t>
            </a:r>
            <a:r>
              <a:rPr lang="en-US" sz="2000" dirty="0">
                <a:solidFill>
                  <a:schemeClr val="accent6"/>
                </a:solidFill>
                <a:latin typeface="Consolas" panose="020B0609020204030204" pitchFamily="49" charset="0"/>
              </a:rPr>
              <a:t>('</a:t>
            </a:r>
            <a:r>
              <a:rPr lang="en-US" sz="2000" dirty="0" err="1">
                <a:solidFill>
                  <a:schemeClr val="accent6"/>
                </a:solidFill>
                <a:latin typeface="Consolas" panose="020B0609020204030204" pitchFamily="49" charset="0"/>
              </a:rPr>
              <a:t>css</a:t>
            </a:r>
            <a:r>
              <a:rPr lang="en-US" sz="2000" dirty="0">
                <a:solidFill>
                  <a:schemeClr val="accent6"/>
                </a:solidFill>
                <a:latin typeface="Consolas" panose="020B0609020204030204" pitchFamily="49" charset="0"/>
              </a:rPr>
              <a:t>-watch', function () {</a:t>
            </a:r>
          </a:p>
          <a:p>
            <a:pPr>
              <a:lnSpc>
                <a:spcPct val="100000"/>
              </a:lnSpc>
            </a:pPr>
            <a:r>
              <a:rPr lang="en-US" sz="2000" dirty="0">
                <a:solidFill>
                  <a:schemeClr val="accent6"/>
                </a:solidFill>
                <a:latin typeface="Consolas" panose="020B0609020204030204" pitchFamily="49" charset="0"/>
              </a:rPr>
              <a:t>    </a:t>
            </a:r>
            <a:r>
              <a:rPr lang="en-US" sz="2000" dirty="0" err="1">
                <a:solidFill>
                  <a:schemeClr val="accent6"/>
                </a:solidFill>
                <a:latin typeface="Consolas" panose="020B0609020204030204" pitchFamily="49" charset="0"/>
              </a:rPr>
              <a:t>gulp.watch</a:t>
            </a:r>
            <a:r>
              <a:rPr lang="en-US" sz="2000" dirty="0">
                <a:solidFill>
                  <a:schemeClr val="accent6"/>
                </a:solidFill>
                <a:latin typeface="Consolas" panose="020B0609020204030204" pitchFamily="49" charset="0"/>
              </a:rPr>
              <a:t>('./</a:t>
            </a:r>
            <a:r>
              <a:rPr lang="en-US" sz="2000" dirty="0" err="1">
                <a:solidFill>
                  <a:schemeClr val="accent6"/>
                </a:solidFill>
                <a:latin typeface="Consolas" panose="020B0609020204030204" pitchFamily="49" charset="0"/>
              </a:rPr>
              <a:t>css</a:t>
            </a:r>
            <a:r>
              <a:rPr lang="en-US" sz="2000" dirty="0">
                <a:solidFill>
                  <a:schemeClr val="accent6"/>
                </a:solidFill>
                <a:latin typeface="Consolas" panose="020B0609020204030204" pitchFamily="49" charset="0"/>
              </a:rPr>
              <a:t>/**/*.</a:t>
            </a:r>
            <a:r>
              <a:rPr lang="en-US" sz="2000" dirty="0" err="1">
                <a:solidFill>
                  <a:schemeClr val="accent6"/>
                </a:solidFill>
                <a:latin typeface="Consolas" panose="020B0609020204030204" pitchFamily="49" charset="0"/>
              </a:rPr>
              <a:t>scss</a:t>
            </a:r>
            <a:r>
              <a:rPr lang="en-US" sz="2000" dirty="0">
                <a:solidFill>
                  <a:schemeClr val="accent6"/>
                </a:solidFill>
                <a:latin typeface="Consolas" panose="020B0609020204030204" pitchFamily="49" charset="0"/>
              </a:rPr>
              <a:t>', 		['app-</a:t>
            </a:r>
            <a:r>
              <a:rPr lang="en-US" sz="2000" dirty="0" err="1">
                <a:solidFill>
                  <a:schemeClr val="accent6"/>
                </a:solidFill>
                <a:latin typeface="Consolas" panose="020B0609020204030204" pitchFamily="49" charset="0"/>
              </a:rPr>
              <a:t>css</a:t>
            </a:r>
            <a:r>
              <a:rPr lang="en-US" sz="2000" dirty="0">
                <a:solidFill>
                  <a:schemeClr val="accent6"/>
                </a:solidFill>
                <a:latin typeface="Consolas" panose="020B0609020204030204" pitchFamily="49" charset="0"/>
              </a:rPr>
              <a:t>']);</a:t>
            </a:r>
          </a:p>
          <a:p>
            <a:pPr>
              <a:lnSpc>
                <a:spcPct val="100000"/>
              </a:lnSpc>
            </a:pPr>
            <a:r>
              <a:rPr lang="en-US" sz="2000" dirty="0">
                <a:solidFill>
                  <a:schemeClr val="accent6"/>
                </a:solidFill>
                <a:latin typeface="Consolas" panose="020B0609020204030204" pitchFamily="49" charset="0"/>
              </a:rPr>
              <a:t>});</a:t>
            </a:r>
          </a:p>
        </p:txBody>
      </p:sp>
      <p:sp>
        <p:nvSpPr>
          <p:cNvPr id="5" name="Content Placeholder 2"/>
          <p:cNvSpPr txBox="1">
            <a:spLocks/>
          </p:cNvSpPr>
          <p:nvPr/>
        </p:nvSpPr>
        <p:spPr>
          <a:xfrm>
            <a:off x="429491" y="1978025"/>
            <a:ext cx="5449454" cy="4351338"/>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3600" dirty="0"/>
              <a:t>We create a Watch Task that monitors all *.</a:t>
            </a:r>
            <a:r>
              <a:rPr lang="en-US" sz="3600" dirty="0" err="1"/>
              <a:t>scss</a:t>
            </a:r>
            <a:r>
              <a:rPr lang="en-US" sz="3600" dirty="0"/>
              <a:t> files under the </a:t>
            </a:r>
            <a:r>
              <a:rPr lang="en-US" sz="3600" dirty="0" err="1"/>
              <a:t>css</a:t>
            </a:r>
            <a:r>
              <a:rPr lang="en-US" sz="3600" dirty="0"/>
              <a:t> folder.</a:t>
            </a:r>
          </a:p>
          <a:p>
            <a:r>
              <a:rPr lang="en-US" sz="3600" dirty="0"/>
              <a:t>If any of these files change, task app-</a:t>
            </a:r>
            <a:r>
              <a:rPr lang="en-US" sz="3600" dirty="0" err="1"/>
              <a:t>css</a:t>
            </a:r>
            <a:r>
              <a:rPr lang="en-US" sz="3600" dirty="0"/>
              <a:t> is </a:t>
            </a:r>
            <a:r>
              <a:rPr lang="en-US" sz="3600"/>
              <a:t>run automatically.</a:t>
            </a:r>
            <a:endParaRPr lang="en-US" sz="3600" dirty="0"/>
          </a:p>
        </p:txBody>
      </p:sp>
    </p:spTree>
    <p:extLst>
      <p:ext uri="{BB962C8B-B14F-4D97-AF65-F5344CB8AC3E}">
        <p14:creationId xmlns:p14="http://schemas.microsoft.com/office/powerpoint/2010/main" val="2010754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a:t>
            </a:r>
            <a:r>
              <a:rPr lang="en-US" dirty="0" err="1"/>
              <a:t>Concat</a:t>
            </a:r>
            <a:endParaRPr lang="en-US" dirty="0"/>
          </a:p>
        </p:txBody>
      </p:sp>
      <p:sp>
        <p:nvSpPr>
          <p:cNvPr id="3" name="Content Placeholder 2"/>
          <p:cNvSpPr>
            <a:spLocks noGrp="1"/>
          </p:cNvSpPr>
          <p:nvPr>
            <p:ph idx="1"/>
          </p:nvPr>
        </p:nvSpPr>
        <p:spPr>
          <a:xfrm>
            <a:off x="838201" y="1825625"/>
            <a:ext cx="10703010" cy="4351338"/>
          </a:xfrm>
        </p:spPr>
        <p:txBody>
          <a:bodyPr>
            <a:normAutofit/>
          </a:bodyPr>
          <a:lstStyle/>
          <a:p>
            <a:r>
              <a:rPr lang="en-US" sz="3600" dirty="0"/>
              <a:t>gulp-</a:t>
            </a:r>
            <a:r>
              <a:rPr lang="en-US" sz="3600" dirty="0" err="1"/>
              <a:t>concat</a:t>
            </a:r>
            <a:r>
              <a:rPr lang="en-US" sz="3600" dirty="0"/>
              <a:t> can be used to combine </a:t>
            </a:r>
            <a:r>
              <a:rPr lang="en-US" sz="3600" dirty="0" err="1"/>
              <a:t>css</a:t>
            </a:r>
            <a:r>
              <a:rPr lang="en-US" sz="3600" dirty="0"/>
              <a:t> and </a:t>
            </a:r>
            <a:r>
              <a:rPr lang="en-US" sz="3600" dirty="0" err="1"/>
              <a:t>js</a:t>
            </a:r>
            <a:r>
              <a:rPr lang="en-US" sz="3600" dirty="0"/>
              <a:t> files together.</a:t>
            </a:r>
          </a:p>
          <a:p>
            <a:r>
              <a:rPr lang="en-US" sz="3600" dirty="0"/>
              <a:t>This can be used to reduce the number of files that a web browser must download for each page load.</a:t>
            </a:r>
          </a:p>
        </p:txBody>
      </p:sp>
    </p:spTree>
    <p:extLst>
      <p:ext uri="{BB962C8B-B14F-4D97-AF65-F5344CB8AC3E}">
        <p14:creationId xmlns:p14="http://schemas.microsoft.com/office/powerpoint/2010/main" val="2802305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a:t>
            </a:r>
            <a:r>
              <a:rPr lang="en-US" dirty="0" err="1"/>
              <a:t>Concat</a:t>
            </a:r>
            <a:r>
              <a:rPr lang="en-US" dirty="0"/>
              <a:t> and Minify CSS Example – Install Plugins</a:t>
            </a:r>
          </a:p>
        </p:txBody>
      </p:sp>
      <p:sp>
        <p:nvSpPr>
          <p:cNvPr id="3" name="Content Placeholder 2"/>
          <p:cNvSpPr>
            <a:spLocks noGrp="1"/>
          </p:cNvSpPr>
          <p:nvPr>
            <p:ph idx="1"/>
          </p:nvPr>
        </p:nvSpPr>
        <p:spPr>
          <a:xfrm>
            <a:off x="838201" y="1825625"/>
            <a:ext cx="10703010" cy="4351338"/>
          </a:xfrm>
        </p:spPr>
        <p:txBody>
          <a:bodyPr>
            <a:normAutofit/>
          </a:bodyPr>
          <a:lstStyle/>
          <a:p>
            <a:r>
              <a:rPr lang="en-US" sz="3600" dirty="0"/>
              <a:t>Use NPM to install gulp-</a:t>
            </a:r>
            <a:r>
              <a:rPr lang="en-US" sz="3600" dirty="0" err="1"/>
              <a:t>concat</a:t>
            </a:r>
            <a:r>
              <a:rPr lang="en-US" sz="3600" dirty="0"/>
              <a:t> and gulp-</a:t>
            </a:r>
            <a:r>
              <a:rPr lang="en-US" sz="3600" dirty="0" err="1"/>
              <a:t>cssnano</a:t>
            </a:r>
            <a:r>
              <a:rPr lang="en-US" sz="3600" dirty="0"/>
              <a:t>.</a:t>
            </a:r>
          </a:p>
          <a:p>
            <a:r>
              <a:rPr lang="en-US" sz="3200" dirty="0">
                <a:solidFill>
                  <a:schemeClr val="accent6"/>
                </a:solidFill>
                <a:latin typeface="Consolas" panose="020B0609020204030204" pitchFamily="49" charset="0"/>
              </a:rPr>
              <a:t>PS&gt; </a:t>
            </a:r>
            <a:r>
              <a:rPr lang="en-US" sz="3200" dirty="0" err="1">
                <a:solidFill>
                  <a:schemeClr val="accent6"/>
                </a:solidFill>
                <a:latin typeface="Consolas" panose="020B0609020204030204" pitchFamily="49" charset="0"/>
              </a:rPr>
              <a:t>npm</a:t>
            </a:r>
            <a:r>
              <a:rPr lang="en-US" sz="3200" dirty="0">
                <a:solidFill>
                  <a:schemeClr val="accent6"/>
                </a:solidFill>
                <a:latin typeface="Consolas" panose="020B0609020204030204" pitchFamily="49" charset="0"/>
              </a:rPr>
              <a:t> install -D gulp-</a:t>
            </a:r>
            <a:r>
              <a:rPr lang="en-US" sz="3200" dirty="0" err="1">
                <a:solidFill>
                  <a:schemeClr val="accent6"/>
                </a:solidFill>
                <a:latin typeface="Consolas" panose="020B0609020204030204" pitchFamily="49" charset="0"/>
              </a:rPr>
              <a:t>concat</a:t>
            </a:r>
            <a:r>
              <a:rPr lang="en-US" sz="3200" dirty="0">
                <a:solidFill>
                  <a:schemeClr val="accent6"/>
                </a:solidFill>
                <a:latin typeface="Consolas" panose="020B0609020204030204" pitchFamily="49" charset="0"/>
              </a:rPr>
              <a:t> gulp-</a:t>
            </a:r>
            <a:r>
              <a:rPr lang="en-US" sz="3200" dirty="0" err="1">
                <a:solidFill>
                  <a:schemeClr val="accent6"/>
                </a:solidFill>
                <a:latin typeface="Consolas" panose="020B0609020204030204" pitchFamily="49" charset="0"/>
              </a:rPr>
              <a:t>cssnano</a:t>
            </a:r>
            <a:endParaRPr lang="en-US" sz="3200" dirty="0">
              <a:solidFill>
                <a:schemeClr val="accent6"/>
              </a:solidFill>
              <a:latin typeface="Consolas" panose="020B0609020204030204" pitchFamily="49" charset="0"/>
            </a:endParaRPr>
          </a:p>
        </p:txBody>
      </p:sp>
    </p:spTree>
    <p:extLst>
      <p:ext uri="{BB962C8B-B14F-4D97-AF65-F5344CB8AC3E}">
        <p14:creationId xmlns:p14="http://schemas.microsoft.com/office/powerpoint/2010/main" val="655308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a:t>
            </a:r>
            <a:r>
              <a:rPr lang="en-US" dirty="0" err="1"/>
              <a:t>Concat</a:t>
            </a:r>
            <a:r>
              <a:rPr lang="en-US" dirty="0"/>
              <a:t> and Minify CSS Example – Add Plugins</a:t>
            </a:r>
          </a:p>
        </p:txBody>
      </p:sp>
      <p:sp>
        <p:nvSpPr>
          <p:cNvPr id="3" name="Content Placeholder 2"/>
          <p:cNvSpPr>
            <a:spLocks noGrp="1"/>
          </p:cNvSpPr>
          <p:nvPr>
            <p:ph idx="1"/>
          </p:nvPr>
        </p:nvSpPr>
        <p:spPr>
          <a:xfrm>
            <a:off x="838201" y="1825625"/>
            <a:ext cx="10703010" cy="4351338"/>
          </a:xfrm>
        </p:spPr>
        <p:txBody>
          <a:bodyPr>
            <a:normAutofit fontScale="77500" lnSpcReduction="20000"/>
          </a:bodyPr>
          <a:lstStyle/>
          <a:p>
            <a:r>
              <a:rPr lang="en-US" sz="3600" dirty="0"/>
              <a:t>Call require() to obtain a reference to each plugin we need.</a:t>
            </a:r>
          </a:p>
          <a:p>
            <a:pPr>
              <a:lnSpc>
                <a:spcPct val="120000"/>
              </a:lnSpc>
            </a:pPr>
            <a:r>
              <a:rPr lang="en-US" sz="3600" dirty="0" err="1">
                <a:solidFill>
                  <a:schemeClr val="accent6"/>
                </a:solidFill>
                <a:latin typeface="Consolas" panose="020B0609020204030204" pitchFamily="49" charset="0"/>
              </a:rPr>
              <a:t>var</a:t>
            </a:r>
            <a:r>
              <a:rPr lang="en-US" sz="3600" dirty="0">
                <a:solidFill>
                  <a:schemeClr val="accent6"/>
                </a:solidFill>
                <a:latin typeface="Consolas" panose="020B0609020204030204" pitchFamily="49" charset="0"/>
              </a:rPr>
              <a:t> gulp = require('gulp'),</a:t>
            </a:r>
          </a:p>
          <a:p>
            <a:pPr>
              <a:lnSpc>
                <a:spcPct val="120000"/>
              </a:lnSpc>
            </a:pPr>
            <a:r>
              <a:rPr lang="en-US" sz="3600" dirty="0">
                <a:solidFill>
                  <a:schemeClr val="accent6"/>
                </a:solidFill>
                <a:latin typeface="Consolas" panose="020B0609020204030204" pitchFamily="49" charset="0"/>
              </a:rPr>
              <a:t>    sass = require('gulp-</a:t>
            </a:r>
            <a:r>
              <a:rPr lang="en-US" sz="3600" dirty="0" err="1">
                <a:solidFill>
                  <a:schemeClr val="accent6"/>
                </a:solidFill>
                <a:latin typeface="Consolas" panose="020B0609020204030204" pitchFamily="49" charset="0"/>
              </a:rPr>
              <a:t>sass'</a:t>
            </a:r>
            <a:r>
              <a:rPr lang="en-US" sz="3600" dirty="0">
                <a:solidFill>
                  <a:schemeClr val="accent6"/>
                </a:solidFill>
                <a:latin typeface="Consolas" panose="020B0609020204030204" pitchFamily="49" charset="0"/>
              </a:rPr>
              <a:t>),</a:t>
            </a:r>
          </a:p>
          <a:p>
            <a:pPr>
              <a:lnSpc>
                <a:spcPct val="120000"/>
              </a:lnSpc>
            </a:pPr>
            <a:r>
              <a:rPr lang="en-US" sz="3600" dirty="0">
                <a:solidFill>
                  <a:schemeClr val="accent6"/>
                </a:solidFill>
                <a:latin typeface="Consolas" panose="020B0609020204030204" pitchFamily="49" charset="0"/>
              </a:rPr>
              <a:t>    watch = require('gulp-watch'),</a:t>
            </a:r>
          </a:p>
          <a:p>
            <a:pPr>
              <a:lnSpc>
                <a:spcPct val="120000"/>
              </a:lnSpc>
            </a:pPr>
            <a:r>
              <a:rPr lang="en-US" sz="3600" dirty="0">
                <a:solidFill>
                  <a:schemeClr val="accent6"/>
                </a:solidFill>
                <a:latin typeface="Consolas" panose="020B0609020204030204" pitchFamily="49" charset="0"/>
              </a:rPr>
              <a:t>    </a:t>
            </a:r>
            <a:r>
              <a:rPr lang="en-US" sz="3600" dirty="0" err="1">
                <a:solidFill>
                  <a:schemeClr val="accent6"/>
                </a:solidFill>
                <a:latin typeface="Consolas" panose="020B0609020204030204" pitchFamily="49" charset="0"/>
              </a:rPr>
              <a:t>concat</a:t>
            </a:r>
            <a:r>
              <a:rPr lang="en-US" sz="3600" dirty="0">
                <a:solidFill>
                  <a:schemeClr val="accent6"/>
                </a:solidFill>
                <a:latin typeface="Consolas" panose="020B0609020204030204" pitchFamily="49" charset="0"/>
              </a:rPr>
              <a:t> = require('gulp-</a:t>
            </a:r>
            <a:r>
              <a:rPr lang="en-US" sz="3600" dirty="0" err="1">
                <a:solidFill>
                  <a:schemeClr val="accent6"/>
                </a:solidFill>
                <a:latin typeface="Consolas" panose="020B0609020204030204" pitchFamily="49" charset="0"/>
              </a:rPr>
              <a:t>concat</a:t>
            </a:r>
            <a:r>
              <a:rPr lang="en-US" sz="3600" dirty="0">
                <a:solidFill>
                  <a:schemeClr val="accent6"/>
                </a:solidFill>
                <a:latin typeface="Consolas" panose="020B0609020204030204" pitchFamily="49" charset="0"/>
              </a:rPr>
              <a:t>'),</a:t>
            </a:r>
          </a:p>
          <a:p>
            <a:pPr>
              <a:lnSpc>
                <a:spcPct val="120000"/>
              </a:lnSpc>
            </a:pPr>
            <a:r>
              <a:rPr lang="en-US" sz="3600" dirty="0">
                <a:solidFill>
                  <a:schemeClr val="accent6"/>
                </a:solidFill>
                <a:latin typeface="Consolas" panose="020B0609020204030204" pitchFamily="49" charset="0"/>
              </a:rPr>
              <a:t>    </a:t>
            </a:r>
            <a:r>
              <a:rPr lang="en-US" sz="3600" dirty="0" err="1">
                <a:solidFill>
                  <a:schemeClr val="accent6"/>
                </a:solidFill>
                <a:latin typeface="Consolas" panose="020B0609020204030204" pitchFamily="49" charset="0"/>
              </a:rPr>
              <a:t>cssnano</a:t>
            </a:r>
            <a:r>
              <a:rPr lang="en-US" sz="3600" dirty="0">
                <a:solidFill>
                  <a:schemeClr val="accent6"/>
                </a:solidFill>
                <a:latin typeface="Consolas" panose="020B0609020204030204" pitchFamily="49" charset="0"/>
              </a:rPr>
              <a:t> = require('gulp-</a:t>
            </a:r>
            <a:r>
              <a:rPr lang="en-US" sz="3600" dirty="0" err="1">
                <a:solidFill>
                  <a:schemeClr val="accent6"/>
                </a:solidFill>
                <a:latin typeface="Consolas" panose="020B0609020204030204" pitchFamily="49" charset="0"/>
              </a:rPr>
              <a:t>cssnano</a:t>
            </a:r>
            <a:r>
              <a:rPr lang="en-US" sz="3600" dirty="0">
                <a:solidFill>
                  <a:schemeClr val="accent6"/>
                </a:solidFill>
                <a:latin typeface="Consolas" panose="020B0609020204030204" pitchFamily="49" charset="0"/>
              </a:rPr>
              <a:t>');</a:t>
            </a:r>
          </a:p>
        </p:txBody>
      </p:sp>
    </p:spTree>
    <p:extLst>
      <p:ext uri="{BB962C8B-B14F-4D97-AF65-F5344CB8AC3E}">
        <p14:creationId xmlns:p14="http://schemas.microsoft.com/office/powerpoint/2010/main" val="3078603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a:t>
            </a:r>
            <a:r>
              <a:rPr lang="en-US" dirty="0" err="1"/>
              <a:t>Concat</a:t>
            </a:r>
            <a:r>
              <a:rPr lang="en-US" dirty="0"/>
              <a:t> and Minify CSS Example – Update Gulp Tasks</a:t>
            </a:r>
          </a:p>
        </p:txBody>
      </p:sp>
      <p:sp>
        <p:nvSpPr>
          <p:cNvPr id="3" name="Content Placeholder 2"/>
          <p:cNvSpPr>
            <a:spLocks noGrp="1"/>
          </p:cNvSpPr>
          <p:nvPr>
            <p:ph idx="1"/>
          </p:nvPr>
        </p:nvSpPr>
        <p:spPr>
          <a:xfrm>
            <a:off x="838201" y="3214539"/>
            <a:ext cx="10528168" cy="3535051"/>
          </a:xfrm>
          <a:ln>
            <a:noFill/>
          </a:ln>
        </p:spPr>
        <p:txBody>
          <a:bodyPr>
            <a:normAutofit/>
          </a:bodyPr>
          <a:lstStyle/>
          <a:p>
            <a:pPr>
              <a:lnSpc>
                <a:spcPct val="120000"/>
              </a:lnSpc>
            </a:pPr>
            <a:r>
              <a:rPr lang="en-US" sz="2400" dirty="0" err="1">
                <a:solidFill>
                  <a:schemeClr val="accent6"/>
                </a:solidFill>
                <a:latin typeface="Consolas" panose="020B0609020204030204" pitchFamily="49" charset="0"/>
              </a:rPr>
              <a:t>gulp.task</a:t>
            </a:r>
            <a:r>
              <a:rPr lang="en-US" sz="2400" dirty="0">
                <a:solidFill>
                  <a:schemeClr val="accent6"/>
                </a:solidFill>
                <a:latin typeface="Consolas" panose="020B0609020204030204" pitchFamily="49" charset="0"/>
              </a:rPr>
              <a:t>('app-sass', function (done) {</a:t>
            </a:r>
          </a:p>
          <a:p>
            <a:pPr>
              <a:lnSpc>
                <a:spcPct val="120000"/>
              </a:lnSpc>
            </a:pPr>
            <a:r>
              <a:rPr lang="en-US" sz="2400" dirty="0">
                <a:solidFill>
                  <a:schemeClr val="accent6"/>
                </a:solidFill>
                <a:latin typeface="Consolas" panose="020B0609020204030204" pitchFamily="49" charset="0"/>
              </a:rPr>
              <a:t>    return </a:t>
            </a:r>
            <a:r>
              <a:rPr lang="en-US" sz="2400" dirty="0" err="1">
                <a:solidFill>
                  <a:schemeClr val="accent6"/>
                </a:solidFill>
                <a:latin typeface="Consolas" panose="020B0609020204030204" pitchFamily="49" charset="0"/>
              </a:rPr>
              <a:t>gulp.src</a:t>
            </a:r>
            <a:r>
              <a:rPr lang="en-US" sz="2400" dirty="0">
                <a:solidFill>
                  <a:schemeClr val="accent6"/>
                </a:solidFill>
                <a:latin typeface="Consolas" panose="020B0609020204030204" pitchFamily="49" charset="0"/>
              </a:rPr>
              <a:t>('./</a:t>
            </a:r>
            <a:r>
              <a:rPr lang="en-US" sz="2400" dirty="0" err="1">
                <a:solidFill>
                  <a:schemeClr val="accent6"/>
                </a:solidFill>
                <a:latin typeface="Consolas" panose="020B0609020204030204" pitchFamily="49" charset="0"/>
              </a:rPr>
              <a:t>css</a:t>
            </a:r>
            <a:r>
              <a:rPr lang="en-US" sz="2400" dirty="0">
                <a:solidFill>
                  <a:schemeClr val="accent6"/>
                </a:solidFill>
                <a:latin typeface="Consolas" panose="020B0609020204030204" pitchFamily="49" charset="0"/>
              </a:rPr>
              <a:t>/**/*.</a:t>
            </a:r>
            <a:r>
              <a:rPr lang="en-US" sz="2400" dirty="0" err="1">
                <a:solidFill>
                  <a:schemeClr val="accent6"/>
                </a:solidFill>
                <a:latin typeface="Consolas" panose="020B0609020204030204" pitchFamily="49" charset="0"/>
              </a:rPr>
              <a:t>scss</a:t>
            </a:r>
            <a:r>
              <a:rPr lang="en-US" sz="2400" dirty="0">
                <a:solidFill>
                  <a:schemeClr val="accent6"/>
                </a:solidFill>
                <a:latin typeface="Consolas" panose="020B0609020204030204" pitchFamily="49" charset="0"/>
              </a:rPr>
              <a:t>')</a:t>
            </a:r>
          </a:p>
          <a:p>
            <a:pPr>
              <a:lnSpc>
                <a:spcPct val="120000"/>
              </a:lnSpc>
            </a:pPr>
            <a:r>
              <a:rPr lang="en-US" sz="2400" dirty="0">
                <a:solidFill>
                  <a:schemeClr val="accent6"/>
                </a:solidFill>
                <a:latin typeface="Consolas" panose="020B0609020204030204" pitchFamily="49" charset="0"/>
              </a:rPr>
              <a:t>      .pipe(sass().on('error', </a:t>
            </a:r>
            <a:r>
              <a:rPr lang="en-US" sz="2400" dirty="0" err="1">
                <a:solidFill>
                  <a:schemeClr val="accent6"/>
                </a:solidFill>
                <a:latin typeface="Consolas" panose="020B0609020204030204" pitchFamily="49" charset="0"/>
              </a:rPr>
              <a:t>sass.logError</a:t>
            </a:r>
            <a:r>
              <a:rPr lang="en-US" sz="2400" dirty="0">
                <a:solidFill>
                  <a:schemeClr val="accent6"/>
                </a:solidFill>
                <a:latin typeface="Consolas" panose="020B0609020204030204" pitchFamily="49" charset="0"/>
              </a:rPr>
              <a:t>))</a:t>
            </a:r>
          </a:p>
          <a:p>
            <a:pPr>
              <a:lnSpc>
                <a:spcPct val="120000"/>
              </a:lnSpc>
            </a:pPr>
            <a:r>
              <a:rPr lang="en-US" sz="2400" dirty="0">
                <a:solidFill>
                  <a:schemeClr val="accent6"/>
                </a:solidFill>
                <a:latin typeface="Consolas" panose="020B0609020204030204" pitchFamily="49" charset="0"/>
              </a:rPr>
              <a:t>      .pipe(</a:t>
            </a:r>
            <a:r>
              <a:rPr lang="en-US" sz="2400" dirty="0" err="1">
                <a:solidFill>
                  <a:schemeClr val="accent6"/>
                </a:solidFill>
                <a:latin typeface="Consolas" panose="020B0609020204030204" pitchFamily="49" charset="0"/>
              </a:rPr>
              <a:t>gulp.dest</a:t>
            </a:r>
            <a:r>
              <a:rPr lang="en-US" sz="2400" dirty="0">
                <a:solidFill>
                  <a:schemeClr val="accent6"/>
                </a:solidFill>
                <a:latin typeface="Consolas" panose="020B0609020204030204" pitchFamily="49" charset="0"/>
              </a:rPr>
              <a:t>('./</a:t>
            </a:r>
            <a:r>
              <a:rPr lang="en-US" sz="2400" dirty="0" err="1">
                <a:solidFill>
                  <a:schemeClr val="accent6"/>
                </a:solidFill>
                <a:latin typeface="Consolas" panose="020B0609020204030204" pitchFamily="49" charset="0"/>
              </a:rPr>
              <a:t>css</a:t>
            </a:r>
            <a:r>
              <a:rPr lang="en-US" sz="2400" dirty="0">
                <a:solidFill>
                  <a:schemeClr val="accent6"/>
                </a:solidFill>
                <a:latin typeface="Consolas" panose="020B0609020204030204" pitchFamily="49" charset="0"/>
              </a:rPr>
              <a:t>'));</a:t>
            </a:r>
          </a:p>
          <a:p>
            <a:pPr>
              <a:lnSpc>
                <a:spcPct val="120000"/>
              </a:lnSpc>
            </a:pPr>
            <a:r>
              <a:rPr lang="en-US" sz="2400" dirty="0">
                <a:solidFill>
                  <a:schemeClr val="accent6"/>
                </a:solidFill>
                <a:latin typeface="Consolas" panose="020B0609020204030204" pitchFamily="49" charset="0"/>
              </a:rPr>
              <a:t>});</a:t>
            </a:r>
          </a:p>
        </p:txBody>
      </p:sp>
      <p:sp>
        <p:nvSpPr>
          <p:cNvPr id="5" name="Content Placeholder 2"/>
          <p:cNvSpPr txBox="1">
            <a:spLocks/>
          </p:cNvSpPr>
          <p:nvPr/>
        </p:nvSpPr>
        <p:spPr>
          <a:xfrm>
            <a:off x="850769" y="1517246"/>
            <a:ext cx="10515600" cy="1697293"/>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2400" dirty="0"/>
              <a:t>Rename our app-</a:t>
            </a:r>
            <a:r>
              <a:rPr lang="en-US" sz="2400" dirty="0" err="1"/>
              <a:t>css</a:t>
            </a:r>
            <a:r>
              <a:rPr lang="en-US" sz="2400" dirty="0"/>
              <a:t> task to app-sass. Create a new app-</a:t>
            </a:r>
            <a:r>
              <a:rPr lang="en-US" sz="2400" dirty="0" err="1"/>
              <a:t>css</a:t>
            </a:r>
            <a:r>
              <a:rPr lang="en-US" sz="2400" dirty="0"/>
              <a:t> task which depends on app-sass. This new task should minify and concatenate our CSS files into ‘./</a:t>
            </a:r>
            <a:r>
              <a:rPr lang="en-US" sz="2400" dirty="0" err="1"/>
              <a:t>css</a:t>
            </a:r>
            <a:r>
              <a:rPr lang="en-US" sz="2400" dirty="0"/>
              <a:t>/all.css’.</a:t>
            </a:r>
          </a:p>
        </p:txBody>
      </p:sp>
    </p:spTree>
    <p:extLst>
      <p:ext uri="{BB962C8B-B14F-4D97-AF65-F5344CB8AC3E}">
        <p14:creationId xmlns:p14="http://schemas.microsoft.com/office/powerpoint/2010/main" val="1635206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a:t>
            </a:r>
            <a:r>
              <a:rPr lang="en-US" dirty="0" err="1"/>
              <a:t>Concat</a:t>
            </a:r>
            <a:r>
              <a:rPr lang="en-US" dirty="0"/>
              <a:t> and Minify CSS Example – New ‘app-</a:t>
            </a:r>
            <a:r>
              <a:rPr lang="en-US" dirty="0" err="1"/>
              <a:t>css</a:t>
            </a:r>
            <a:r>
              <a:rPr lang="en-US"/>
              <a:t>’ </a:t>
            </a:r>
            <a:r>
              <a:rPr lang="en-US" dirty="0"/>
              <a:t>Task</a:t>
            </a:r>
          </a:p>
        </p:txBody>
      </p:sp>
      <p:sp>
        <p:nvSpPr>
          <p:cNvPr id="4" name="Content Placeholder 2"/>
          <p:cNvSpPr txBox="1">
            <a:spLocks noGrp="1"/>
          </p:cNvSpPr>
          <p:nvPr>
            <p:ph idx="1"/>
          </p:nvPr>
        </p:nvSpPr>
        <p:spPr>
          <a:xfrm>
            <a:off x="838200" y="1825625"/>
            <a:ext cx="10702925" cy="4351338"/>
          </a:xfrm>
          <a:prstGeom prst="rect">
            <a:avLst/>
          </a:prstGeom>
          <a:ln>
            <a:noFill/>
          </a:ln>
        </p:spPr>
        <p:txBody>
          <a:bodyPr vert="horz" lIns="91440" tIns="45720" rIns="91440" bIns="45720" rtlCol="0">
            <a:no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400" dirty="0" err="1">
                <a:solidFill>
                  <a:schemeClr val="accent6"/>
                </a:solidFill>
                <a:latin typeface="Consolas" panose="020B0609020204030204" pitchFamily="49" charset="0"/>
              </a:rPr>
              <a:t>gulp.task</a:t>
            </a:r>
            <a:r>
              <a:rPr lang="en-US" sz="1400" dirty="0">
                <a:solidFill>
                  <a:schemeClr val="accent6"/>
                </a:solidFill>
                <a:latin typeface="Consolas" panose="020B0609020204030204" pitchFamily="49" charset="0"/>
              </a:rPr>
              <a:t>('app-</a:t>
            </a:r>
            <a:r>
              <a:rPr lang="en-US" sz="1400" dirty="0" err="1">
                <a:solidFill>
                  <a:schemeClr val="accent6"/>
                </a:solidFill>
                <a:latin typeface="Consolas" panose="020B0609020204030204" pitchFamily="49" charset="0"/>
              </a:rPr>
              <a:t>css</a:t>
            </a:r>
            <a:r>
              <a:rPr lang="en-US" sz="1400" dirty="0">
                <a:solidFill>
                  <a:schemeClr val="accent6"/>
                </a:solidFill>
                <a:latin typeface="Consolas" panose="020B0609020204030204" pitchFamily="49" charset="0"/>
              </a:rPr>
              <a:t>', ['app-</a:t>
            </a:r>
            <a:r>
              <a:rPr lang="en-US" sz="1400" dirty="0" err="1">
                <a:solidFill>
                  <a:schemeClr val="accent6"/>
                </a:solidFill>
                <a:latin typeface="Consolas" panose="020B0609020204030204" pitchFamily="49" charset="0"/>
              </a:rPr>
              <a:t>sass'</a:t>
            </a:r>
            <a:r>
              <a:rPr lang="en-US" sz="1400" dirty="0">
                <a:solidFill>
                  <a:schemeClr val="accent6"/>
                </a:solidFill>
                <a:latin typeface="Consolas" panose="020B0609020204030204" pitchFamily="49" charset="0"/>
              </a:rPr>
              <a:t>], function (done) {</a:t>
            </a:r>
          </a:p>
          <a:p>
            <a:pPr>
              <a:lnSpc>
                <a:spcPct val="120000"/>
              </a:lnSpc>
            </a:pPr>
            <a:r>
              <a:rPr lang="en-US" sz="1400" dirty="0">
                <a:solidFill>
                  <a:schemeClr val="accent6"/>
                </a:solidFill>
                <a:latin typeface="Consolas" panose="020B0609020204030204" pitchFamily="49" charset="0"/>
              </a:rPr>
              <a:t>    return </a:t>
            </a:r>
            <a:r>
              <a:rPr lang="en-US" sz="1400" dirty="0" err="1">
                <a:solidFill>
                  <a:schemeClr val="accent6"/>
                </a:solidFill>
                <a:latin typeface="Consolas" panose="020B0609020204030204" pitchFamily="49" charset="0"/>
              </a:rPr>
              <a:t>gulp.src</a:t>
            </a:r>
            <a:r>
              <a:rPr lang="en-US" sz="1400" dirty="0">
                <a:solidFill>
                  <a:schemeClr val="accent6"/>
                </a:solidFill>
                <a:latin typeface="Consolas" panose="020B0609020204030204" pitchFamily="49" charset="0"/>
              </a:rPr>
              <a:t>([</a:t>
            </a:r>
          </a:p>
          <a:p>
            <a:pPr>
              <a:lnSpc>
                <a:spcPct val="120000"/>
              </a:lnSpc>
            </a:pPr>
            <a:r>
              <a:rPr lang="en-US" sz="1400" dirty="0">
                <a:solidFill>
                  <a:schemeClr val="accent6"/>
                </a:solidFill>
                <a:latin typeface="Consolas" panose="020B0609020204030204" pitchFamily="49" charset="0"/>
              </a:rPr>
              <a:t>            './</a:t>
            </a:r>
            <a:r>
              <a:rPr lang="en-US" sz="1400" dirty="0" err="1">
                <a:solidFill>
                  <a:schemeClr val="accent6"/>
                </a:solidFill>
                <a:latin typeface="Consolas" panose="020B0609020204030204" pitchFamily="49" charset="0"/>
              </a:rPr>
              <a:t>bower_components</a:t>
            </a:r>
            <a:r>
              <a:rPr lang="en-US" sz="1400" dirty="0">
                <a:solidFill>
                  <a:schemeClr val="accent6"/>
                </a:solidFill>
                <a:latin typeface="Consolas" panose="020B0609020204030204" pitchFamily="49" charset="0"/>
              </a:rPr>
              <a:t>/bootstrap/</a:t>
            </a:r>
            <a:r>
              <a:rPr lang="en-US" sz="1400" dirty="0" err="1">
                <a:solidFill>
                  <a:schemeClr val="accent6"/>
                </a:solidFill>
                <a:latin typeface="Consolas" panose="020B0609020204030204" pitchFamily="49" charset="0"/>
              </a:rPr>
              <a:t>dist</a:t>
            </a:r>
            <a:r>
              <a:rPr lang="en-US" sz="1400" dirty="0">
                <a:solidFill>
                  <a:schemeClr val="accent6"/>
                </a:solidFill>
                <a:latin typeface="Consolas" panose="020B0609020204030204" pitchFamily="49" charset="0"/>
              </a:rPr>
              <a:t>/</a:t>
            </a:r>
            <a:r>
              <a:rPr lang="en-US" sz="1400" dirty="0" err="1">
                <a:solidFill>
                  <a:schemeClr val="accent6"/>
                </a:solidFill>
                <a:latin typeface="Consolas" panose="020B0609020204030204" pitchFamily="49" charset="0"/>
              </a:rPr>
              <a:t>css</a:t>
            </a:r>
            <a:r>
              <a:rPr lang="en-US" sz="1400" dirty="0">
                <a:solidFill>
                  <a:schemeClr val="accent6"/>
                </a:solidFill>
                <a:latin typeface="Consolas" panose="020B0609020204030204" pitchFamily="49" charset="0"/>
              </a:rPr>
              <a:t>/bootstrap.css',</a:t>
            </a:r>
          </a:p>
          <a:p>
            <a:pPr>
              <a:lnSpc>
                <a:spcPct val="120000"/>
              </a:lnSpc>
            </a:pPr>
            <a:r>
              <a:rPr lang="en-US" sz="1400" dirty="0">
                <a:solidFill>
                  <a:schemeClr val="accent6"/>
                </a:solidFill>
                <a:latin typeface="Consolas" panose="020B0609020204030204" pitchFamily="49" charset="0"/>
              </a:rPr>
              <a:t>            './</a:t>
            </a:r>
            <a:r>
              <a:rPr lang="en-US" sz="1400" dirty="0" err="1">
                <a:solidFill>
                  <a:schemeClr val="accent6"/>
                </a:solidFill>
                <a:latin typeface="Consolas" panose="020B0609020204030204" pitchFamily="49" charset="0"/>
              </a:rPr>
              <a:t>css</a:t>
            </a:r>
            <a:r>
              <a:rPr lang="en-US" sz="1400" dirty="0">
                <a:solidFill>
                  <a:schemeClr val="accent6"/>
                </a:solidFill>
                <a:latin typeface="Consolas" panose="020B0609020204030204" pitchFamily="49" charset="0"/>
              </a:rPr>
              <a:t>/**/*.</a:t>
            </a:r>
            <a:r>
              <a:rPr lang="en-US" sz="1400" dirty="0" err="1">
                <a:solidFill>
                  <a:schemeClr val="accent6"/>
                </a:solidFill>
                <a:latin typeface="Consolas" panose="020B0609020204030204" pitchFamily="49" charset="0"/>
              </a:rPr>
              <a:t>css</a:t>
            </a:r>
            <a:r>
              <a:rPr lang="en-US" sz="1400" dirty="0">
                <a:solidFill>
                  <a:schemeClr val="accent6"/>
                </a:solidFill>
                <a:latin typeface="Consolas" panose="020B0609020204030204" pitchFamily="49" charset="0"/>
              </a:rPr>
              <a:t>',</a:t>
            </a:r>
          </a:p>
          <a:p>
            <a:pPr>
              <a:lnSpc>
                <a:spcPct val="120000"/>
              </a:lnSpc>
            </a:pPr>
            <a:r>
              <a:rPr lang="en-US" sz="1400" dirty="0">
                <a:solidFill>
                  <a:schemeClr val="accent6"/>
                </a:solidFill>
                <a:latin typeface="Consolas" panose="020B0609020204030204" pitchFamily="49" charset="0"/>
              </a:rPr>
              <a:t>            '!./</a:t>
            </a:r>
            <a:r>
              <a:rPr lang="en-US" sz="1400" dirty="0" err="1">
                <a:solidFill>
                  <a:schemeClr val="accent6"/>
                </a:solidFill>
                <a:latin typeface="Consolas" panose="020B0609020204030204" pitchFamily="49" charset="0"/>
              </a:rPr>
              <a:t>css</a:t>
            </a:r>
            <a:r>
              <a:rPr lang="en-US" sz="1400" dirty="0">
                <a:solidFill>
                  <a:schemeClr val="accent6"/>
                </a:solidFill>
                <a:latin typeface="Consolas" panose="020B0609020204030204" pitchFamily="49" charset="0"/>
              </a:rPr>
              <a:t>/all.css' // use '!' to exclude 'all.css' when </a:t>
            </a:r>
            <a:r>
              <a:rPr lang="en-US" sz="1400" dirty="0" err="1">
                <a:solidFill>
                  <a:schemeClr val="accent6"/>
                </a:solidFill>
                <a:latin typeface="Consolas" panose="020B0609020204030204" pitchFamily="49" charset="0"/>
              </a:rPr>
              <a:t>concat</a:t>
            </a:r>
            <a:r>
              <a:rPr lang="en-US" sz="1400" dirty="0">
                <a:solidFill>
                  <a:schemeClr val="accent6"/>
                </a:solidFill>
                <a:latin typeface="Consolas" panose="020B0609020204030204" pitchFamily="49" charset="0"/>
              </a:rPr>
              <a:t> all </a:t>
            </a:r>
            <a:r>
              <a:rPr lang="en-US" sz="1400" dirty="0" err="1">
                <a:solidFill>
                  <a:schemeClr val="accent6"/>
                </a:solidFill>
                <a:latin typeface="Consolas" panose="020B0609020204030204" pitchFamily="49" charset="0"/>
              </a:rPr>
              <a:t>css</a:t>
            </a:r>
            <a:r>
              <a:rPr lang="en-US" sz="1400" dirty="0">
                <a:solidFill>
                  <a:schemeClr val="accent6"/>
                </a:solidFill>
                <a:latin typeface="Consolas" panose="020B0609020204030204" pitchFamily="49" charset="0"/>
              </a:rPr>
              <a:t> files into all.css</a:t>
            </a:r>
          </a:p>
          <a:p>
            <a:pPr>
              <a:lnSpc>
                <a:spcPct val="120000"/>
              </a:lnSpc>
            </a:pPr>
            <a:r>
              <a:rPr lang="en-US" sz="1400" dirty="0">
                <a:solidFill>
                  <a:schemeClr val="accent6"/>
                </a:solidFill>
                <a:latin typeface="Consolas" panose="020B0609020204030204" pitchFamily="49" charset="0"/>
              </a:rPr>
              <a:t>    ])</a:t>
            </a:r>
          </a:p>
          <a:p>
            <a:pPr>
              <a:lnSpc>
                <a:spcPct val="120000"/>
              </a:lnSpc>
            </a:pPr>
            <a:r>
              <a:rPr lang="en-US" sz="1400" dirty="0">
                <a:solidFill>
                  <a:schemeClr val="accent6"/>
                </a:solidFill>
                <a:latin typeface="Consolas" panose="020B0609020204030204" pitchFamily="49" charset="0"/>
              </a:rPr>
              <a:t>      .pipe(</a:t>
            </a:r>
            <a:r>
              <a:rPr lang="en-US" sz="1400" dirty="0" err="1">
                <a:solidFill>
                  <a:schemeClr val="accent6"/>
                </a:solidFill>
                <a:latin typeface="Consolas" panose="020B0609020204030204" pitchFamily="49" charset="0"/>
              </a:rPr>
              <a:t>cssnano</a:t>
            </a:r>
            <a:r>
              <a:rPr lang="en-US" sz="1400" dirty="0">
                <a:solidFill>
                  <a:schemeClr val="accent6"/>
                </a:solidFill>
                <a:latin typeface="Consolas" panose="020B0609020204030204" pitchFamily="49" charset="0"/>
              </a:rPr>
              <a:t>())</a:t>
            </a:r>
          </a:p>
          <a:p>
            <a:pPr>
              <a:lnSpc>
                <a:spcPct val="120000"/>
              </a:lnSpc>
            </a:pPr>
            <a:r>
              <a:rPr lang="en-US" sz="1400" dirty="0">
                <a:solidFill>
                  <a:schemeClr val="accent6"/>
                </a:solidFill>
                <a:latin typeface="Consolas" panose="020B0609020204030204" pitchFamily="49" charset="0"/>
              </a:rPr>
              <a:t>      .pipe(</a:t>
            </a:r>
            <a:r>
              <a:rPr lang="en-US" sz="1400" dirty="0" err="1">
                <a:solidFill>
                  <a:schemeClr val="accent6"/>
                </a:solidFill>
                <a:latin typeface="Consolas" panose="020B0609020204030204" pitchFamily="49" charset="0"/>
              </a:rPr>
              <a:t>concat</a:t>
            </a:r>
            <a:r>
              <a:rPr lang="en-US" sz="1400" dirty="0">
                <a:solidFill>
                  <a:schemeClr val="accent6"/>
                </a:solidFill>
                <a:latin typeface="Consolas" panose="020B0609020204030204" pitchFamily="49" charset="0"/>
              </a:rPr>
              <a:t>('all.css').on('error', </a:t>
            </a:r>
            <a:r>
              <a:rPr lang="en-US" sz="1400" dirty="0" err="1">
                <a:solidFill>
                  <a:schemeClr val="accent6"/>
                </a:solidFill>
                <a:latin typeface="Consolas" panose="020B0609020204030204" pitchFamily="49" charset="0"/>
              </a:rPr>
              <a:t>sass.logError</a:t>
            </a:r>
            <a:r>
              <a:rPr lang="en-US" sz="1400" dirty="0">
                <a:solidFill>
                  <a:schemeClr val="accent6"/>
                </a:solidFill>
                <a:latin typeface="Consolas" panose="020B0609020204030204" pitchFamily="49" charset="0"/>
              </a:rPr>
              <a:t>))</a:t>
            </a:r>
          </a:p>
          <a:p>
            <a:pPr>
              <a:lnSpc>
                <a:spcPct val="120000"/>
              </a:lnSpc>
            </a:pPr>
            <a:r>
              <a:rPr lang="en-US" sz="1400" dirty="0">
                <a:solidFill>
                  <a:schemeClr val="accent6"/>
                </a:solidFill>
                <a:latin typeface="Consolas" panose="020B0609020204030204" pitchFamily="49" charset="0"/>
              </a:rPr>
              <a:t>      .pipe(</a:t>
            </a:r>
            <a:r>
              <a:rPr lang="en-US" sz="1400" dirty="0" err="1">
                <a:solidFill>
                  <a:schemeClr val="accent6"/>
                </a:solidFill>
                <a:latin typeface="Consolas" panose="020B0609020204030204" pitchFamily="49" charset="0"/>
              </a:rPr>
              <a:t>gulp.dest</a:t>
            </a:r>
            <a:r>
              <a:rPr lang="en-US" sz="1400" dirty="0">
                <a:solidFill>
                  <a:schemeClr val="accent6"/>
                </a:solidFill>
                <a:latin typeface="Consolas" panose="020B0609020204030204" pitchFamily="49" charset="0"/>
              </a:rPr>
              <a:t>('./</a:t>
            </a:r>
            <a:r>
              <a:rPr lang="en-US" sz="1400" dirty="0" err="1">
                <a:solidFill>
                  <a:schemeClr val="accent6"/>
                </a:solidFill>
                <a:latin typeface="Consolas" panose="020B0609020204030204" pitchFamily="49" charset="0"/>
              </a:rPr>
              <a:t>css</a:t>
            </a:r>
            <a:r>
              <a:rPr lang="en-US" sz="1400" dirty="0">
                <a:solidFill>
                  <a:schemeClr val="accent6"/>
                </a:solidFill>
                <a:latin typeface="Consolas" panose="020B0609020204030204" pitchFamily="49" charset="0"/>
              </a:rPr>
              <a:t>/'));</a:t>
            </a:r>
          </a:p>
          <a:p>
            <a:pPr>
              <a:lnSpc>
                <a:spcPct val="120000"/>
              </a:lnSpc>
            </a:pPr>
            <a:r>
              <a:rPr lang="en-US" sz="1400" dirty="0">
                <a:solidFill>
                  <a:schemeClr val="accent6"/>
                </a:solidFill>
                <a:latin typeface="Consolas" panose="020B0609020204030204" pitchFamily="49" charset="0"/>
              </a:rPr>
              <a:t>});</a:t>
            </a:r>
          </a:p>
        </p:txBody>
      </p:sp>
    </p:spTree>
    <p:extLst>
      <p:ext uri="{BB962C8B-B14F-4D97-AF65-F5344CB8AC3E}">
        <p14:creationId xmlns:p14="http://schemas.microsoft.com/office/powerpoint/2010/main" val="3431067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a:t>
            </a:r>
            <a:r>
              <a:rPr lang="en-US" dirty="0" err="1"/>
              <a:t>Concat</a:t>
            </a:r>
            <a:r>
              <a:rPr lang="en-US" dirty="0"/>
              <a:t> and Minify JS Example – Install Plugins</a:t>
            </a:r>
          </a:p>
        </p:txBody>
      </p:sp>
      <p:sp>
        <p:nvSpPr>
          <p:cNvPr id="3" name="Content Placeholder 2"/>
          <p:cNvSpPr>
            <a:spLocks noGrp="1"/>
          </p:cNvSpPr>
          <p:nvPr>
            <p:ph idx="1"/>
          </p:nvPr>
        </p:nvSpPr>
        <p:spPr>
          <a:xfrm>
            <a:off x="838201" y="1825625"/>
            <a:ext cx="10703010" cy="4351338"/>
          </a:xfrm>
        </p:spPr>
        <p:txBody>
          <a:bodyPr>
            <a:normAutofit/>
          </a:bodyPr>
          <a:lstStyle/>
          <a:p>
            <a:r>
              <a:rPr lang="en-US" sz="3600" dirty="0"/>
              <a:t>If you didn’t install gulp-</a:t>
            </a:r>
            <a:r>
              <a:rPr lang="en-US" sz="3600" dirty="0" err="1"/>
              <a:t>concat</a:t>
            </a:r>
            <a:r>
              <a:rPr lang="en-US" sz="3600" dirty="0"/>
              <a:t> from the </a:t>
            </a:r>
            <a:r>
              <a:rPr lang="en-US" sz="3600" dirty="0" err="1"/>
              <a:t>css</a:t>
            </a:r>
            <a:r>
              <a:rPr lang="en-US" sz="3600" dirty="0"/>
              <a:t> example, you will need that. In addition, you will need gulp-</a:t>
            </a:r>
            <a:r>
              <a:rPr lang="en-US" sz="3600" dirty="0" err="1"/>
              <a:t>sourcemaps</a:t>
            </a:r>
            <a:r>
              <a:rPr lang="en-US" sz="3600" dirty="0"/>
              <a:t> and gulp-</a:t>
            </a:r>
            <a:r>
              <a:rPr lang="en-US" sz="3600" dirty="0" err="1"/>
              <a:t>uglify</a:t>
            </a:r>
            <a:r>
              <a:rPr lang="en-US" sz="3600" dirty="0"/>
              <a:t> to minify the JavaScript.</a:t>
            </a:r>
          </a:p>
          <a:p>
            <a:r>
              <a:rPr lang="en-US" sz="2400" dirty="0">
                <a:solidFill>
                  <a:schemeClr val="accent6"/>
                </a:solidFill>
                <a:latin typeface="Consolas" panose="020B0609020204030204" pitchFamily="49" charset="0"/>
              </a:rPr>
              <a:t>PS&gt; </a:t>
            </a:r>
            <a:r>
              <a:rPr lang="en-US" sz="2400" dirty="0" err="1">
                <a:solidFill>
                  <a:schemeClr val="accent6"/>
                </a:solidFill>
                <a:latin typeface="Consolas" panose="020B0609020204030204" pitchFamily="49" charset="0"/>
              </a:rPr>
              <a:t>npm</a:t>
            </a:r>
            <a:r>
              <a:rPr lang="en-US" sz="2400" dirty="0">
                <a:solidFill>
                  <a:schemeClr val="accent6"/>
                </a:solidFill>
                <a:latin typeface="Consolas" panose="020B0609020204030204" pitchFamily="49" charset="0"/>
              </a:rPr>
              <a:t> install -D gulp-</a:t>
            </a:r>
            <a:r>
              <a:rPr lang="en-US" sz="2400" dirty="0" err="1">
                <a:solidFill>
                  <a:schemeClr val="accent6"/>
                </a:solidFill>
                <a:latin typeface="Consolas" panose="020B0609020204030204" pitchFamily="49" charset="0"/>
              </a:rPr>
              <a:t>concat</a:t>
            </a:r>
            <a:r>
              <a:rPr lang="en-US" sz="2400" dirty="0">
                <a:solidFill>
                  <a:schemeClr val="accent6"/>
                </a:solidFill>
                <a:latin typeface="Consolas" panose="020B0609020204030204" pitchFamily="49" charset="0"/>
              </a:rPr>
              <a:t> gulp-</a:t>
            </a:r>
            <a:r>
              <a:rPr lang="en-US" sz="2400" dirty="0" err="1">
                <a:solidFill>
                  <a:schemeClr val="accent6"/>
                </a:solidFill>
                <a:latin typeface="Consolas" panose="020B0609020204030204" pitchFamily="49" charset="0"/>
              </a:rPr>
              <a:t>sourcemaps</a:t>
            </a:r>
            <a:r>
              <a:rPr lang="en-US" sz="2400" dirty="0">
                <a:solidFill>
                  <a:schemeClr val="accent6"/>
                </a:solidFill>
                <a:latin typeface="Consolas" panose="020B0609020204030204" pitchFamily="49" charset="0"/>
              </a:rPr>
              <a:t> gulp-</a:t>
            </a:r>
            <a:r>
              <a:rPr lang="en-US" sz="2400" dirty="0" err="1">
                <a:solidFill>
                  <a:schemeClr val="accent6"/>
                </a:solidFill>
                <a:latin typeface="Consolas" panose="020B0609020204030204" pitchFamily="49" charset="0"/>
              </a:rPr>
              <a:t>uglify</a:t>
            </a:r>
            <a:endParaRPr lang="en-US" sz="2400" dirty="0">
              <a:solidFill>
                <a:schemeClr val="accent6"/>
              </a:solidFill>
              <a:latin typeface="Consolas" panose="020B0609020204030204" pitchFamily="49" charset="0"/>
            </a:endParaRPr>
          </a:p>
        </p:txBody>
      </p:sp>
    </p:spTree>
    <p:extLst>
      <p:ext uri="{BB962C8B-B14F-4D97-AF65-F5344CB8AC3E}">
        <p14:creationId xmlns:p14="http://schemas.microsoft.com/office/powerpoint/2010/main" val="49904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NPM</a:t>
            </a:r>
          </a:p>
        </p:txBody>
      </p:sp>
      <p:sp>
        <p:nvSpPr>
          <p:cNvPr id="3" name="Content Placeholder 2"/>
          <p:cNvSpPr>
            <a:spLocks noGrp="1"/>
          </p:cNvSpPr>
          <p:nvPr>
            <p:ph idx="1"/>
          </p:nvPr>
        </p:nvSpPr>
        <p:spPr>
          <a:xfrm>
            <a:off x="838201" y="1825625"/>
            <a:ext cx="10703010" cy="4351338"/>
          </a:xfrm>
        </p:spPr>
        <p:txBody>
          <a:bodyPr>
            <a:normAutofit/>
          </a:bodyPr>
          <a:lstStyle/>
          <a:p>
            <a:r>
              <a:rPr lang="en-US" sz="3600" dirty="0"/>
              <a:t>Node Package Manager</a:t>
            </a:r>
          </a:p>
          <a:p>
            <a:r>
              <a:rPr lang="en-US" sz="3600" dirty="0"/>
              <a:t>Package Manager for Node.js. </a:t>
            </a:r>
          </a:p>
          <a:p>
            <a:r>
              <a:rPr lang="en-US" sz="3600" dirty="0"/>
              <a:t>Packages are all written in JavaScript.</a:t>
            </a:r>
          </a:p>
          <a:p>
            <a:r>
              <a:rPr lang="en-US" sz="3600" dirty="0"/>
              <a:t>So what is Node.js?</a:t>
            </a:r>
          </a:p>
        </p:txBody>
      </p:sp>
    </p:spTree>
    <p:extLst>
      <p:ext uri="{BB962C8B-B14F-4D97-AF65-F5344CB8AC3E}">
        <p14:creationId xmlns:p14="http://schemas.microsoft.com/office/powerpoint/2010/main" val="2154260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a:t>
            </a:r>
            <a:r>
              <a:rPr lang="en-US" dirty="0" err="1"/>
              <a:t>Concat</a:t>
            </a:r>
            <a:r>
              <a:rPr lang="en-US" dirty="0"/>
              <a:t> and Minify JS Example – Add Plugins</a:t>
            </a:r>
          </a:p>
        </p:txBody>
      </p:sp>
      <p:sp>
        <p:nvSpPr>
          <p:cNvPr id="3" name="Content Placeholder 2"/>
          <p:cNvSpPr>
            <a:spLocks noGrp="1"/>
          </p:cNvSpPr>
          <p:nvPr>
            <p:ph idx="1"/>
          </p:nvPr>
        </p:nvSpPr>
        <p:spPr>
          <a:xfrm>
            <a:off x="838201" y="1825625"/>
            <a:ext cx="10703010" cy="4351338"/>
          </a:xfrm>
        </p:spPr>
        <p:txBody>
          <a:bodyPr>
            <a:normAutofit fontScale="70000" lnSpcReduction="20000"/>
          </a:bodyPr>
          <a:lstStyle/>
          <a:p>
            <a:r>
              <a:rPr lang="en-US" sz="3600" dirty="0"/>
              <a:t>gulp-</a:t>
            </a:r>
            <a:r>
              <a:rPr lang="en-US" sz="3600" dirty="0" err="1"/>
              <a:t>concat</a:t>
            </a:r>
            <a:r>
              <a:rPr lang="en-US" sz="3600" dirty="0"/>
              <a:t> appends files.</a:t>
            </a:r>
          </a:p>
          <a:p>
            <a:r>
              <a:rPr lang="en-US" sz="3600" dirty="0"/>
              <a:t>gulp-</a:t>
            </a:r>
            <a:r>
              <a:rPr lang="en-US" sz="3600" dirty="0" err="1"/>
              <a:t>uglify</a:t>
            </a:r>
            <a:r>
              <a:rPr lang="en-US" sz="3600" dirty="0"/>
              <a:t> minifies JS files.</a:t>
            </a:r>
          </a:p>
          <a:p>
            <a:r>
              <a:rPr lang="en-US" sz="3600" dirty="0"/>
              <a:t>gulp-</a:t>
            </a:r>
            <a:r>
              <a:rPr lang="en-US" sz="3600" dirty="0" err="1"/>
              <a:t>sourcemaps</a:t>
            </a:r>
            <a:r>
              <a:rPr lang="en-US" sz="3600" dirty="0"/>
              <a:t> creates map files to allow debugging </a:t>
            </a:r>
            <a:r>
              <a:rPr lang="en-US" sz="3600" dirty="0" err="1"/>
              <a:t>minfied</a:t>
            </a:r>
            <a:r>
              <a:rPr lang="en-US" sz="3600" dirty="0"/>
              <a:t> JS.</a:t>
            </a:r>
          </a:p>
          <a:p>
            <a:r>
              <a:rPr lang="en-US" sz="3200" dirty="0" err="1">
                <a:solidFill>
                  <a:schemeClr val="accent6"/>
                </a:solidFill>
                <a:latin typeface="Consolas" panose="020B0609020204030204" pitchFamily="49" charset="0"/>
              </a:rPr>
              <a:t>var</a:t>
            </a:r>
            <a:r>
              <a:rPr lang="en-US" sz="3200" dirty="0">
                <a:solidFill>
                  <a:schemeClr val="accent6"/>
                </a:solidFill>
                <a:latin typeface="Consolas" panose="020B0609020204030204" pitchFamily="49" charset="0"/>
              </a:rPr>
              <a:t> </a:t>
            </a:r>
            <a:r>
              <a:rPr lang="en-US" sz="3200" dirty="0" err="1">
                <a:solidFill>
                  <a:schemeClr val="accent6"/>
                </a:solidFill>
                <a:latin typeface="Consolas" panose="020B0609020204030204" pitchFamily="49" charset="0"/>
              </a:rPr>
              <a:t>concat</a:t>
            </a:r>
            <a:r>
              <a:rPr lang="en-US" sz="3200" dirty="0">
                <a:solidFill>
                  <a:schemeClr val="accent6"/>
                </a:solidFill>
                <a:latin typeface="Consolas" panose="020B0609020204030204" pitchFamily="49" charset="0"/>
              </a:rPr>
              <a:t> = require('gulp-</a:t>
            </a:r>
            <a:r>
              <a:rPr lang="en-US" sz="3200" dirty="0" err="1">
                <a:solidFill>
                  <a:schemeClr val="accent6"/>
                </a:solidFill>
                <a:latin typeface="Consolas" panose="020B0609020204030204" pitchFamily="49" charset="0"/>
              </a:rPr>
              <a:t>concat</a:t>
            </a:r>
            <a:r>
              <a:rPr lang="en-US" sz="3200" dirty="0">
                <a:solidFill>
                  <a:schemeClr val="accent6"/>
                </a:solidFill>
                <a:latin typeface="Consolas" panose="020B0609020204030204" pitchFamily="49" charset="0"/>
              </a:rPr>
              <a:t>'),</a:t>
            </a:r>
          </a:p>
          <a:p>
            <a:r>
              <a:rPr lang="en-US" sz="3200" dirty="0">
                <a:solidFill>
                  <a:schemeClr val="accent6"/>
                </a:solidFill>
                <a:latin typeface="Consolas" panose="020B0609020204030204" pitchFamily="49" charset="0"/>
              </a:rPr>
              <a:t>    </a:t>
            </a:r>
            <a:r>
              <a:rPr lang="en-US" sz="3200" dirty="0" err="1">
                <a:solidFill>
                  <a:schemeClr val="accent6"/>
                </a:solidFill>
                <a:latin typeface="Consolas" panose="020B0609020204030204" pitchFamily="49" charset="0"/>
              </a:rPr>
              <a:t>uglify</a:t>
            </a:r>
            <a:r>
              <a:rPr lang="en-US" sz="3200" dirty="0">
                <a:solidFill>
                  <a:schemeClr val="accent6"/>
                </a:solidFill>
                <a:latin typeface="Consolas" panose="020B0609020204030204" pitchFamily="49" charset="0"/>
              </a:rPr>
              <a:t> = require('gulp-</a:t>
            </a:r>
            <a:r>
              <a:rPr lang="en-US" sz="3200" dirty="0" err="1">
                <a:solidFill>
                  <a:schemeClr val="accent6"/>
                </a:solidFill>
                <a:latin typeface="Consolas" panose="020B0609020204030204" pitchFamily="49" charset="0"/>
              </a:rPr>
              <a:t>uglify</a:t>
            </a:r>
            <a:r>
              <a:rPr lang="en-US" sz="3200" dirty="0">
                <a:solidFill>
                  <a:schemeClr val="accent6"/>
                </a:solidFill>
                <a:latin typeface="Consolas" panose="020B0609020204030204" pitchFamily="49" charset="0"/>
              </a:rPr>
              <a:t>'),</a:t>
            </a:r>
          </a:p>
          <a:p>
            <a:r>
              <a:rPr lang="en-US" sz="3200" dirty="0">
                <a:solidFill>
                  <a:schemeClr val="accent6"/>
                </a:solidFill>
                <a:latin typeface="Consolas" panose="020B0609020204030204" pitchFamily="49" charset="0"/>
              </a:rPr>
              <a:t>    </a:t>
            </a:r>
            <a:r>
              <a:rPr lang="en-US" sz="3200" dirty="0" err="1">
                <a:solidFill>
                  <a:schemeClr val="accent6"/>
                </a:solidFill>
                <a:latin typeface="Consolas" panose="020B0609020204030204" pitchFamily="49" charset="0"/>
              </a:rPr>
              <a:t>sourcemaps</a:t>
            </a:r>
            <a:r>
              <a:rPr lang="en-US" sz="3200" dirty="0">
                <a:solidFill>
                  <a:schemeClr val="accent6"/>
                </a:solidFill>
                <a:latin typeface="Consolas" panose="020B0609020204030204" pitchFamily="49" charset="0"/>
              </a:rPr>
              <a:t> = require('gulp-</a:t>
            </a:r>
            <a:r>
              <a:rPr lang="en-US" sz="3200" dirty="0" err="1">
                <a:solidFill>
                  <a:schemeClr val="accent6"/>
                </a:solidFill>
                <a:latin typeface="Consolas" panose="020B0609020204030204" pitchFamily="49" charset="0"/>
              </a:rPr>
              <a:t>sourcemaps</a:t>
            </a:r>
            <a:r>
              <a:rPr lang="en-US" sz="3200" dirty="0">
                <a:solidFill>
                  <a:schemeClr val="accent6"/>
                </a:solidFill>
                <a:latin typeface="Consolas" panose="020B0609020204030204" pitchFamily="49" charset="0"/>
              </a:rPr>
              <a:t>');</a:t>
            </a:r>
          </a:p>
        </p:txBody>
      </p:sp>
    </p:spTree>
    <p:extLst>
      <p:ext uri="{BB962C8B-B14F-4D97-AF65-F5344CB8AC3E}">
        <p14:creationId xmlns:p14="http://schemas.microsoft.com/office/powerpoint/2010/main" val="2410270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a:t>
            </a:r>
            <a:r>
              <a:rPr lang="en-US" dirty="0" err="1"/>
              <a:t>Concat</a:t>
            </a:r>
            <a:r>
              <a:rPr lang="en-US" dirty="0"/>
              <a:t> and Minify JS Example – Update Gulp Tasks</a:t>
            </a:r>
          </a:p>
        </p:txBody>
      </p:sp>
      <p:sp>
        <p:nvSpPr>
          <p:cNvPr id="3" name="Content Placeholder 2"/>
          <p:cNvSpPr>
            <a:spLocks noGrp="1"/>
          </p:cNvSpPr>
          <p:nvPr>
            <p:ph idx="1"/>
          </p:nvPr>
        </p:nvSpPr>
        <p:spPr>
          <a:xfrm>
            <a:off x="838201" y="1825625"/>
            <a:ext cx="10703010" cy="4351338"/>
          </a:xfrm>
        </p:spPr>
        <p:txBody>
          <a:bodyPr>
            <a:normAutofit fontScale="77500" lnSpcReduction="20000"/>
          </a:bodyPr>
          <a:lstStyle/>
          <a:p>
            <a:r>
              <a:rPr lang="en-US" sz="3600" dirty="0"/>
              <a:t>Add ‘app-</a:t>
            </a:r>
            <a:r>
              <a:rPr lang="en-US" sz="3600" dirty="0" err="1"/>
              <a:t>js’</a:t>
            </a:r>
            <a:r>
              <a:rPr lang="en-US" sz="3600" dirty="0"/>
              <a:t> as a </a:t>
            </a:r>
            <a:r>
              <a:rPr lang="en-US" sz="3600" dirty="0" err="1"/>
              <a:t>depdendency</a:t>
            </a:r>
            <a:r>
              <a:rPr lang="en-US" sz="3600" dirty="0"/>
              <a:t> of default.</a:t>
            </a:r>
          </a:p>
          <a:p>
            <a:r>
              <a:rPr lang="en-US" sz="2800" dirty="0" err="1">
                <a:solidFill>
                  <a:schemeClr val="accent6"/>
                </a:solidFill>
                <a:latin typeface="Consolas" panose="020B0609020204030204" pitchFamily="49" charset="0"/>
              </a:rPr>
              <a:t>gulp.task</a:t>
            </a:r>
            <a:r>
              <a:rPr lang="en-US" sz="2800" dirty="0">
                <a:solidFill>
                  <a:schemeClr val="accent6"/>
                </a:solidFill>
                <a:latin typeface="Consolas" panose="020B0609020204030204" pitchFamily="49" charset="0"/>
              </a:rPr>
              <a:t>('default', ['app-</a:t>
            </a:r>
            <a:r>
              <a:rPr lang="en-US" sz="2800" dirty="0" err="1">
                <a:solidFill>
                  <a:schemeClr val="accent6"/>
                </a:solidFill>
                <a:latin typeface="Consolas" panose="020B0609020204030204" pitchFamily="49" charset="0"/>
              </a:rPr>
              <a:t>js</a:t>
            </a:r>
            <a:r>
              <a:rPr lang="en-US" sz="2800" dirty="0">
                <a:solidFill>
                  <a:schemeClr val="accent6"/>
                </a:solidFill>
                <a:latin typeface="Consolas" panose="020B0609020204030204" pitchFamily="49" charset="0"/>
              </a:rPr>
              <a:t>', 'app-</a:t>
            </a:r>
            <a:r>
              <a:rPr lang="en-US" sz="2800" dirty="0" err="1">
                <a:solidFill>
                  <a:schemeClr val="accent6"/>
                </a:solidFill>
                <a:latin typeface="Consolas" panose="020B0609020204030204" pitchFamily="49" charset="0"/>
              </a:rPr>
              <a:t>css</a:t>
            </a:r>
            <a:r>
              <a:rPr lang="en-US" sz="2800" dirty="0">
                <a:solidFill>
                  <a:schemeClr val="accent6"/>
                </a:solidFill>
                <a:latin typeface="Consolas" panose="020B0609020204030204" pitchFamily="49" charset="0"/>
              </a:rPr>
              <a:t>']);</a:t>
            </a:r>
          </a:p>
          <a:p>
            <a:r>
              <a:rPr lang="en-US" sz="3600" dirty="0"/>
              <a:t>Add ‘</a:t>
            </a:r>
            <a:r>
              <a:rPr lang="en-US" sz="3600" dirty="0" err="1"/>
              <a:t>js</a:t>
            </a:r>
            <a:r>
              <a:rPr lang="en-US" sz="3600" dirty="0"/>
              <a:t>-watch’ to monitor user JS files.</a:t>
            </a:r>
          </a:p>
          <a:p>
            <a:r>
              <a:rPr lang="en-US" sz="2900" dirty="0" err="1">
                <a:solidFill>
                  <a:schemeClr val="accent6"/>
                </a:solidFill>
                <a:latin typeface="Consolas" panose="020B0609020204030204" pitchFamily="49" charset="0"/>
              </a:rPr>
              <a:t>gulp.task</a:t>
            </a:r>
            <a:r>
              <a:rPr lang="en-US" sz="2900" dirty="0">
                <a:solidFill>
                  <a:schemeClr val="accent6"/>
                </a:solidFill>
                <a:latin typeface="Consolas" panose="020B0609020204030204" pitchFamily="49" charset="0"/>
              </a:rPr>
              <a:t>('</a:t>
            </a:r>
            <a:r>
              <a:rPr lang="en-US" sz="2900" dirty="0" err="1">
                <a:solidFill>
                  <a:schemeClr val="accent6"/>
                </a:solidFill>
                <a:latin typeface="Consolas" panose="020B0609020204030204" pitchFamily="49" charset="0"/>
              </a:rPr>
              <a:t>js</a:t>
            </a:r>
            <a:r>
              <a:rPr lang="en-US" sz="2900" dirty="0">
                <a:solidFill>
                  <a:schemeClr val="accent6"/>
                </a:solidFill>
                <a:latin typeface="Consolas" panose="020B0609020204030204" pitchFamily="49" charset="0"/>
              </a:rPr>
              <a:t>-watch', function () {</a:t>
            </a:r>
          </a:p>
          <a:p>
            <a:r>
              <a:rPr lang="en-US" sz="2900" dirty="0">
                <a:solidFill>
                  <a:schemeClr val="accent6"/>
                </a:solidFill>
                <a:latin typeface="Consolas" panose="020B0609020204030204" pitchFamily="49" charset="0"/>
              </a:rPr>
              <a:t>    </a:t>
            </a:r>
            <a:r>
              <a:rPr lang="en-US" sz="2900" dirty="0" err="1">
                <a:solidFill>
                  <a:schemeClr val="accent6"/>
                </a:solidFill>
                <a:latin typeface="Consolas" panose="020B0609020204030204" pitchFamily="49" charset="0"/>
              </a:rPr>
              <a:t>gulp.watch</a:t>
            </a:r>
            <a:r>
              <a:rPr lang="en-US" sz="2900" dirty="0">
                <a:solidFill>
                  <a:schemeClr val="accent6"/>
                </a:solidFill>
                <a:latin typeface="Consolas" panose="020B0609020204030204" pitchFamily="49" charset="0"/>
              </a:rPr>
              <a:t>('./scripts/**/*.</a:t>
            </a:r>
            <a:r>
              <a:rPr lang="en-US" sz="2900" dirty="0" err="1">
                <a:solidFill>
                  <a:schemeClr val="accent6"/>
                </a:solidFill>
                <a:latin typeface="Consolas" panose="020B0609020204030204" pitchFamily="49" charset="0"/>
              </a:rPr>
              <a:t>js</a:t>
            </a:r>
            <a:r>
              <a:rPr lang="en-US" sz="2900" dirty="0">
                <a:solidFill>
                  <a:schemeClr val="accent6"/>
                </a:solidFill>
                <a:latin typeface="Consolas" panose="020B0609020204030204" pitchFamily="49" charset="0"/>
              </a:rPr>
              <a:t>', ['app-</a:t>
            </a:r>
            <a:r>
              <a:rPr lang="en-US" sz="2900" dirty="0" err="1">
                <a:solidFill>
                  <a:schemeClr val="accent6"/>
                </a:solidFill>
                <a:latin typeface="Consolas" panose="020B0609020204030204" pitchFamily="49" charset="0"/>
              </a:rPr>
              <a:t>js'</a:t>
            </a:r>
            <a:r>
              <a:rPr lang="en-US" sz="2900" dirty="0">
                <a:solidFill>
                  <a:schemeClr val="accent6"/>
                </a:solidFill>
                <a:latin typeface="Consolas" panose="020B0609020204030204" pitchFamily="49" charset="0"/>
              </a:rPr>
              <a:t>]);</a:t>
            </a:r>
          </a:p>
          <a:p>
            <a:r>
              <a:rPr lang="en-US" sz="2900" dirty="0">
                <a:solidFill>
                  <a:schemeClr val="accent6"/>
                </a:solidFill>
                <a:latin typeface="Consolas" panose="020B0609020204030204" pitchFamily="49" charset="0"/>
              </a:rPr>
              <a:t>});</a:t>
            </a:r>
          </a:p>
        </p:txBody>
      </p:sp>
    </p:spTree>
    <p:extLst>
      <p:ext uri="{BB962C8B-B14F-4D97-AF65-F5344CB8AC3E}">
        <p14:creationId xmlns:p14="http://schemas.microsoft.com/office/powerpoint/2010/main" val="3515524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a:t>
            </a:r>
            <a:r>
              <a:rPr lang="en-US" dirty="0" err="1"/>
              <a:t>Concat</a:t>
            </a:r>
            <a:r>
              <a:rPr lang="en-US" dirty="0"/>
              <a:t> and Minify JS Example – ‘app-</a:t>
            </a:r>
            <a:r>
              <a:rPr lang="en-US" dirty="0" err="1"/>
              <a:t>js’</a:t>
            </a:r>
            <a:r>
              <a:rPr lang="en-US" dirty="0"/>
              <a:t> Task</a:t>
            </a:r>
          </a:p>
        </p:txBody>
      </p:sp>
      <p:sp>
        <p:nvSpPr>
          <p:cNvPr id="3" name="Content Placeholder 2"/>
          <p:cNvSpPr>
            <a:spLocks noGrp="1"/>
          </p:cNvSpPr>
          <p:nvPr>
            <p:ph idx="1"/>
          </p:nvPr>
        </p:nvSpPr>
        <p:spPr>
          <a:xfrm>
            <a:off x="838201" y="1329179"/>
            <a:ext cx="10703010" cy="5439266"/>
          </a:xfrm>
        </p:spPr>
        <p:txBody>
          <a:bodyPr>
            <a:normAutofit fontScale="25000" lnSpcReduction="20000"/>
          </a:bodyPr>
          <a:lstStyle/>
          <a:p>
            <a:r>
              <a:rPr lang="en-US" sz="6400" dirty="0"/>
              <a:t>Concatenate </a:t>
            </a:r>
            <a:r>
              <a:rPr lang="en-US" sz="6400" dirty="0" err="1"/>
              <a:t>jquery</a:t>
            </a:r>
            <a:r>
              <a:rPr lang="en-US" sz="6400" dirty="0"/>
              <a:t>, bootstrap, and all JS files in ./scripts. Then minify </a:t>
            </a:r>
            <a:r>
              <a:rPr lang="en-US" sz="6400" dirty="0" err="1"/>
              <a:t>uisng</a:t>
            </a:r>
            <a:r>
              <a:rPr lang="en-US" sz="6400" dirty="0"/>
              <a:t> </a:t>
            </a:r>
            <a:r>
              <a:rPr lang="en-US" sz="6400" dirty="0" err="1"/>
              <a:t>uglify</a:t>
            </a:r>
            <a:r>
              <a:rPr lang="en-US" sz="6400" dirty="0"/>
              <a:t> while preserving license comments and create source map file(s) for JS debugging. Write result out to ./scripts/all.js and ./scripts/</a:t>
            </a:r>
            <a:r>
              <a:rPr lang="en-US" sz="6400" dirty="0" err="1"/>
              <a:t>all.js.map</a:t>
            </a:r>
            <a:endParaRPr lang="en-US" sz="6400" dirty="0"/>
          </a:p>
          <a:p>
            <a:pPr>
              <a:lnSpc>
                <a:spcPct val="120000"/>
              </a:lnSpc>
            </a:pPr>
            <a:r>
              <a:rPr lang="en-US" sz="4400" dirty="0" err="1">
                <a:solidFill>
                  <a:schemeClr val="accent6"/>
                </a:solidFill>
                <a:latin typeface="Consolas" panose="020B0609020204030204" pitchFamily="49" charset="0"/>
              </a:rPr>
              <a:t>gulp.task</a:t>
            </a:r>
            <a:r>
              <a:rPr lang="en-US" sz="4400" dirty="0">
                <a:solidFill>
                  <a:schemeClr val="accent6"/>
                </a:solidFill>
                <a:latin typeface="Consolas" panose="020B0609020204030204" pitchFamily="49" charset="0"/>
              </a:rPr>
              <a:t>('app-</a:t>
            </a:r>
            <a:r>
              <a:rPr lang="en-US" sz="4400" dirty="0" err="1">
                <a:solidFill>
                  <a:schemeClr val="accent6"/>
                </a:solidFill>
                <a:latin typeface="Consolas" panose="020B0609020204030204" pitchFamily="49" charset="0"/>
              </a:rPr>
              <a:t>js</a:t>
            </a:r>
            <a:r>
              <a:rPr lang="en-US" sz="4400" dirty="0">
                <a:solidFill>
                  <a:schemeClr val="accent6"/>
                </a:solidFill>
                <a:latin typeface="Consolas" panose="020B0609020204030204" pitchFamily="49" charset="0"/>
              </a:rPr>
              <a:t>', function () {</a:t>
            </a:r>
          </a:p>
          <a:p>
            <a:pPr>
              <a:lnSpc>
                <a:spcPct val="120000"/>
              </a:lnSpc>
            </a:pPr>
            <a:r>
              <a:rPr lang="en-US" sz="4400" dirty="0">
                <a:solidFill>
                  <a:schemeClr val="accent6"/>
                </a:solidFill>
                <a:latin typeface="Consolas" panose="020B0609020204030204" pitchFamily="49" charset="0"/>
              </a:rPr>
              <a:t>    return </a:t>
            </a:r>
            <a:r>
              <a:rPr lang="en-US" sz="4400" dirty="0" err="1">
                <a:solidFill>
                  <a:schemeClr val="accent6"/>
                </a:solidFill>
                <a:latin typeface="Consolas" panose="020B0609020204030204" pitchFamily="49" charset="0"/>
              </a:rPr>
              <a:t>gulp.src</a:t>
            </a:r>
            <a:r>
              <a:rPr lang="en-US" sz="4400" dirty="0">
                <a:solidFill>
                  <a:schemeClr val="accent6"/>
                </a:solidFill>
                <a:latin typeface="Consolas" panose="020B0609020204030204" pitchFamily="49" charset="0"/>
              </a:rPr>
              <a:t>([</a:t>
            </a:r>
          </a:p>
          <a:p>
            <a:pPr>
              <a:lnSpc>
                <a:spcPct val="120000"/>
              </a:lnSpc>
            </a:pPr>
            <a:r>
              <a:rPr lang="en-US" sz="4400" dirty="0">
                <a:solidFill>
                  <a:schemeClr val="accent6"/>
                </a:solidFill>
                <a:latin typeface="Consolas" panose="020B0609020204030204" pitchFamily="49" charset="0"/>
              </a:rPr>
              <a:t>            './</a:t>
            </a:r>
            <a:r>
              <a:rPr lang="en-US" sz="4400" dirty="0" err="1">
                <a:solidFill>
                  <a:schemeClr val="accent6"/>
                </a:solidFill>
                <a:latin typeface="Consolas" panose="020B0609020204030204" pitchFamily="49" charset="0"/>
              </a:rPr>
              <a:t>bower_components</a:t>
            </a:r>
            <a:r>
              <a:rPr lang="en-US" sz="4400" dirty="0">
                <a:solidFill>
                  <a:schemeClr val="accent6"/>
                </a:solidFill>
                <a:latin typeface="Consolas" panose="020B0609020204030204" pitchFamily="49" charset="0"/>
              </a:rPr>
              <a:t>/</a:t>
            </a:r>
            <a:r>
              <a:rPr lang="en-US" sz="4400" dirty="0" err="1">
                <a:solidFill>
                  <a:schemeClr val="accent6"/>
                </a:solidFill>
                <a:latin typeface="Consolas" panose="020B0609020204030204" pitchFamily="49" charset="0"/>
              </a:rPr>
              <a:t>jquery</a:t>
            </a:r>
            <a:r>
              <a:rPr lang="en-US" sz="4400" dirty="0">
                <a:solidFill>
                  <a:schemeClr val="accent6"/>
                </a:solidFill>
                <a:latin typeface="Consolas" panose="020B0609020204030204" pitchFamily="49" charset="0"/>
              </a:rPr>
              <a:t>/</a:t>
            </a:r>
            <a:r>
              <a:rPr lang="en-US" sz="4400" dirty="0" err="1">
                <a:solidFill>
                  <a:schemeClr val="accent6"/>
                </a:solidFill>
                <a:latin typeface="Consolas" panose="020B0609020204030204" pitchFamily="49" charset="0"/>
              </a:rPr>
              <a:t>dist</a:t>
            </a:r>
            <a:r>
              <a:rPr lang="en-US" sz="4400" dirty="0">
                <a:solidFill>
                  <a:schemeClr val="accent6"/>
                </a:solidFill>
                <a:latin typeface="Consolas" panose="020B0609020204030204" pitchFamily="49" charset="0"/>
              </a:rPr>
              <a:t>/jquery.js',</a:t>
            </a:r>
          </a:p>
          <a:p>
            <a:pPr>
              <a:lnSpc>
                <a:spcPct val="120000"/>
              </a:lnSpc>
            </a:pPr>
            <a:r>
              <a:rPr lang="en-US" sz="4400" dirty="0">
                <a:solidFill>
                  <a:schemeClr val="accent6"/>
                </a:solidFill>
                <a:latin typeface="Consolas" panose="020B0609020204030204" pitchFamily="49" charset="0"/>
              </a:rPr>
              <a:t>            './</a:t>
            </a:r>
            <a:r>
              <a:rPr lang="en-US" sz="4400" dirty="0" err="1">
                <a:solidFill>
                  <a:schemeClr val="accent6"/>
                </a:solidFill>
                <a:latin typeface="Consolas" panose="020B0609020204030204" pitchFamily="49" charset="0"/>
              </a:rPr>
              <a:t>bower_components</a:t>
            </a:r>
            <a:r>
              <a:rPr lang="en-US" sz="4400" dirty="0">
                <a:solidFill>
                  <a:schemeClr val="accent6"/>
                </a:solidFill>
                <a:latin typeface="Consolas" panose="020B0609020204030204" pitchFamily="49" charset="0"/>
              </a:rPr>
              <a:t>/bootstrap/</a:t>
            </a:r>
            <a:r>
              <a:rPr lang="en-US" sz="4400" dirty="0" err="1">
                <a:solidFill>
                  <a:schemeClr val="accent6"/>
                </a:solidFill>
                <a:latin typeface="Consolas" panose="020B0609020204030204" pitchFamily="49" charset="0"/>
              </a:rPr>
              <a:t>dist</a:t>
            </a:r>
            <a:r>
              <a:rPr lang="en-US" sz="4400" dirty="0">
                <a:solidFill>
                  <a:schemeClr val="accent6"/>
                </a:solidFill>
                <a:latin typeface="Consolas" panose="020B0609020204030204" pitchFamily="49" charset="0"/>
              </a:rPr>
              <a:t>/</a:t>
            </a:r>
            <a:r>
              <a:rPr lang="en-US" sz="4400" dirty="0" err="1">
                <a:solidFill>
                  <a:schemeClr val="accent6"/>
                </a:solidFill>
                <a:latin typeface="Consolas" panose="020B0609020204030204" pitchFamily="49" charset="0"/>
              </a:rPr>
              <a:t>js</a:t>
            </a:r>
            <a:r>
              <a:rPr lang="en-US" sz="4400" dirty="0">
                <a:solidFill>
                  <a:schemeClr val="accent6"/>
                </a:solidFill>
                <a:latin typeface="Consolas" panose="020B0609020204030204" pitchFamily="49" charset="0"/>
              </a:rPr>
              <a:t>/bootstrap.js',</a:t>
            </a:r>
          </a:p>
          <a:p>
            <a:pPr>
              <a:lnSpc>
                <a:spcPct val="120000"/>
              </a:lnSpc>
            </a:pPr>
            <a:r>
              <a:rPr lang="en-US" sz="4400" dirty="0">
                <a:solidFill>
                  <a:schemeClr val="accent6"/>
                </a:solidFill>
                <a:latin typeface="Consolas" panose="020B0609020204030204" pitchFamily="49" charset="0"/>
              </a:rPr>
              <a:t>            './scripts/**/*.</a:t>
            </a:r>
            <a:r>
              <a:rPr lang="en-US" sz="4400" dirty="0" err="1">
                <a:solidFill>
                  <a:schemeClr val="accent6"/>
                </a:solidFill>
                <a:latin typeface="Consolas" panose="020B0609020204030204" pitchFamily="49" charset="0"/>
              </a:rPr>
              <a:t>js</a:t>
            </a:r>
            <a:r>
              <a:rPr lang="en-US" sz="4400" dirty="0">
                <a:solidFill>
                  <a:schemeClr val="accent6"/>
                </a:solidFill>
                <a:latin typeface="Consolas" panose="020B0609020204030204" pitchFamily="49" charset="0"/>
              </a:rPr>
              <a:t>',</a:t>
            </a:r>
          </a:p>
          <a:p>
            <a:pPr>
              <a:lnSpc>
                <a:spcPct val="120000"/>
              </a:lnSpc>
            </a:pPr>
            <a:r>
              <a:rPr lang="en-US" sz="4400" dirty="0">
                <a:solidFill>
                  <a:schemeClr val="accent6"/>
                </a:solidFill>
                <a:latin typeface="Consolas" panose="020B0609020204030204" pitchFamily="49" charset="0"/>
              </a:rPr>
              <a:t>            '!./scripts/all.js' // use '!' to exclude</a:t>
            </a:r>
          </a:p>
          <a:p>
            <a:pPr>
              <a:lnSpc>
                <a:spcPct val="120000"/>
              </a:lnSpc>
            </a:pPr>
            <a:r>
              <a:rPr lang="en-US" sz="4400" dirty="0">
                <a:solidFill>
                  <a:schemeClr val="accent6"/>
                </a:solidFill>
                <a:latin typeface="Consolas" panose="020B0609020204030204" pitchFamily="49" charset="0"/>
              </a:rPr>
              <a:t>    ])</a:t>
            </a:r>
          </a:p>
          <a:p>
            <a:pPr>
              <a:lnSpc>
                <a:spcPct val="120000"/>
              </a:lnSpc>
            </a:pPr>
            <a:r>
              <a:rPr lang="en-US" sz="4400" dirty="0">
                <a:solidFill>
                  <a:schemeClr val="accent6"/>
                </a:solidFill>
                <a:latin typeface="Consolas" panose="020B0609020204030204" pitchFamily="49" charset="0"/>
              </a:rPr>
              <a:t>      .pipe(</a:t>
            </a:r>
            <a:r>
              <a:rPr lang="en-US" sz="4400" dirty="0" err="1">
                <a:solidFill>
                  <a:schemeClr val="accent6"/>
                </a:solidFill>
                <a:latin typeface="Consolas" panose="020B0609020204030204" pitchFamily="49" charset="0"/>
              </a:rPr>
              <a:t>sourcemaps.init</a:t>
            </a:r>
            <a:r>
              <a:rPr lang="en-US" sz="4400" dirty="0">
                <a:solidFill>
                  <a:schemeClr val="accent6"/>
                </a:solidFill>
                <a:latin typeface="Consolas" panose="020B0609020204030204" pitchFamily="49" charset="0"/>
              </a:rPr>
              <a:t>())</a:t>
            </a:r>
          </a:p>
          <a:p>
            <a:pPr>
              <a:lnSpc>
                <a:spcPct val="120000"/>
              </a:lnSpc>
            </a:pPr>
            <a:r>
              <a:rPr lang="en-US" sz="4400" dirty="0">
                <a:solidFill>
                  <a:schemeClr val="accent6"/>
                </a:solidFill>
                <a:latin typeface="Consolas" panose="020B0609020204030204" pitchFamily="49" charset="0"/>
              </a:rPr>
              <a:t>      .pipe(</a:t>
            </a:r>
            <a:r>
              <a:rPr lang="en-US" sz="4400" dirty="0" err="1">
                <a:solidFill>
                  <a:schemeClr val="accent6"/>
                </a:solidFill>
                <a:latin typeface="Consolas" panose="020B0609020204030204" pitchFamily="49" charset="0"/>
              </a:rPr>
              <a:t>uglify</a:t>
            </a:r>
            <a:r>
              <a:rPr lang="en-US" sz="4400" dirty="0">
                <a:solidFill>
                  <a:schemeClr val="accent6"/>
                </a:solidFill>
                <a:latin typeface="Consolas" panose="020B0609020204030204" pitchFamily="49" charset="0"/>
              </a:rPr>
              <a:t>({ </a:t>
            </a:r>
            <a:r>
              <a:rPr lang="en-US" sz="4400" dirty="0" err="1">
                <a:solidFill>
                  <a:schemeClr val="accent6"/>
                </a:solidFill>
                <a:latin typeface="Consolas" panose="020B0609020204030204" pitchFamily="49" charset="0"/>
              </a:rPr>
              <a:t>preserveComments</a:t>
            </a:r>
            <a:r>
              <a:rPr lang="en-US" sz="4400" dirty="0">
                <a:solidFill>
                  <a:schemeClr val="accent6"/>
                </a:solidFill>
                <a:latin typeface="Consolas" panose="020B0609020204030204" pitchFamily="49" charset="0"/>
              </a:rPr>
              <a:t>: 'license' }))</a:t>
            </a:r>
          </a:p>
          <a:p>
            <a:pPr>
              <a:lnSpc>
                <a:spcPct val="120000"/>
              </a:lnSpc>
            </a:pPr>
            <a:r>
              <a:rPr lang="en-US" sz="4400" dirty="0">
                <a:solidFill>
                  <a:schemeClr val="accent6"/>
                </a:solidFill>
                <a:latin typeface="Consolas" panose="020B0609020204030204" pitchFamily="49" charset="0"/>
              </a:rPr>
              <a:t>      .pipe(</a:t>
            </a:r>
            <a:r>
              <a:rPr lang="en-US" sz="4400" dirty="0" err="1">
                <a:solidFill>
                  <a:schemeClr val="accent6"/>
                </a:solidFill>
                <a:latin typeface="Consolas" panose="020B0609020204030204" pitchFamily="49" charset="0"/>
              </a:rPr>
              <a:t>concat</a:t>
            </a:r>
            <a:r>
              <a:rPr lang="en-US" sz="4400" dirty="0">
                <a:solidFill>
                  <a:schemeClr val="accent6"/>
                </a:solidFill>
                <a:latin typeface="Consolas" panose="020B0609020204030204" pitchFamily="49" charset="0"/>
              </a:rPr>
              <a:t>('all.js').on('error', </a:t>
            </a:r>
            <a:r>
              <a:rPr lang="en-US" sz="4400" dirty="0" err="1">
                <a:solidFill>
                  <a:schemeClr val="accent6"/>
                </a:solidFill>
                <a:latin typeface="Consolas" panose="020B0609020204030204" pitchFamily="49" charset="0"/>
              </a:rPr>
              <a:t>sass.logError</a:t>
            </a:r>
            <a:r>
              <a:rPr lang="en-US" sz="4400" dirty="0">
                <a:solidFill>
                  <a:schemeClr val="accent6"/>
                </a:solidFill>
                <a:latin typeface="Consolas" panose="020B0609020204030204" pitchFamily="49" charset="0"/>
              </a:rPr>
              <a:t>))</a:t>
            </a:r>
          </a:p>
          <a:p>
            <a:pPr>
              <a:lnSpc>
                <a:spcPct val="120000"/>
              </a:lnSpc>
            </a:pPr>
            <a:r>
              <a:rPr lang="en-US" sz="4400" dirty="0">
                <a:solidFill>
                  <a:schemeClr val="accent6"/>
                </a:solidFill>
                <a:latin typeface="Consolas" panose="020B0609020204030204" pitchFamily="49" charset="0"/>
              </a:rPr>
              <a:t>      .pipe(</a:t>
            </a:r>
            <a:r>
              <a:rPr lang="en-US" sz="4400" dirty="0" err="1">
                <a:solidFill>
                  <a:schemeClr val="accent6"/>
                </a:solidFill>
                <a:latin typeface="Consolas" panose="020B0609020204030204" pitchFamily="49" charset="0"/>
              </a:rPr>
              <a:t>sourcemaps.write</a:t>
            </a:r>
            <a:r>
              <a:rPr lang="en-US" sz="4400" dirty="0">
                <a:solidFill>
                  <a:schemeClr val="accent6"/>
                </a:solidFill>
                <a:latin typeface="Consolas" panose="020B0609020204030204" pitchFamily="49" charset="0"/>
              </a:rPr>
              <a:t>('.'))</a:t>
            </a:r>
          </a:p>
          <a:p>
            <a:pPr>
              <a:lnSpc>
                <a:spcPct val="120000"/>
              </a:lnSpc>
            </a:pPr>
            <a:r>
              <a:rPr lang="en-US" sz="4400" dirty="0">
                <a:solidFill>
                  <a:schemeClr val="accent6"/>
                </a:solidFill>
                <a:latin typeface="Consolas" panose="020B0609020204030204" pitchFamily="49" charset="0"/>
              </a:rPr>
              <a:t>      .pipe(</a:t>
            </a:r>
            <a:r>
              <a:rPr lang="en-US" sz="4400" dirty="0" err="1">
                <a:solidFill>
                  <a:schemeClr val="accent6"/>
                </a:solidFill>
                <a:latin typeface="Consolas" panose="020B0609020204030204" pitchFamily="49" charset="0"/>
              </a:rPr>
              <a:t>gulp.dest</a:t>
            </a:r>
            <a:r>
              <a:rPr lang="en-US" sz="4400" dirty="0">
                <a:solidFill>
                  <a:schemeClr val="accent6"/>
                </a:solidFill>
                <a:latin typeface="Consolas" panose="020B0609020204030204" pitchFamily="49" charset="0"/>
              </a:rPr>
              <a:t>('./scripts/'));</a:t>
            </a:r>
          </a:p>
          <a:p>
            <a:pPr>
              <a:lnSpc>
                <a:spcPct val="120000"/>
              </a:lnSpc>
            </a:pPr>
            <a:r>
              <a:rPr lang="en-US" sz="4400" dirty="0">
                <a:solidFill>
                  <a:schemeClr val="accent6"/>
                </a:solidFill>
                <a:latin typeface="Consolas" panose="020B0609020204030204" pitchFamily="49" charset="0"/>
              </a:rPr>
              <a:t>});</a:t>
            </a:r>
          </a:p>
        </p:txBody>
      </p:sp>
    </p:spTree>
    <p:extLst>
      <p:ext uri="{BB962C8B-B14F-4D97-AF65-F5344CB8AC3E}">
        <p14:creationId xmlns:p14="http://schemas.microsoft.com/office/powerpoint/2010/main" val="4172165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files go in Source Control?</a:t>
            </a:r>
            <a:br>
              <a:rPr lang="en-US" dirty="0"/>
            </a:br>
            <a:r>
              <a:rPr lang="en-US" dirty="0"/>
              <a:t>Which go in Visual </a:t>
            </a:r>
            <a:r>
              <a:rPr lang="en-US" dirty="0" err="1"/>
              <a:t>Studo</a:t>
            </a:r>
            <a:r>
              <a:rPr lang="en-US" dirty="0"/>
              <a:t> Project?</a:t>
            </a:r>
          </a:p>
        </p:txBody>
      </p:sp>
      <p:sp>
        <p:nvSpPr>
          <p:cNvPr id="3" name="Content Placeholder 2"/>
          <p:cNvSpPr>
            <a:spLocks noGrp="1"/>
          </p:cNvSpPr>
          <p:nvPr>
            <p:ph idx="1"/>
          </p:nvPr>
        </p:nvSpPr>
        <p:spPr>
          <a:xfrm>
            <a:off x="838201" y="1825625"/>
            <a:ext cx="10515600" cy="4351338"/>
          </a:xfrm>
        </p:spPr>
        <p:txBody>
          <a:bodyPr>
            <a:normAutofit fontScale="92500" lnSpcReduction="20000"/>
          </a:bodyPr>
          <a:lstStyle/>
          <a:p>
            <a:r>
              <a:rPr lang="en-US" dirty="0"/>
              <a:t>Source files that you edit should go in Source Control and be part of your Visual Studio Web Project.</a:t>
            </a:r>
          </a:p>
          <a:p>
            <a:r>
              <a:rPr lang="en-US" dirty="0"/>
              <a:t>Examples of this from the example project include </a:t>
            </a:r>
            <a:r>
              <a:rPr lang="en-US" b="1" dirty="0"/>
              <a:t>./</a:t>
            </a:r>
            <a:r>
              <a:rPr lang="en-US" b="1" dirty="0" err="1"/>
              <a:t>css</a:t>
            </a:r>
            <a:r>
              <a:rPr lang="en-US" b="1" dirty="0"/>
              <a:t>/</a:t>
            </a:r>
            <a:r>
              <a:rPr lang="en-US" b="1" dirty="0" err="1"/>
              <a:t>global.scss</a:t>
            </a:r>
            <a:r>
              <a:rPr lang="en-US" dirty="0"/>
              <a:t> and </a:t>
            </a:r>
            <a:r>
              <a:rPr lang="en-US" b="1" dirty="0"/>
              <a:t>./scripts/helloWorld.js.</a:t>
            </a:r>
          </a:p>
          <a:p>
            <a:r>
              <a:rPr lang="en-US" dirty="0"/>
              <a:t>Outputs of </a:t>
            </a:r>
            <a:r>
              <a:rPr lang="en-US" dirty="0" err="1"/>
              <a:t>Transpilation</a:t>
            </a:r>
            <a:r>
              <a:rPr lang="en-US" dirty="0"/>
              <a:t> or other </a:t>
            </a:r>
            <a:r>
              <a:rPr lang="en-US"/>
              <a:t>minification </a:t>
            </a:r>
            <a:r>
              <a:rPr lang="en-US" dirty="0"/>
              <a:t>should go in your Visual Studio Web Project, but not in Source Control. There is no point in putting the file in source control as it will be re-generated every time you run the Gulp Task and it will cause needless commits and merges. These files do need to be in your VS Project as this will make it easier to ensure that the files get included when you deploy and that </a:t>
            </a:r>
            <a:r>
              <a:rPr lang="en-US" dirty="0" err="1"/>
              <a:t>IISExpress</a:t>
            </a:r>
            <a:r>
              <a:rPr lang="en-US" dirty="0"/>
              <a:t> can find then when you are running the site locally.</a:t>
            </a:r>
          </a:p>
          <a:p>
            <a:r>
              <a:rPr lang="en-US" dirty="0"/>
              <a:t>Examples of these files are </a:t>
            </a:r>
            <a:r>
              <a:rPr lang="en-US" b="1" dirty="0"/>
              <a:t>./</a:t>
            </a:r>
            <a:r>
              <a:rPr lang="en-US" b="1" dirty="0" err="1"/>
              <a:t>css</a:t>
            </a:r>
            <a:r>
              <a:rPr lang="en-US" b="1" dirty="0"/>
              <a:t>/all.css</a:t>
            </a:r>
            <a:r>
              <a:rPr lang="en-US" dirty="0"/>
              <a:t> and </a:t>
            </a:r>
            <a:r>
              <a:rPr lang="en-US" b="1" dirty="0"/>
              <a:t>./scripts/all.js.</a:t>
            </a:r>
          </a:p>
          <a:p>
            <a:r>
              <a:rPr lang="en-US" dirty="0"/>
              <a:t>Any Intermediate files do not need to be included in Source Control or the Visual Studio project.</a:t>
            </a:r>
          </a:p>
          <a:p>
            <a:r>
              <a:rPr lang="en-US" dirty="0"/>
              <a:t>An Example of this type of file is </a:t>
            </a:r>
            <a:r>
              <a:rPr lang="en-US" b="1" dirty="0"/>
              <a:t>./</a:t>
            </a:r>
            <a:r>
              <a:rPr lang="en-US" b="1" dirty="0" err="1"/>
              <a:t>css</a:t>
            </a:r>
            <a:r>
              <a:rPr lang="en-US" b="1" dirty="0"/>
              <a:t>/global.css.</a:t>
            </a:r>
            <a:r>
              <a:rPr lang="en-US" dirty="0"/>
              <a:t> This file is the output from the </a:t>
            </a:r>
            <a:r>
              <a:rPr lang="en-US" b="1" dirty="0"/>
              <a:t>app-</a:t>
            </a:r>
            <a:r>
              <a:rPr lang="en-US" b="1" dirty="0" err="1"/>
              <a:t>scss</a:t>
            </a:r>
            <a:r>
              <a:rPr lang="en-US" dirty="0"/>
              <a:t> task but is only used when it is concatenated into </a:t>
            </a:r>
            <a:r>
              <a:rPr lang="en-US" b="1" dirty="0"/>
              <a:t>all.css.</a:t>
            </a:r>
            <a:r>
              <a:rPr lang="en-US" dirty="0"/>
              <a:t> </a:t>
            </a:r>
          </a:p>
        </p:txBody>
      </p:sp>
    </p:spTree>
    <p:extLst>
      <p:ext uri="{BB962C8B-B14F-4D97-AF65-F5344CB8AC3E}">
        <p14:creationId xmlns:p14="http://schemas.microsoft.com/office/powerpoint/2010/main" val="827753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sz="half" idx="1"/>
          </p:nvPr>
        </p:nvSpPr>
        <p:spPr>
          <a:xfrm>
            <a:off x="838200" y="1825625"/>
            <a:ext cx="10515600" cy="4351338"/>
          </a:xfrm>
        </p:spPr>
        <p:txBody>
          <a:bodyPr>
            <a:normAutofit fontScale="55000" lnSpcReduction="20000"/>
          </a:bodyPr>
          <a:lstStyle/>
          <a:p>
            <a:r>
              <a:rPr lang="en-US" sz="3600" dirty="0">
                <a:hlinkClick r:id="rId2"/>
              </a:rPr>
              <a:t>https://nodejs.org</a:t>
            </a:r>
            <a:r>
              <a:rPr lang="en-US" sz="3600" dirty="0"/>
              <a:t> </a:t>
            </a:r>
          </a:p>
          <a:p>
            <a:r>
              <a:rPr lang="en-US" sz="3600" dirty="0">
                <a:hlinkClick r:id="rId3"/>
              </a:rPr>
              <a:t>https://git-for-windows.github.io</a:t>
            </a:r>
            <a:endParaRPr lang="en-US" sz="3600" dirty="0"/>
          </a:p>
          <a:p>
            <a:r>
              <a:rPr lang="en-US" sz="3600" dirty="0">
                <a:hlinkClick r:id="rId4"/>
              </a:rPr>
              <a:t>http://gulpjs.com</a:t>
            </a:r>
            <a:r>
              <a:rPr lang="en-US" sz="3600" dirty="0"/>
              <a:t> </a:t>
            </a:r>
          </a:p>
          <a:p>
            <a:r>
              <a:rPr lang="en-US" sz="3600" dirty="0">
                <a:hlinkClick r:id="rId5"/>
              </a:rPr>
              <a:t>http://bower.io</a:t>
            </a:r>
            <a:r>
              <a:rPr lang="en-US" sz="3600" dirty="0"/>
              <a:t> </a:t>
            </a:r>
          </a:p>
          <a:p>
            <a:r>
              <a:rPr lang="en-US" sz="3600" dirty="0">
                <a:hlinkClick r:id="rId6"/>
              </a:rPr>
              <a:t>https://www.npmjs.com/package/gulp-sass</a:t>
            </a:r>
            <a:endParaRPr lang="en-US" sz="3600" dirty="0"/>
          </a:p>
          <a:p>
            <a:r>
              <a:rPr lang="en-US" sz="3600" dirty="0">
                <a:hlinkClick r:id="rId7"/>
              </a:rPr>
              <a:t>https://www.npmjs.com/package/gulp-watch</a:t>
            </a:r>
            <a:endParaRPr lang="en-US" sz="3600" dirty="0"/>
          </a:p>
          <a:p>
            <a:r>
              <a:rPr lang="en-US" sz="3600" dirty="0">
                <a:hlinkClick r:id="rId8"/>
              </a:rPr>
              <a:t>https://www.npmjs.com/package/gulp-concat</a:t>
            </a:r>
            <a:r>
              <a:rPr lang="en-US" sz="3600" dirty="0"/>
              <a:t> </a:t>
            </a:r>
          </a:p>
          <a:p>
            <a:r>
              <a:rPr lang="en-US" sz="3600" dirty="0">
                <a:hlinkClick r:id="rId9"/>
              </a:rPr>
              <a:t>https://www.npmjs.com/package/gulp-cssnano</a:t>
            </a:r>
            <a:r>
              <a:rPr lang="en-US" sz="3600" dirty="0"/>
              <a:t> </a:t>
            </a:r>
          </a:p>
          <a:p>
            <a:r>
              <a:rPr lang="en-US" sz="3600" dirty="0">
                <a:hlinkClick r:id="rId10"/>
              </a:rPr>
              <a:t>https://www.npmjs.com/package/gulp-uglify</a:t>
            </a:r>
            <a:r>
              <a:rPr lang="en-US" sz="3600" dirty="0"/>
              <a:t> </a:t>
            </a:r>
          </a:p>
          <a:p>
            <a:r>
              <a:rPr lang="en-US" sz="3600" dirty="0">
                <a:hlinkClick r:id="rId11"/>
              </a:rPr>
              <a:t>https://www.npmjs.com/package/gulp-sourcemaps</a:t>
            </a:r>
            <a:r>
              <a:rPr lang="en-US" sz="3600" dirty="0"/>
              <a:t> </a:t>
            </a:r>
          </a:p>
          <a:p>
            <a:r>
              <a:rPr lang="en-US" sz="3600" dirty="0">
                <a:hlinkClick r:id="rId12"/>
              </a:rPr>
              <a:t>http://jquery.com/</a:t>
            </a:r>
            <a:r>
              <a:rPr lang="en-US" sz="3600" dirty="0"/>
              <a:t> </a:t>
            </a:r>
          </a:p>
          <a:p>
            <a:r>
              <a:rPr lang="en-US" sz="3600" dirty="0">
                <a:hlinkClick r:id="rId13"/>
              </a:rPr>
              <a:t>http://getbootstrap.com/</a:t>
            </a:r>
            <a:r>
              <a:rPr lang="en-US" sz="3600" dirty="0"/>
              <a:t> </a:t>
            </a:r>
          </a:p>
          <a:p>
            <a:r>
              <a:rPr lang="en-US" sz="3600" dirty="0">
                <a:hlinkClick r:id="rId14"/>
              </a:rPr>
              <a:t>https://www.nuget.org</a:t>
            </a:r>
            <a:endParaRPr lang="en-US" sz="3600" dirty="0"/>
          </a:p>
          <a:p>
            <a:endParaRPr lang="en-US" sz="3600" dirty="0"/>
          </a:p>
          <a:p>
            <a:endParaRPr lang="en-US" sz="3600" dirty="0"/>
          </a:p>
        </p:txBody>
      </p:sp>
    </p:spTree>
    <p:extLst>
      <p:ext uri="{BB962C8B-B14F-4D97-AF65-F5344CB8AC3E}">
        <p14:creationId xmlns:p14="http://schemas.microsoft.com/office/powerpoint/2010/main" val="1148455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a:t>
            </a:r>
          </a:p>
        </p:txBody>
      </p:sp>
      <p:sp>
        <p:nvSpPr>
          <p:cNvPr id="3" name="Text Placeholder 2"/>
          <p:cNvSpPr>
            <a:spLocks noGrp="1"/>
          </p:cNvSpPr>
          <p:nvPr>
            <p:ph type="body" idx="1"/>
          </p:nvPr>
        </p:nvSpPr>
        <p:spPr>
          <a:xfrm>
            <a:off x="6028267" y="2402237"/>
            <a:ext cx="5859506" cy="2187226"/>
          </a:xfrm>
        </p:spPr>
        <p:txBody>
          <a:bodyPr>
            <a:noAutofit/>
          </a:bodyPr>
          <a:lstStyle/>
          <a:p>
            <a:endParaRPr lang="en-US" sz="2400" dirty="0"/>
          </a:p>
        </p:txBody>
      </p:sp>
    </p:spTree>
    <p:extLst>
      <p:ext uri="{BB962C8B-B14F-4D97-AF65-F5344CB8AC3E}">
        <p14:creationId xmlns:p14="http://schemas.microsoft.com/office/powerpoint/2010/main" val="2317502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a:t>
            </a:r>
          </a:p>
        </p:txBody>
      </p:sp>
      <p:sp>
        <p:nvSpPr>
          <p:cNvPr id="3" name="Content Placeholder 2"/>
          <p:cNvSpPr>
            <a:spLocks noGrp="1"/>
          </p:cNvSpPr>
          <p:nvPr>
            <p:ph idx="1"/>
          </p:nvPr>
        </p:nvSpPr>
        <p:spPr>
          <a:xfrm>
            <a:off x="838201" y="1825625"/>
            <a:ext cx="10703010" cy="4351338"/>
          </a:xfrm>
        </p:spPr>
        <p:txBody>
          <a:bodyPr>
            <a:normAutofit fontScale="92500" lnSpcReduction="10000"/>
          </a:bodyPr>
          <a:lstStyle/>
          <a:p>
            <a:r>
              <a:rPr lang="en-US" sz="3600" dirty="0">
                <a:hlinkClick r:id="rId2"/>
              </a:rPr>
              <a:t>https://nodejs.org</a:t>
            </a:r>
            <a:endParaRPr lang="en-US" sz="3600" dirty="0"/>
          </a:p>
          <a:p>
            <a:r>
              <a:rPr lang="en-US" sz="3600" dirty="0"/>
              <a:t>Node is a runtime built using Chrome’s V8 JavaScript Engine.</a:t>
            </a:r>
          </a:p>
          <a:p>
            <a:r>
              <a:rPr lang="en-US" sz="3600" dirty="0"/>
              <a:t>You may be familiar with Node.js as a Web Server but it can also be used as a tool for developers.</a:t>
            </a:r>
          </a:p>
        </p:txBody>
      </p:sp>
    </p:spTree>
    <p:extLst>
      <p:ext uri="{BB962C8B-B14F-4D97-AF65-F5344CB8AC3E}">
        <p14:creationId xmlns:p14="http://schemas.microsoft.com/office/powerpoint/2010/main" val="3420672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Managers</a:t>
            </a:r>
          </a:p>
        </p:txBody>
      </p:sp>
      <p:sp>
        <p:nvSpPr>
          <p:cNvPr id="3" name="Content Placeholder 2"/>
          <p:cNvSpPr>
            <a:spLocks noGrp="1"/>
          </p:cNvSpPr>
          <p:nvPr>
            <p:ph idx="1"/>
          </p:nvPr>
        </p:nvSpPr>
        <p:spPr>
          <a:xfrm>
            <a:off x="838201" y="1825625"/>
            <a:ext cx="10703010" cy="4351338"/>
          </a:xfrm>
        </p:spPr>
        <p:txBody>
          <a:bodyPr>
            <a:normAutofit/>
          </a:bodyPr>
          <a:lstStyle/>
          <a:p>
            <a:r>
              <a:rPr lang="en-US" sz="3600" dirty="0"/>
              <a:t>Package Managers are useful tools for managing software libraries and their dependencies.</a:t>
            </a:r>
          </a:p>
        </p:txBody>
      </p:sp>
    </p:spTree>
    <p:extLst>
      <p:ext uri="{BB962C8B-B14F-4D97-AF65-F5344CB8AC3E}">
        <p14:creationId xmlns:p14="http://schemas.microsoft.com/office/powerpoint/2010/main" val="551967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Manager Examples</a:t>
            </a:r>
          </a:p>
        </p:txBody>
      </p:sp>
      <p:sp>
        <p:nvSpPr>
          <p:cNvPr id="3" name="Content Placeholder 2"/>
          <p:cNvSpPr>
            <a:spLocks noGrp="1"/>
          </p:cNvSpPr>
          <p:nvPr>
            <p:ph idx="1"/>
          </p:nvPr>
        </p:nvSpPr>
        <p:spPr>
          <a:xfrm>
            <a:off x="838201" y="1825625"/>
            <a:ext cx="10703010" cy="4351338"/>
          </a:xfrm>
        </p:spPr>
        <p:txBody>
          <a:bodyPr>
            <a:normAutofit fontScale="92500" lnSpcReduction="20000"/>
          </a:bodyPr>
          <a:lstStyle/>
          <a:p>
            <a:r>
              <a:rPr lang="en-US" sz="3600" dirty="0" err="1"/>
              <a:t>NuGet</a:t>
            </a:r>
            <a:r>
              <a:rPr lang="en-US" sz="3600" dirty="0"/>
              <a:t> - .NET Libraries </a:t>
            </a:r>
            <a:r>
              <a:rPr lang="en-US" sz="3600" dirty="0">
                <a:hlinkClick r:id="rId2"/>
              </a:rPr>
              <a:t>https://www.nuget.org</a:t>
            </a:r>
            <a:r>
              <a:rPr lang="en-US" sz="3600" dirty="0"/>
              <a:t> </a:t>
            </a:r>
          </a:p>
          <a:p>
            <a:r>
              <a:rPr lang="en-US" sz="3600" dirty="0" err="1"/>
              <a:t>RubyGems</a:t>
            </a:r>
            <a:r>
              <a:rPr lang="en-US" sz="3600" dirty="0"/>
              <a:t> – Ruby</a:t>
            </a:r>
          </a:p>
          <a:p>
            <a:r>
              <a:rPr lang="en-US" sz="3600" dirty="0"/>
              <a:t>Pear – PHP</a:t>
            </a:r>
          </a:p>
          <a:p>
            <a:r>
              <a:rPr lang="en-US" sz="3600" dirty="0"/>
              <a:t>If we have </a:t>
            </a:r>
            <a:r>
              <a:rPr lang="en-US" sz="3600" dirty="0" err="1"/>
              <a:t>NuGet</a:t>
            </a:r>
            <a:r>
              <a:rPr lang="en-US" sz="3600" dirty="0"/>
              <a:t>, why do we need another package manager?</a:t>
            </a:r>
          </a:p>
        </p:txBody>
      </p:sp>
    </p:spTree>
    <p:extLst>
      <p:ext uri="{BB962C8B-B14F-4D97-AF65-F5344CB8AC3E}">
        <p14:creationId xmlns:p14="http://schemas.microsoft.com/office/powerpoint/2010/main" val="1219516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NPM</a:t>
            </a:r>
          </a:p>
        </p:txBody>
      </p:sp>
      <p:sp>
        <p:nvSpPr>
          <p:cNvPr id="3" name="Content Placeholder 2"/>
          <p:cNvSpPr>
            <a:spLocks noGrp="1"/>
          </p:cNvSpPr>
          <p:nvPr>
            <p:ph idx="1"/>
          </p:nvPr>
        </p:nvSpPr>
        <p:spPr>
          <a:xfrm>
            <a:off x="838201" y="1825625"/>
            <a:ext cx="10703010" cy="4351338"/>
          </a:xfrm>
        </p:spPr>
        <p:txBody>
          <a:bodyPr>
            <a:normAutofit/>
          </a:bodyPr>
          <a:lstStyle/>
          <a:p>
            <a:r>
              <a:rPr lang="en-US" sz="3600" dirty="0"/>
              <a:t>Node is the framework on which gulp runs.</a:t>
            </a:r>
          </a:p>
          <a:p>
            <a:r>
              <a:rPr lang="en-US" sz="3600" dirty="0"/>
              <a:t>We are using NPM as a package manager for our development tools.</a:t>
            </a:r>
          </a:p>
          <a:p>
            <a:r>
              <a:rPr lang="en-US" sz="3600" dirty="0"/>
              <a:t>NPM is used to install gulp and Bower.</a:t>
            </a:r>
          </a:p>
        </p:txBody>
      </p:sp>
    </p:spTree>
    <p:extLst>
      <p:ext uri="{BB962C8B-B14F-4D97-AF65-F5344CB8AC3E}">
        <p14:creationId xmlns:p14="http://schemas.microsoft.com/office/powerpoint/2010/main" val="1446644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endParaRPr lang="en-US" dirty="0"/>
          </a:p>
        </p:txBody>
      </p:sp>
      <p:sp>
        <p:nvSpPr>
          <p:cNvPr id="3" name="Content Placeholder 2"/>
          <p:cNvSpPr>
            <a:spLocks noGrp="1"/>
          </p:cNvSpPr>
          <p:nvPr>
            <p:ph idx="1"/>
          </p:nvPr>
        </p:nvSpPr>
        <p:spPr>
          <a:xfrm>
            <a:off x="838201" y="1825625"/>
            <a:ext cx="10703010" cy="4351338"/>
          </a:xfrm>
        </p:spPr>
        <p:txBody>
          <a:bodyPr>
            <a:normAutofit/>
          </a:bodyPr>
          <a:lstStyle/>
          <a:p>
            <a:r>
              <a:rPr lang="en-US" sz="3600" dirty="0"/>
              <a:t>NPM uses </a:t>
            </a:r>
            <a:r>
              <a:rPr lang="en-US" sz="3600" dirty="0" err="1"/>
              <a:t>Git</a:t>
            </a:r>
            <a:r>
              <a:rPr lang="en-US" sz="3600" dirty="0"/>
              <a:t> so it must be installed before using NPM.</a:t>
            </a:r>
          </a:p>
          <a:p>
            <a:endParaRPr lang="en-US" sz="3600" dirty="0"/>
          </a:p>
        </p:txBody>
      </p:sp>
    </p:spTree>
    <p:extLst>
      <p:ext uri="{BB962C8B-B14F-4D97-AF65-F5344CB8AC3E}">
        <p14:creationId xmlns:p14="http://schemas.microsoft.com/office/powerpoint/2010/main" val="454263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t>
            </a:r>
            <a:r>
              <a:rPr lang="en-US" dirty="0" err="1"/>
              <a:t>Git</a:t>
            </a:r>
            <a:endParaRPr lang="en-US" dirty="0"/>
          </a:p>
        </p:txBody>
      </p:sp>
      <p:sp>
        <p:nvSpPr>
          <p:cNvPr id="3" name="Content Placeholder 2"/>
          <p:cNvSpPr>
            <a:spLocks noGrp="1"/>
          </p:cNvSpPr>
          <p:nvPr>
            <p:ph idx="1"/>
          </p:nvPr>
        </p:nvSpPr>
        <p:spPr>
          <a:xfrm>
            <a:off x="348792" y="1825625"/>
            <a:ext cx="6447934" cy="4801418"/>
          </a:xfrm>
        </p:spPr>
        <p:txBody>
          <a:bodyPr>
            <a:normAutofit fontScale="92500"/>
          </a:bodyPr>
          <a:lstStyle/>
          <a:p>
            <a:r>
              <a:rPr lang="en-US" sz="3600" dirty="0">
                <a:hlinkClick r:id="rId2"/>
              </a:rPr>
              <a:t>https://git-for-windows.github.io</a:t>
            </a:r>
            <a:br>
              <a:rPr lang="en-US" sz="3600" dirty="0"/>
            </a:br>
            <a:r>
              <a:rPr lang="en-US" sz="3600" dirty="0"/>
              <a:t>When you install, be sure to pick option </a:t>
            </a:r>
            <a:r>
              <a:rPr lang="en-US" sz="3600" b="1" dirty="0"/>
              <a:t>“Run </a:t>
            </a:r>
            <a:r>
              <a:rPr lang="en-US" sz="3600" b="1" dirty="0" err="1"/>
              <a:t>Git</a:t>
            </a:r>
            <a:r>
              <a:rPr lang="en-US" sz="3600" b="1" dirty="0"/>
              <a:t> from Windows Command Prompt”</a:t>
            </a:r>
            <a:r>
              <a:rPr lang="en-US" sz="3600" dirty="0"/>
              <a:t>.</a:t>
            </a:r>
          </a:p>
          <a:p>
            <a:endParaRPr lang="en-US" sz="3600" dirty="0"/>
          </a:p>
        </p:txBody>
      </p:sp>
      <p:pic>
        <p:nvPicPr>
          <p:cNvPr id="1026" name="Picture 2" descr="https://camo.githubusercontent.com/a98f1dc151820138079b820bb08b1e87a3649fa4/687474703a2f2f662e636c2e6c792f6974656d732f3256324f336931703352324631723276306131322f6d7973676974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181" y="1825625"/>
            <a:ext cx="508635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085670"/>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ZackTemplate.potx" id="{490EA294-4618-4D41-A5CF-4B0D9EB0D9FF}" vid="{7AB5C814-F9D0-41F9-BFBB-047A14E919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A4849AD-65CA-4CDD-87B0-7F56EA6DF7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ZackTemplate</Template>
  <TotalTime>0</TotalTime>
  <Words>1738</Words>
  <Application>Microsoft Office PowerPoint</Application>
  <PresentationFormat>Widescreen</PresentationFormat>
  <Paragraphs>203</Paragraphs>
  <Slides>35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Consolas</vt:lpstr>
      <vt:lpstr>Segoe UI</vt:lpstr>
      <vt:lpstr>Segoe UI Light</vt:lpstr>
      <vt:lpstr>WelcomeDoc</vt:lpstr>
      <vt:lpstr>Intro to NPM, gulp, and Bower (for Visual Studio devs)</vt:lpstr>
      <vt:lpstr>What is this all about?</vt:lpstr>
      <vt:lpstr>NPM</vt:lpstr>
      <vt:lpstr>Node.js</vt:lpstr>
      <vt:lpstr>Package Managers</vt:lpstr>
      <vt:lpstr>Package Manager Examples</vt:lpstr>
      <vt:lpstr>Back to NPM</vt:lpstr>
      <vt:lpstr>Git</vt:lpstr>
      <vt:lpstr>Install Git</vt:lpstr>
      <vt:lpstr>Getting Node.js and NPM</vt:lpstr>
      <vt:lpstr>Init NPM</vt:lpstr>
      <vt:lpstr>package.json</vt:lpstr>
      <vt:lpstr>Bower</vt:lpstr>
      <vt:lpstr>Install Bower</vt:lpstr>
      <vt:lpstr>Install Packages with Bower</vt:lpstr>
      <vt:lpstr>gulp</vt:lpstr>
      <vt:lpstr>Why do we need gulp when we have MSBUILD/Visual Studio? </vt:lpstr>
      <vt:lpstr>Install gulp</vt:lpstr>
      <vt:lpstr>NPM stores this in package.json</vt:lpstr>
      <vt:lpstr>Use gulp</vt:lpstr>
      <vt:lpstr>Add Gulp Task to compile SASS</vt:lpstr>
      <vt:lpstr>Gulp app-css Task</vt:lpstr>
      <vt:lpstr>Gulp Watch Tasks</vt:lpstr>
      <vt:lpstr>Gulp Concat</vt:lpstr>
      <vt:lpstr>Gulp Concat and Minify CSS Example – Install Plugins</vt:lpstr>
      <vt:lpstr>Gulp Concat and Minify CSS Example – Add Plugins</vt:lpstr>
      <vt:lpstr>Gulp Concat and Minify CSS Example – Update Gulp Tasks</vt:lpstr>
      <vt:lpstr>Gulp Concat and Minify CSS Example – New ‘app-css’ Task</vt:lpstr>
      <vt:lpstr>Gulp Concat and Minify JS Example – Install Plugins</vt:lpstr>
      <vt:lpstr>Gulp Concat and Minify JS Example – Add Plugins</vt:lpstr>
      <vt:lpstr>Gulp Concat and Minify JS Example – Update Gulp Tasks</vt:lpstr>
      <vt:lpstr>Gulp Concat and Minify JS Example – ‘app-js’ Task</vt:lpstr>
      <vt:lpstr>Which files go in Source Control? Which go in Visual Studo Project?</vt:lpstr>
      <vt:lpstr>Resources</vt:lpstr>
      <vt:lpstr>Closing</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2016-02-18T03:57:44Z</dcterms:created>
  <dcterms:modified xsi:type="dcterms:W3CDTF">2016-02-22T07:13:49Z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