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1" r:id="rId2"/>
    <p:sldId id="282" r:id="rId3"/>
    <p:sldId id="281" r:id="rId4"/>
    <p:sldId id="272" r:id="rId5"/>
    <p:sldId id="283" r:id="rId6"/>
    <p:sldId id="264" r:id="rId7"/>
    <p:sldId id="269" r:id="rId8"/>
    <p:sldId id="284" r:id="rId9"/>
    <p:sldId id="280" r:id="rId10"/>
    <p:sldId id="277" r:id="rId11"/>
    <p:sldId id="257" r:id="rId12"/>
    <p:sldId id="278" r:id="rId13"/>
    <p:sldId id="258" r:id="rId14"/>
    <p:sldId id="279" r:id="rId15"/>
    <p:sldId id="266" r:id="rId16"/>
    <p:sldId id="285" r:id="rId17"/>
    <p:sldId id="271" r:id="rId18"/>
    <p:sldId id="276" r:id="rId19"/>
    <p:sldId id="275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ovan Orn" initials="DO" lastIdx="1" clrIdx="0">
    <p:extLst>
      <p:ext uri="{19B8F6BF-5375-455C-9EA6-DF929625EA0E}">
        <p15:presenceInfo xmlns:p15="http://schemas.microsoft.com/office/powerpoint/2012/main" userId="S::dorn@unomaha.edu::e30d6b7b-cad8-44b2-bc35-e05039bebd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2D976-DCC4-4F52-A860-1757ACFE6893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49C23-08F3-4025-A083-4C66D542F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6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1351-D2E0-4CE7-8C83-AF1617FE0C63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7F3D-219E-4FF1-9536-86CDA14F88A6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958D-467C-4CBE-9570-4EF7227701A4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4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36A7-6331-453D-918A-7E82DD4B047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07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8ABE-6744-4FB3-8931-FE9882C3CED9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02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6641-2459-49B1-A71E-E909D4470A3C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498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1FD7-EE46-4A81-BB07-A3FE704366B4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6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54E00-BCC9-4513-9ADA-D47FC080D805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53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4C1E-808B-4167-8483-67B4CAF05F7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0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E145-F3B1-4C3B-BBF4-44034E54A2A0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8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0E6B-1002-478A-A77A-3CC6E68E4B77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5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9077-9445-49B3-A9F5-97F90807D5CC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F6A7-8B0C-4C08-8236-A601002B323C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9281-9FCA-475F-B33C-1B90494367B1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978A-F554-41D1-BBB6-FDF395700E95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2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D055-477C-40F2-B6A4-455A290B8258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D5F9C-C590-4817-8B9B-BE175B7B62D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University of Nebraska at Omaha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5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DFF8DD1-BB0D-4B0C-AC80-A58DA2AC53A0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University of Nebraska at Omaha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8811CD-53E5-4FEA-8522-F3936E80A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20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296785"/>
            <a:ext cx="9166372" cy="18454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</a:rPr>
              <a:t>On Developing and Optimizing New Machine Learning Techniques to Analyze Mobility Parameters and Gait Patterns for Healthcare  Purposes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Presenter: Donovan Orn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B75AE-71C6-490F-97C5-DE197EA4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University of Nebraska at Omaha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D225-8344-4787-A028-01FB3A25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Variations of MIGMC and MSNR&amp;MC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Both MIGMC and MSNR&amp;MC are filter based methods.</a:t>
            </a:r>
          </a:p>
          <a:p>
            <a:r>
              <a:rPr lang="en-US">
                <a:solidFill>
                  <a:schemeClr val="tx1"/>
                </a:solidFill>
              </a:rPr>
              <a:t>MIGMC has a threshold to stop while MSNR&amp;MC2 does not</a:t>
            </a:r>
          </a:p>
          <a:p>
            <a:r>
              <a:rPr lang="en-US">
                <a:solidFill>
                  <a:schemeClr val="tx1"/>
                </a:solidFill>
              </a:rPr>
              <a:t>To have a fair comparison between these two methods: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Variation of MSNR&amp;MC2 with threshold was implemented (MSNR&amp;MC)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Variation of MIGMC without threshold was implemented (MIGMC2)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7AD5-35BE-48EC-A523-118457A2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5AB48-62D7-4281-9636-DC471F26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8811CD-53E5-4FEA-8522-F3936E80A924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8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Genetic Algorithm (GA)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5" y="851026"/>
            <a:ext cx="6862757" cy="338304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2A347-7042-4D8B-8566-11E0F118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501F-0A98-43BF-9953-D979868A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84212" y="4487332"/>
            <a:ext cx="7479287" cy="1507067"/>
          </a:xfrm>
        </p:spPr>
        <p:txBody>
          <a:bodyPr/>
          <a:lstStyle/>
          <a:p>
            <a:r>
              <a:rPr lang="en-US" dirty="0"/>
              <a:t>Principal component Analysis (</a:t>
            </a:r>
            <a:r>
              <a:rPr lang="en-US" dirty="0" err="1"/>
              <a:t>pca</a:t>
            </a:r>
            <a:r>
              <a:rPr lang="en-US" dirty="0"/>
              <a:t>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5807075" y="685800"/>
            <a:ext cx="4929188" cy="945737"/>
          </a:xfrm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Parkinson’s and healthy elderly, three principal components compared to two principle components.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84211" y="685800"/>
            <a:ext cx="4937655" cy="3615267"/>
          </a:xfrm>
        </p:spPr>
        <p:txBody>
          <a:bodyPr/>
          <a:lstStyle/>
          <a:p>
            <a:r>
              <a:rPr lang="en-US" dirty="0"/>
              <a:t>Dimensionality reduction method</a:t>
            </a:r>
          </a:p>
          <a:p>
            <a:pPr lvl="1"/>
            <a:r>
              <a:rPr lang="en-US" dirty="0"/>
              <a:t>Components are created from the original feature set by projecting them onto lower dimensions called principal components</a:t>
            </a:r>
          </a:p>
          <a:p>
            <a:pPr lvl="1"/>
            <a:r>
              <a:rPr lang="en-US" dirty="0"/>
              <a:t>3 Components are used</a:t>
            </a:r>
          </a:p>
          <a:p>
            <a:pPr lvl="1"/>
            <a:r>
              <a:rPr lang="en-US" dirty="0"/>
              <a:t>Tested Highest Explained Variance (HEV) component, First 2 HEV, and All components</a:t>
            </a:r>
          </a:p>
        </p:txBody>
      </p:sp>
      <p:pic>
        <p:nvPicPr>
          <p:cNvPr id="13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807075" y="1737664"/>
            <a:ext cx="5387040" cy="227247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443A3A-8842-4A6F-976F-2FC8F385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309D47-ADB2-4066-920D-A98C5747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3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# </a:t>
            </a:r>
            <a:r>
              <a:rPr lang="en-US" dirty="0"/>
              <a:t>Features Selected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76769"/>
              </p:ext>
            </p:extLst>
          </p:nvPr>
        </p:nvGraphicFramePr>
        <p:xfrm>
          <a:off x="684212" y="1262063"/>
          <a:ext cx="8534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228">
                  <a:extLst>
                    <a:ext uri="{9D8B030D-6E8A-4147-A177-3AD203B41FA5}">
                      <a16:colId xmlns:a16="http://schemas.microsoft.com/office/drawing/2014/main" val="3767511544"/>
                    </a:ext>
                  </a:extLst>
                </a:gridCol>
                <a:gridCol w="1964686">
                  <a:extLst>
                    <a:ext uri="{9D8B030D-6E8A-4147-A177-3AD203B41FA5}">
                      <a16:colId xmlns:a16="http://schemas.microsoft.com/office/drawing/2014/main" val="718046368"/>
                    </a:ext>
                  </a:extLst>
                </a:gridCol>
                <a:gridCol w="2250804">
                  <a:extLst>
                    <a:ext uri="{9D8B030D-6E8A-4147-A177-3AD203B41FA5}">
                      <a16:colId xmlns:a16="http://schemas.microsoft.com/office/drawing/2014/main" val="3870868557"/>
                    </a:ext>
                  </a:extLst>
                </a:gridCol>
                <a:gridCol w="2203682">
                  <a:extLst>
                    <a:ext uri="{9D8B030D-6E8A-4147-A177-3AD203B41FA5}">
                      <a16:colId xmlns:a16="http://schemas.microsoft.com/office/drawing/2014/main" val="2454306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Feature Selection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Features PD</a:t>
                      </a:r>
                      <a:r>
                        <a:rPr lang="en-US" sz="1400" baseline="0" dirty="0"/>
                        <a:t> and HE</a:t>
                      </a:r>
                      <a:endParaRPr lang="en-US" sz="1400" dirty="0"/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Features PD and GE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Features</a:t>
                      </a:r>
                      <a:r>
                        <a:rPr lang="en-US" sz="1400" baseline="0" dirty="0"/>
                        <a:t> in GE and HE</a:t>
                      </a:r>
                      <a:endParaRPr lang="en-US" sz="1400" dirty="0"/>
                    </a:p>
                  </a:txBody>
                  <a:tcPr marL="158319" marR="158319"/>
                </a:tc>
                <a:extLst>
                  <a:ext uri="{0D108BD9-81ED-4DB2-BD59-A6C34878D82A}">
                    <a16:rowId xmlns:a16="http://schemas.microsoft.com/office/drawing/2014/main" val="67779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GA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158319" marR="158319"/>
                </a:tc>
                <a:extLst>
                  <a:ext uri="{0D108BD9-81ED-4DB2-BD59-A6C34878D82A}">
                    <a16:rowId xmlns:a16="http://schemas.microsoft.com/office/drawing/2014/main" val="408804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MIGMC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158319" marR="158319"/>
                </a:tc>
                <a:extLst>
                  <a:ext uri="{0D108BD9-81ED-4DB2-BD59-A6C34878D82A}">
                    <a16:rowId xmlns:a16="http://schemas.microsoft.com/office/drawing/2014/main" val="16059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MIGMC2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 ± 2.3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5.3 ± 3.4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 ± 1.8</a:t>
                      </a:r>
                    </a:p>
                  </a:txBody>
                  <a:tcPr marL="158319" marR="158319"/>
                </a:tc>
                <a:extLst>
                  <a:ext uri="{0D108BD9-81ED-4DB2-BD59-A6C34878D82A}">
                    <a16:rowId xmlns:a16="http://schemas.microsoft.com/office/drawing/2014/main" val="83656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MSNR&amp;MC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 marL="158319" marR="158319"/>
                </a:tc>
                <a:extLst>
                  <a:ext uri="{0D108BD9-81ED-4DB2-BD59-A6C34878D82A}">
                    <a16:rowId xmlns:a16="http://schemas.microsoft.com/office/drawing/2014/main" val="166721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MSNR&amp;MC2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6.5 ± 5.1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6.8 ± 5.8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 ± 3.8</a:t>
                      </a:r>
                    </a:p>
                  </a:txBody>
                  <a:tcPr marL="158319" marR="158319"/>
                </a:tc>
                <a:extLst>
                  <a:ext uri="{0D108BD9-81ED-4DB2-BD59-A6C34878D82A}">
                    <a16:rowId xmlns:a16="http://schemas.microsoft.com/office/drawing/2014/main" val="10103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PCA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158319" marR="158319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158319" marR="158319"/>
                </a:tc>
                <a:extLst>
                  <a:ext uri="{0D108BD9-81ED-4DB2-BD59-A6C34878D82A}">
                    <a16:rowId xmlns:a16="http://schemas.microsoft.com/office/drawing/2014/main" val="50061840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84212" y="685800"/>
            <a:ext cx="4665662" cy="576263"/>
          </a:xfrm>
        </p:spPr>
        <p:txBody>
          <a:bodyPr/>
          <a:lstStyle/>
          <a:p>
            <a:r>
              <a:rPr lang="en-US" dirty="0"/>
              <a:t># Features Selected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DE367B-3A14-4081-AD9A-E541538C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3AAAB-34B1-4255-AB48-DA335CF5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60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performance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Computation Time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97472674"/>
              </p:ext>
            </p:extLst>
          </p:nvPr>
        </p:nvGraphicFramePr>
        <p:xfrm>
          <a:off x="5807073" y="1262063"/>
          <a:ext cx="55564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269">
                  <a:extLst>
                    <a:ext uri="{9D8B030D-6E8A-4147-A177-3AD203B41FA5}">
                      <a16:colId xmlns:a16="http://schemas.microsoft.com/office/drawing/2014/main" val="1490948609"/>
                    </a:ext>
                  </a:extLst>
                </a:gridCol>
                <a:gridCol w="3433156">
                  <a:extLst>
                    <a:ext uri="{9D8B030D-6E8A-4147-A177-3AD203B41FA5}">
                      <a16:colId xmlns:a16="http://schemas.microsoft.com/office/drawing/2014/main" val="272363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Comp.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7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8423.5425 or 2h 20m 23.5425s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86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MIGMC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4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MIGMC2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0.3047s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49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MSNR&amp;MC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0.3527s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79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MSNR&amp;MC2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0.3579s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61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0.0078s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04867"/>
                  </a:ext>
                </a:extLst>
              </a:tr>
            </a:tbl>
          </a:graphicData>
        </a:graphic>
      </p:graphicFrame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72080" y="1262062"/>
            <a:ext cx="3506042" cy="259588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DC1F3-3491-4736-904C-30C57D0F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ACD0C-B886-47B8-8B2A-C15FB4A5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5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Results show that AdaBoost is the most robust machine learning classifier</a:t>
            </a:r>
          </a:p>
          <a:p>
            <a:r>
              <a:rPr lang="en-US" dirty="0"/>
              <a:t>GA followed by MSNR&amp;MC2 and MIGMC2 showed the highest performance</a:t>
            </a:r>
          </a:p>
          <a:p>
            <a:r>
              <a:rPr lang="en-US" dirty="0"/>
              <a:t>Computation Time of GA was vastly higher than other feature selection techniques</a:t>
            </a:r>
          </a:p>
          <a:p>
            <a:endParaRPr lang="en-US" dirty="0"/>
          </a:p>
          <a:p>
            <a:r>
              <a:rPr lang="en-US" dirty="0"/>
              <a:t>GA performs the best when computational resources are available</a:t>
            </a:r>
          </a:p>
          <a:p>
            <a:r>
              <a:rPr lang="en-US" dirty="0"/>
              <a:t>MSNR&amp;MC2 and MIGMC2 are the best when there are limited computational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E3D92-3A83-4F3E-BF6B-42164B6B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FFDEF-DED1-40FA-9643-B64BF19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8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 the genetic algorithm feature selection.</a:t>
            </a:r>
          </a:p>
          <a:p>
            <a:pPr lvl="1"/>
            <a:r>
              <a:rPr lang="en-US" dirty="0"/>
              <a:t>Correlation based mutation function</a:t>
            </a:r>
          </a:p>
          <a:p>
            <a:pPr lvl="1"/>
            <a:r>
              <a:rPr lang="en-US" dirty="0"/>
              <a:t>Correlation based crossover function</a:t>
            </a:r>
          </a:p>
          <a:p>
            <a:r>
              <a:rPr lang="en-US" dirty="0"/>
              <a:t>Goal to improve performance</a:t>
            </a:r>
          </a:p>
          <a:p>
            <a:pPr lvl="1"/>
            <a:r>
              <a:rPr lang="en-US" dirty="0"/>
              <a:t>Accuracy – improving search space</a:t>
            </a:r>
          </a:p>
          <a:p>
            <a:pPr lvl="1"/>
            <a:r>
              <a:rPr lang="en-US" dirty="0"/>
              <a:t>Completion time – reducing search space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E3D92-3A83-4F3E-BF6B-42164B6B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FFDEF-DED1-40FA-9643-B64BF192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8D275-0C57-4FCC-8DF3-EC767488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C5013-DE8A-4921-812A-43344D99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8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Signal to noise ratio Minimum Correlation (MSNR&amp;MC2)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3718" y="804915"/>
            <a:ext cx="4649787" cy="576262"/>
          </a:xfrm>
        </p:spPr>
        <p:txBody>
          <a:bodyPr/>
          <a:lstStyle/>
          <a:p>
            <a:r>
              <a:rPr lang="en-US" dirty="0"/>
              <a:t>Signal to Noise Ratio Rank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2029" y="813382"/>
            <a:ext cx="4665134" cy="576262"/>
          </a:xfrm>
        </p:spPr>
        <p:txBody>
          <a:bodyPr/>
          <a:lstStyle/>
          <a:p>
            <a:r>
              <a:rPr lang="en-US" dirty="0"/>
              <a:t>MSNR&amp;MC algorithm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08" y="1901101"/>
            <a:ext cx="4937655" cy="11943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9507" y="3095460"/>
                <a:ext cx="49376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219422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21942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21942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21942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𝑆𝑡𝑎𝑛𝑑𝑎𝑟𝑑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𝐷𝑒𝑣𝑖𝑎𝑡𝑖𝑜𝑛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7" y="3095460"/>
                <a:ext cx="4937655" cy="1200329"/>
              </a:xfrm>
              <a:prstGeom prst="rect">
                <a:avLst/>
              </a:prstGeom>
              <a:blipFill>
                <a:blip r:embed="rId3"/>
                <a:stretch>
                  <a:fillRect t="-36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846585"/>
              </p:ext>
            </p:extLst>
          </p:nvPr>
        </p:nvGraphicFramePr>
        <p:xfrm>
          <a:off x="6605849" y="1389644"/>
          <a:ext cx="2840283" cy="2987040"/>
        </p:xfrm>
        <a:graphic>
          <a:graphicData uri="http://schemas.openxmlformats.org/drawingml/2006/table">
            <a:tbl>
              <a:tblPr firstRow="1" bandRow="1"/>
              <a:tblGrid>
                <a:gridCol w="2840283">
                  <a:extLst>
                    <a:ext uri="{9D8B030D-6E8A-4147-A177-3AD203B41FA5}">
                      <a16:colId xmlns:a16="http://schemas.microsoft.com/office/drawing/2014/main" val="235406270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SNR Rank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82567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2000" dirty="0"/>
                        <a:t>Feature with highest SNR Score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7755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5237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656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13179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Feature</a:t>
                      </a:r>
                      <a:r>
                        <a:rPr lang="en-US" sz="2000" baseline="0" dirty="0"/>
                        <a:t> With Lowest SNR Score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6469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65879" y="2127190"/>
            <a:ext cx="1577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194225">
              <a:buClr>
                <a:srgbClr val="FF0000"/>
              </a:buClr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Find Highest Correlated Pair</a:t>
            </a:r>
          </a:p>
        </p:txBody>
      </p:sp>
      <p:cxnSp>
        <p:nvCxnSpPr>
          <p:cNvPr id="11" name="Elbow Connector 10"/>
          <p:cNvCxnSpPr>
            <a:stCxn id="10" idx="1"/>
          </p:cNvCxnSpPr>
          <p:nvPr/>
        </p:nvCxnSpPr>
        <p:spPr>
          <a:xfrm rot="10800000" flipV="1">
            <a:off x="9446133" y="2419577"/>
            <a:ext cx="519747" cy="292387"/>
          </a:xfrm>
          <a:prstGeom prst="bentConnector3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Elbow Connector 11"/>
          <p:cNvCxnSpPr>
            <a:stCxn id="13" idx="1"/>
          </p:cNvCxnSpPr>
          <p:nvPr/>
        </p:nvCxnSpPr>
        <p:spPr>
          <a:xfrm rot="10800000" flipV="1">
            <a:off x="9446132" y="3210197"/>
            <a:ext cx="514962" cy="300854"/>
          </a:xfrm>
          <a:prstGeom prst="bentConnector3">
            <a:avLst>
              <a:gd name="adj1" fmla="val 48242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9961094" y="2917809"/>
            <a:ext cx="157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194225">
              <a:buClr>
                <a:srgbClr val="FF0000"/>
              </a:buClr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Remove Lowest in rank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9710274" y="2711379"/>
            <a:ext cx="0" cy="773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7D2A8-29F2-4871-BF37-754A4320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7DC0-E8AC-4079-967E-2F642163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Information Gain Minimum Correlation (</a:t>
            </a:r>
            <a:r>
              <a:rPr lang="en-US" dirty="0" err="1"/>
              <a:t>migmc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77" y="1260175"/>
            <a:ext cx="10047856" cy="304936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008E9-DE02-4CE4-B41D-A601C01E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2BC34-70D1-4E78-9622-71B1FD16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6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Overall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9C86-E622-40D5-9557-1FAB21C4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How can we use mobility parameters collected from wearable sensors to assess health?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B75AE-71C6-490F-97C5-DE197EA4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University of Nebraska at Omaha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D225-8344-4787-A028-01FB3A25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711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10800" y="649191"/>
            <a:ext cx="7992516" cy="38381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317" y="4485621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Fitness/Optimization Function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127422" y="1225038"/>
            <a:ext cx="7732675" cy="2795909"/>
            <a:chOff x="21722615" y="23541619"/>
            <a:chExt cx="6413826" cy="2362306"/>
          </a:xfrm>
        </p:grpSpPr>
        <p:sp>
          <p:nvSpPr>
            <p:cNvPr id="40" name="Rectangle 39"/>
            <p:cNvSpPr/>
            <p:nvPr/>
          </p:nvSpPr>
          <p:spPr>
            <a:xfrm>
              <a:off x="24168664" y="23554106"/>
              <a:ext cx="1444676" cy="4852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If #of Features = 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691765" y="23554107"/>
              <a:ext cx="1444676" cy="4852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Individual Fitness = 0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722615" y="23551591"/>
              <a:ext cx="1444676" cy="4852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For individual in generation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2746325" y="24365428"/>
              <a:ext cx="1444676" cy="4852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Features = all positions, True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582444" y="24365428"/>
              <a:ext cx="1444676" cy="4852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Scale features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6418563" y="24361948"/>
              <a:ext cx="1444676" cy="4852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Build Models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22746325" y="25309814"/>
                  <a:ext cx="5116914" cy="59411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𝐼𝑛𝑑𝑖𝑣𝑖𝑑𝑢𝑎𝑙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𝐹𝑖𝑡𝑛𝑒𝑠𝑠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𝑚𝑜𝑑𝑒𝑙𝑠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𝑎𝑐𝑐𝑢𝑟𝑎𝑐𝑦</m:t>
                        </m:r>
                      </m:oMath>
                    </m:oMathPara>
                  </a14:m>
                  <a:endParaRPr lang="en-US" sz="1400" b="0" dirty="0">
                    <a:ln>
                      <a:noFill/>
                    </a:ln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6325" y="25309814"/>
                  <a:ext cx="5116914" cy="594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>
              <a:stCxn id="42" idx="3"/>
              <a:endCxn id="40" idx="1"/>
            </p:cNvCxnSpPr>
            <p:nvPr/>
          </p:nvCxnSpPr>
          <p:spPr>
            <a:xfrm>
              <a:off x="23167291" y="23794219"/>
              <a:ext cx="1001373" cy="251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0" idx="3"/>
              <a:endCxn id="41" idx="1"/>
            </p:cNvCxnSpPr>
            <p:nvPr/>
          </p:nvCxnSpPr>
          <p:spPr>
            <a:xfrm>
              <a:off x="25613340" y="23796734"/>
              <a:ext cx="1078425" cy="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40" idx="2"/>
              <a:endCxn id="43" idx="0"/>
            </p:cNvCxnSpPr>
            <p:nvPr/>
          </p:nvCxnSpPr>
          <p:spPr>
            <a:xfrm flipH="1">
              <a:off x="23468663" y="24039361"/>
              <a:ext cx="1422339" cy="32606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43" idx="3"/>
              <a:endCxn id="44" idx="1"/>
            </p:cNvCxnSpPr>
            <p:nvPr/>
          </p:nvCxnSpPr>
          <p:spPr>
            <a:xfrm>
              <a:off x="24191001" y="24608056"/>
              <a:ext cx="391443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4" idx="3"/>
              <a:endCxn id="45" idx="1"/>
            </p:cNvCxnSpPr>
            <p:nvPr/>
          </p:nvCxnSpPr>
          <p:spPr>
            <a:xfrm flipV="1">
              <a:off x="26027120" y="24604576"/>
              <a:ext cx="391443" cy="348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45" idx="2"/>
            </p:cNvCxnSpPr>
            <p:nvPr/>
          </p:nvCxnSpPr>
          <p:spPr>
            <a:xfrm>
              <a:off x="27140901" y="24847203"/>
              <a:ext cx="0" cy="46261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Elbow Connector 52"/>
            <p:cNvCxnSpPr>
              <a:stCxn id="46" idx="2"/>
              <a:endCxn id="42" idx="2"/>
            </p:cNvCxnSpPr>
            <p:nvPr/>
          </p:nvCxnSpPr>
          <p:spPr>
            <a:xfrm rot="5400000" flipH="1">
              <a:off x="22941329" y="23540472"/>
              <a:ext cx="1867077" cy="2859829"/>
            </a:xfrm>
            <a:prstGeom prst="bentConnector3">
              <a:avLst>
                <a:gd name="adj1" fmla="val -13332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>
              <a:stCxn id="41" idx="0"/>
              <a:endCxn id="42" idx="0"/>
            </p:cNvCxnSpPr>
            <p:nvPr/>
          </p:nvCxnSpPr>
          <p:spPr>
            <a:xfrm rot="16200000" flipV="1">
              <a:off x="24928270" y="21068274"/>
              <a:ext cx="2516" cy="4969150"/>
            </a:xfrm>
            <a:prstGeom prst="bentConnector3">
              <a:avLst>
                <a:gd name="adj1" fmla="val 9185851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25734592" y="23541619"/>
              <a:ext cx="835920" cy="286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F0000"/>
                </a:buClr>
              </a:pPr>
              <a:r>
                <a:rPr lang="en-US" sz="1600" dirty="0">
                  <a:solidFill>
                    <a:schemeClr val="bg1"/>
                  </a:solidFill>
                </a:rPr>
                <a:t>False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 rot="20783803">
              <a:off x="23529478" y="24023771"/>
              <a:ext cx="835920" cy="2860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buClr>
                  <a:srgbClr val="FF0000"/>
                </a:buClr>
              </a:pPr>
              <a:r>
                <a:rPr lang="en-US" sz="1600" dirty="0">
                  <a:solidFill>
                    <a:schemeClr val="bg1"/>
                  </a:solidFill>
                </a:rPr>
                <a:t>True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3355C-F210-4DD3-BE0D-3D2CDB19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7DA10-E507-4FD2-9EB1-53E571A1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7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u="sng" dirty="0"/>
              <a:t>Motivation</a:t>
            </a:r>
            <a:r>
              <a:rPr lang="en-US" dirty="0"/>
              <a:t> wearable Sensors and health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Widespread use of wearable devices.</a:t>
            </a:r>
          </a:p>
          <a:p>
            <a:r>
              <a:rPr lang="en-US" dirty="0">
                <a:solidFill>
                  <a:schemeClr val="tx1"/>
                </a:solidFill>
              </a:rPr>
              <a:t>Can we utilize the data collected from these devices to remotely predict potential health hazards?</a:t>
            </a:r>
          </a:p>
          <a:p>
            <a:r>
              <a:rPr lang="en-US" dirty="0">
                <a:solidFill>
                  <a:schemeClr val="tx1"/>
                </a:solidFill>
              </a:rPr>
              <a:t>Need for a systematic way to use movement patterns to access health.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1E6D2-23EB-49F7-B5CF-8481A65E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57260-0731-48D0-BF60-1AB61490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8811CD-53E5-4FEA-8522-F3936E80A924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3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Takes in data</a:t>
            </a:r>
          </a:p>
          <a:p>
            <a:r>
              <a:rPr lang="en-US" sz="2400" dirty="0"/>
              <a:t>Uses pattern analysis</a:t>
            </a:r>
          </a:p>
          <a:p>
            <a:r>
              <a:rPr lang="en-US" sz="2400" dirty="0"/>
              <a:t>Predicts 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Real time predictions</a:t>
            </a:r>
          </a:p>
          <a:p>
            <a:r>
              <a:rPr lang="en-US" sz="2400" dirty="0"/>
              <a:t>Can catch the disease early</a:t>
            </a:r>
          </a:p>
          <a:p>
            <a:r>
              <a:rPr lang="en-US" sz="2400" dirty="0"/>
              <a:t>Can be used to alert Dr. and patient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845317-7572-4CE5-8A8C-285872F3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F96084-5F50-4B1A-8AFB-71FB015D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Project Goal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09C86-E622-40D5-9557-1FAB21C4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/>
                </a:solidFill>
              </a:rPr>
              <a:t>Improve machine learning models by developing a methodology for finding the best data reduction techniques.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B75AE-71C6-490F-97C5-DE197EA4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/>
              <a:t>University of Nebraska at Omaha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BD225-8344-4787-A028-01FB3A25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4212" y="2638252"/>
            <a:ext cx="6326908" cy="18490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UPDRS and H&amp;Y are from early stages of Parkinson’s disease.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Shimmer R3 </a:t>
            </a:r>
          </a:p>
          <a:p>
            <a:pPr marL="0" indent="0">
              <a:buNone/>
            </a:pPr>
            <a:r>
              <a:rPr lang="en-US" dirty="0"/>
              <a:t>    (inertial measurement Unit (IMU))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37 Features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1195"/>
              </p:ext>
            </p:extLst>
          </p:nvPr>
        </p:nvGraphicFramePr>
        <p:xfrm>
          <a:off x="684212" y="329896"/>
          <a:ext cx="49469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9802">
                  <a:extLst>
                    <a:ext uri="{9D8B030D-6E8A-4147-A177-3AD203B41FA5}">
                      <a16:colId xmlns:a16="http://schemas.microsoft.com/office/drawing/2014/main" val="2024189143"/>
                    </a:ext>
                  </a:extLst>
                </a:gridCol>
                <a:gridCol w="1205346">
                  <a:extLst>
                    <a:ext uri="{9D8B030D-6E8A-4147-A177-3AD203B41FA5}">
                      <a16:colId xmlns:a16="http://schemas.microsoft.com/office/drawing/2014/main" val="739935456"/>
                    </a:ext>
                  </a:extLst>
                </a:gridCol>
                <a:gridCol w="1271848">
                  <a:extLst>
                    <a:ext uri="{9D8B030D-6E8A-4147-A177-3AD203B41FA5}">
                      <a16:colId xmlns:a16="http://schemas.microsoft.com/office/drawing/2014/main" val="3097669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Geriatrics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639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 Subjects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45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Gender(M/F)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5:5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4:6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25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± 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 ± 4.1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2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UPDRS</a:t>
                      </a:r>
                      <a:r>
                        <a:rPr lang="en-US" baseline="0" dirty="0"/>
                        <a:t> 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6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 &amp;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7978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61" y="1731235"/>
            <a:ext cx="3859102" cy="2237426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03020"/>
              </p:ext>
            </p:extLst>
          </p:nvPr>
        </p:nvGraphicFramePr>
        <p:xfrm>
          <a:off x="5631208" y="329896"/>
          <a:ext cx="1379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12">
                  <a:extLst>
                    <a:ext uri="{9D8B030D-6E8A-4147-A177-3AD203B41FA5}">
                      <a16:colId xmlns:a16="http://schemas.microsoft.com/office/drawing/2014/main" val="1297685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98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44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5:5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05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63.8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± 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22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12.7 ± 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33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 ± 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08248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8855-1F26-4FF2-9E61-9BFD1C3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C351C-DA54-4B28-B403-323868C2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12026"/>
            <a:ext cx="8534400" cy="1507067"/>
          </a:xfrm>
        </p:spPr>
        <p:txBody>
          <a:bodyPr/>
          <a:lstStyle/>
          <a:p>
            <a:r>
              <a:rPr lang="en-US" dirty="0"/>
              <a:t>Significance of Data Reduction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 Many Features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341497"/>
          </a:xfrm>
        </p:spPr>
        <p:txBody>
          <a:bodyPr>
            <a:normAutofit/>
          </a:bodyPr>
          <a:lstStyle/>
          <a:p>
            <a:r>
              <a:rPr lang="en-US" sz="2600" dirty="0"/>
              <a:t>Overfitting</a:t>
            </a:r>
          </a:p>
          <a:p>
            <a:pPr lvl="1"/>
            <a:r>
              <a:rPr lang="en-US" sz="2000" dirty="0"/>
              <a:t>High training accuracy</a:t>
            </a:r>
          </a:p>
          <a:p>
            <a:pPr lvl="1"/>
            <a:r>
              <a:rPr lang="en-US" sz="2000" dirty="0"/>
              <a:t>Less accurate when predicting new individuals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Reduction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5806544" y="1262061"/>
            <a:ext cx="5256814" cy="3547991"/>
          </a:xfrm>
        </p:spPr>
        <p:txBody>
          <a:bodyPr>
            <a:normAutofit/>
          </a:bodyPr>
          <a:lstStyle/>
          <a:p>
            <a:r>
              <a:rPr lang="en-US" sz="2600" dirty="0"/>
              <a:t>Removes irrelevant and redundant data.</a:t>
            </a:r>
          </a:p>
          <a:p>
            <a:r>
              <a:rPr lang="en-US" sz="2600" dirty="0"/>
              <a:t>Data Reduction Categories:</a:t>
            </a:r>
          </a:p>
          <a:p>
            <a:pPr lvl="1"/>
            <a:r>
              <a:rPr lang="en-US" dirty="0"/>
              <a:t>Filter Based – MIGMC and MSNR&amp;MC</a:t>
            </a:r>
          </a:p>
          <a:p>
            <a:pPr lvl="1"/>
            <a:r>
              <a:rPr lang="en-US" dirty="0"/>
              <a:t>Wrapper Based – Genetic Algorithm</a:t>
            </a:r>
          </a:p>
          <a:p>
            <a:pPr lvl="1"/>
            <a:r>
              <a:rPr lang="en-US" dirty="0"/>
              <a:t>Dimensionality Reduction – PCA</a:t>
            </a:r>
          </a:p>
          <a:p>
            <a:pPr lvl="1"/>
            <a:r>
              <a:rPr lang="en-US" dirty="0"/>
              <a:t>Embedded methods</a:t>
            </a:r>
          </a:p>
          <a:p>
            <a:pPr lvl="1"/>
            <a:endParaRPr lang="en-US" sz="20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684210" y="3300152"/>
            <a:ext cx="1898824" cy="1512917"/>
            <a:chOff x="684210" y="3300152"/>
            <a:chExt cx="1898824" cy="1512917"/>
          </a:xfrm>
        </p:grpSpPr>
        <p:sp>
          <p:nvSpPr>
            <p:cNvPr id="5" name="Rectangle 4"/>
            <p:cNvSpPr/>
            <p:nvPr/>
          </p:nvSpPr>
          <p:spPr>
            <a:xfrm>
              <a:off x="684210" y="3300152"/>
              <a:ext cx="1895811" cy="151291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983728" y="3501724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24480" y="3396363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1067011" y="3672459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1241901" y="3653693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464253" y="3406356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1829013" y="3558756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1491733" y="3711156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1604160" y="3588737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1741570" y="3433839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/>
            <p:cNvSpPr/>
            <p:nvPr/>
          </p:nvSpPr>
          <p:spPr>
            <a:xfrm>
              <a:off x="1544790" y="4054418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1296860" y="4014984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1271880" y="3473812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1589170" y="3876048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1896467" y="3663688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1996406" y="3451330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>
            <a:xfrm>
              <a:off x="2148806" y="3331409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2071357" y="3678680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266227" y="3588739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2488579" y="3341402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728056" y="3396731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516059" y="3646202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321186" y="3798602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2296206" y="3408858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807158" y="3446335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1594166" y="3993474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46566" y="3873553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1669117" y="4220824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1863987" y="4130883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2086339" y="3883546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451099" y="4035946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2113819" y="4188346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/>
            <p:cNvSpPr/>
            <p:nvPr/>
          </p:nvSpPr>
          <p:spPr>
            <a:xfrm>
              <a:off x="2226246" y="4065927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/>
            <p:cNvSpPr/>
            <p:nvPr/>
          </p:nvSpPr>
          <p:spPr>
            <a:xfrm>
              <a:off x="2363656" y="3911029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/>
            <p:cNvSpPr/>
            <p:nvPr/>
          </p:nvSpPr>
          <p:spPr>
            <a:xfrm>
              <a:off x="2356162" y="4243310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/>
            <p:cNvSpPr/>
            <p:nvPr/>
          </p:nvSpPr>
          <p:spPr>
            <a:xfrm>
              <a:off x="1893966" y="3951002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/>
            <p:cNvSpPr/>
            <p:nvPr/>
          </p:nvSpPr>
          <p:spPr>
            <a:xfrm>
              <a:off x="2211256" y="4353238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2518553" y="4140878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1846499" y="4545610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1998899" y="4425689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1921450" y="4772960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2116320" y="4683019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2338672" y="4435682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1222498" y="3888139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/>
            <p:cNvSpPr/>
            <p:nvPr/>
          </p:nvSpPr>
          <p:spPr>
            <a:xfrm>
              <a:off x="2366152" y="4740482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2478579" y="4618063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1344727" y="3664215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1168329" y="4159571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854631" y="4765468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2146299" y="4503138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1496712" y="3812523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832160" y="4395711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984560" y="4275790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/>
            <p:cNvSpPr/>
            <p:nvPr/>
          </p:nvSpPr>
          <p:spPr>
            <a:xfrm>
              <a:off x="907111" y="4623061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1101981" y="4533120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324333" y="4285783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1689093" y="4438183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351813" y="4590583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1464240" y="4468164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1601650" y="4313266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1594156" y="4645547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156940" y="4742983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131960" y="4353239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449250" y="4755475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/>
            <p:cNvSpPr/>
            <p:nvPr/>
          </p:nvSpPr>
          <p:spPr>
            <a:xfrm>
              <a:off x="1860824" y="4306491"/>
              <a:ext cx="18288" cy="18288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732219" y="3718646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1076924" y="3871046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/>
            <p:cNvSpPr/>
            <p:nvPr/>
          </p:nvSpPr>
          <p:spPr>
            <a:xfrm>
              <a:off x="759699" y="4023446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/>
            <p:cNvSpPr/>
            <p:nvPr/>
          </p:nvSpPr>
          <p:spPr>
            <a:xfrm>
              <a:off x="872126" y="3901027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1009536" y="3746129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002042" y="4078410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742210" y="4608063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857136" y="4188338"/>
              <a:ext cx="18288" cy="1828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2067185" y="4296307"/>
              <a:ext cx="18288" cy="182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684211" y="3300663"/>
              <a:ext cx="1890547" cy="149993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>
            <a:xfrm>
              <a:off x="686826" y="3302324"/>
              <a:ext cx="1896208" cy="1502644"/>
            </a:xfrm>
            <a:custGeom>
              <a:avLst/>
              <a:gdLst>
                <a:gd name="connsiteX0" fmla="*/ 430 w 1896208"/>
                <a:gd name="connsiteY0" fmla="*/ 0 h 1502644"/>
                <a:gd name="connsiteX1" fmla="*/ 35375 w 1896208"/>
                <a:gd name="connsiteY1" fmla="*/ 154341 h 1502644"/>
                <a:gd name="connsiteX2" fmla="*/ 224662 w 1896208"/>
                <a:gd name="connsiteY2" fmla="*/ 101923 h 1502644"/>
                <a:gd name="connsiteX3" fmla="*/ 521696 w 1896208"/>
                <a:gd name="connsiteY3" fmla="*/ 425166 h 1502644"/>
                <a:gd name="connsiteX4" fmla="*/ 422685 w 1896208"/>
                <a:gd name="connsiteY4" fmla="*/ 896927 h 1502644"/>
                <a:gd name="connsiteX5" fmla="*/ 542081 w 1896208"/>
                <a:gd name="connsiteY5" fmla="*/ 885279 h 1502644"/>
                <a:gd name="connsiteX6" fmla="*/ 611971 w 1896208"/>
                <a:gd name="connsiteY6" fmla="*/ 623189 h 1502644"/>
                <a:gd name="connsiteX7" fmla="*/ 1115765 w 1896208"/>
                <a:gd name="connsiteY7" fmla="*/ 879454 h 1502644"/>
                <a:gd name="connsiteX8" fmla="*/ 1249722 w 1896208"/>
                <a:gd name="connsiteY8" fmla="*/ 847421 h 1502644"/>
                <a:gd name="connsiteX9" fmla="*/ 1374942 w 1896208"/>
                <a:gd name="connsiteY9" fmla="*/ 337803 h 1502644"/>
                <a:gd name="connsiteX10" fmla="*/ 1471042 w 1896208"/>
                <a:gd name="connsiteY10" fmla="*/ 623189 h 1502644"/>
                <a:gd name="connsiteX11" fmla="*/ 1310876 w 1896208"/>
                <a:gd name="connsiteY11" fmla="*/ 1039620 h 1502644"/>
                <a:gd name="connsiteX12" fmla="*/ 1529284 w 1896208"/>
                <a:gd name="connsiteY12" fmla="*/ 1217258 h 1502644"/>
                <a:gd name="connsiteX13" fmla="*/ 1372030 w 1896208"/>
                <a:gd name="connsiteY13" fmla="*/ 1391984 h 1502644"/>
                <a:gd name="connsiteX14" fmla="*/ 1523459 w 1896208"/>
                <a:gd name="connsiteY14" fmla="*/ 1453138 h 1502644"/>
                <a:gd name="connsiteX15" fmla="*/ 1706922 w 1896208"/>
                <a:gd name="connsiteY15" fmla="*/ 1371600 h 1502644"/>
                <a:gd name="connsiteX16" fmla="*/ 1896208 w 1896208"/>
                <a:gd name="connsiteY16" fmla="*/ 1502644 h 1502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96208" h="1502644">
                  <a:moveTo>
                    <a:pt x="430" y="0"/>
                  </a:moveTo>
                  <a:cubicBezTo>
                    <a:pt x="-784" y="68677"/>
                    <a:pt x="-1997" y="137354"/>
                    <a:pt x="35375" y="154341"/>
                  </a:cubicBezTo>
                  <a:cubicBezTo>
                    <a:pt x="72747" y="171328"/>
                    <a:pt x="143609" y="56786"/>
                    <a:pt x="224662" y="101923"/>
                  </a:cubicBezTo>
                  <a:cubicBezTo>
                    <a:pt x="305715" y="147060"/>
                    <a:pt x="488692" y="292665"/>
                    <a:pt x="521696" y="425166"/>
                  </a:cubicBezTo>
                  <a:cubicBezTo>
                    <a:pt x="554700" y="557667"/>
                    <a:pt x="419288" y="820242"/>
                    <a:pt x="422685" y="896927"/>
                  </a:cubicBezTo>
                  <a:cubicBezTo>
                    <a:pt x="426082" y="973612"/>
                    <a:pt x="510533" y="930902"/>
                    <a:pt x="542081" y="885279"/>
                  </a:cubicBezTo>
                  <a:cubicBezTo>
                    <a:pt x="573629" y="839656"/>
                    <a:pt x="516357" y="624160"/>
                    <a:pt x="611971" y="623189"/>
                  </a:cubicBezTo>
                  <a:cubicBezTo>
                    <a:pt x="707585" y="622218"/>
                    <a:pt x="1009473" y="842082"/>
                    <a:pt x="1115765" y="879454"/>
                  </a:cubicBezTo>
                  <a:cubicBezTo>
                    <a:pt x="1222057" y="916826"/>
                    <a:pt x="1206526" y="937696"/>
                    <a:pt x="1249722" y="847421"/>
                  </a:cubicBezTo>
                  <a:cubicBezTo>
                    <a:pt x="1292918" y="757146"/>
                    <a:pt x="1338055" y="375175"/>
                    <a:pt x="1374942" y="337803"/>
                  </a:cubicBezTo>
                  <a:cubicBezTo>
                    <a:pt x="1411829" y="300431"/>
                    <a:pt x="1481720" y="506220"/>
                    <a:pt x="1471042" y="623189"/>
                  </a:cubicBezTo>
                  <a:cubicBezTo>
                    <a:pt x="1460364" y="740159"/>
                    <a:pt x="1301169" y="940609"/>
                    <a:pt x="1310876" y="1039620"/>
                  </a:cubicBezTo>
                  <a:cubicBezTo>
                    <a:pt x="1320583" y="1138631"/>
                    <a:pt x="1519092" y="1158531"/>
                    <a:pt x="1529284" y="1217258"/>
                  </a:cubicBezTo>
                  <a:cubicBezTo>
                    <a:pt x="1539476" y="1275985"/>
                    <a:pt x="1373001" y="1352671"/>
                    <a:pt x="1372030" y="1391984"/>
                  </a:cubicBezTo>
                  <a:cubicBezTo>
                    <a:pt x="1371059" y="1431297"/>
                    <a:pt x="1467644" y="1456535"/>
                    <a:pt x="1523459" y="1453138"/>
                  </a:cubicBezTo>
                  <a:cubicBezTo>
                    <a:pt x="1579274" y="1449741"/>
                    <a:pt x="1644797" y="1363349"/>
                    <a:pt x="1706922" y="1371600"/>
                  </a:cubicBezTo>
                  <a:cubicBezTo>
                    <a:pt x="1769047" y="1379851"/>
                    <a:pt x="1832627" y="1441247"/>
                    <a:pt x="1896208" y="1502644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Rectangle 161"/>
          <p:cNvSpPr/>
          <p:nvPr/>
        </p:nvSpPr>
        <p:spPr>
          <a:xfrm>
            <a:off x="3717767" y="3297136"/>
            <a:ext cx="1895811" cy="1512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/>
          <p:cNvCxnSpPr/>
          <p:nvPr/>
        </p:nvCxnSpPr>
        <p:spPr>
          <a:xfrm>
            <a:off x="3717768" y="3297647"/>
            <a:ext cx="1890547" cy="149993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Freeform 236"/>
          <p:cNvSpPr/>
          <p:nvPr/>
        </p:nvSpPr>
        <p:spPr>
          <a:xfrm>
            <a:off x="3720383" y="3299308"/>
            <a:ext cx="1896208" cy="1502644"/>
          </a:xfrm>
          <a:custGeom>
            <a:avLst/>
            <a:gdLst>
              <a:gd name="connsiteX0" fmla="*/ 430 w 1896208"/>
              <a:gd name="connsiteY0" fmla="*/ 0 h 1502644"/>
              <a:gd name="connsiteX1" fmla="*/ 35375 w 1896208"/>
              <a:gd name="connsiteY1" fmla="*/ 154341 h 1502644"/>
              <a:gd name="connsiteX2" fmla="*/ 224662 w 1896208"/>
              <a:gd name="connsiteY2" fmla="*/ 101923 h 1502644"/>
              <a:gd name="connsiteX3" fmla="*/ 521696 w 1896208"/>
              <a:gd name="connsiteY3" fmla="*/ 425166 h 1502644"/>
              <a:gd name="connsiteX4" fmla="*/ 422685 w 1896208"/>
              <a:gd name="connsiteY4" fmla="*/ 896927 h 1502644"/>
              <a:gd name="connsiteX5" fmla="*/ 542081 w 1896208"/>
              <a:gd name="connsiteY5" fmla="*/ 885279 h 1502644"/>
              <a:gd name="connsiteX6" fmla="*/ 611971 w 1896208"/>
              <a:gd name="connsiteY6" fmla="*/ 623189 h 1502644"/>
              <a:gd name="connsiteX7" fmla="*/ 1115765 w 1896208"/>
              <a:gd name="connsiteY7" fmla="*/ 879454 h 1502644"/>
              <a:gd name="connsiteX8" fmla="*/ 1249722 w 1896208"/>
              <a:gd name="connsiteY8" fmla="*/ 847421 h 1502644"/>
              <a:gd name="connsiteX9" fmla="*/ 1374942 w 1896208"/>
              <a:gd name="connsiteY9" fmla="*/ 337803 h 1502644"/>
              <a:gd name="connsiteX10" fmla="*/ 1471042 w 1896208"/>
              <a:gd name="connsiteY10" fmla="*/ 623189 h 1502644"/>
              <a:gd name="connsiteX11" fmla="*/ 1310876 w 1896208"/>
              <a:gd name="connsiteY11" fmla="*/ 1039620 h 1502644"/>
              <a:gd name="connsiteX12" fmla="*/ 1529284 w 1896208"/>
              <a:gd name="connsiteY12" fmla="*/ 1217258 h 1502644"/>
              <a:gd name="connsiteX13" fmla="*/ 1372030 w 1896208"/>
              <a:gd name="connsiteY13" fmla="*/ 1391984 h 1502644"/>
              <a:gd name="connsiteX14" fmla="*/ 1523459 w 1896208"/>
              <a:gd name="connsiteY14" fmla="*/ 1453138 h 1502644"/>
              <a:gd name="connsiteX15" fmla="*/ 1706922 w 1896208"/>
              <a:gd name="connsiteY15" fmla="*/ 1371600 h 1502644"/>
              <a:gd name="connsiteX16" fmla="*/ 1896208 w 1896208"/>
              <a:gd name="connsiteY16" fmla="*/ 1502644 h 150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6208" h="1502644">
                <a:moveTo>
                  <a:pt x="430" y="0"/>
                </a:moveTo>
                <a:cubicBezTo>
                  <a:pt x="-784" y="68677"/>
                  <a:pt x="-1997" y="137354"/>
                  <a:pt x="35375" y="154341"/>
                </a:cubicBezTo>
                <a:cubicBezTo>
                  <a:pt x="72747" y="171328"/>
                  <a:pt x="143609" y="56786"/>
                  <a:pt x="224662" y="101923"/>
                </a:cubicBezTo>
                <a:cubicBezTo>
                  <a:pt x="305715" y="147060"/>
                  <a:pt x="488692" y="292665"/>
                  <a:pt x="521696" y="425166"/>
                </a:cubicBezTo>
                <a:cubicBezTo>
                  <a:pt x="554700" y="557667"/>
                  <a:pt x="419288" y="820242"/>
                  <a:pt x="422685" y="896927"/>
                </a:cubicBezTo>
                <a:cubicBezTo>
                  <a:pt x="426082" y="973612"/>
                  <a:pt x="510533" y="930902"/>
                  <a:pt x="542081" y="885279"/>
                </a:cubicBezTo>
                <a:cubicBezTo>
                  <a:pt x="573629" y="839656"/>
                  <a:pt x="516357" y="624160"/>
                  <a:pt x="611971" y="623189"/>
                </a:cubicBezTo>
                <a:cubicBezTo>
                  <a:pt x="707585" y="622218"/>
                  <a:pt x="1009473" y="842082"/>
                  <a:pt x="1115765" y="879454"/>
                </a:cubicBezTo>
                <a:cubicBezTo>
                  <a:pt x="1222057" y="916826"/>
                  <a:pt x="1206526" y="937696"/>
                  <a:pt x="1249722" y="847421"/>
                </a:cubicBezTo>
                <a:cubicBezTo>
                  <a:pt x="1292918" y="757146"/>
                  <a:pt x="1338055" y="375175"/>
                  <a:pt x="1374942" y="337803"/>
                </a:cubicBezTo>
                <a:cubicBezTo>
                  <a:pt x="1411829" y="300431"/>
                  <a:pt x="1481720" y="506220"/>
                  <a:pt x="1471042" y="623189"/>
                </a:cubicBezTo>
                <a:cubicBezTo>
                  <a:pt x="1460364" y="740159"/>
                  <a:pt x="1301169" y="940609"/>
                  <a:pt x="1310876" y="1039620"/>
                </a:cubicBezTo>
                <a:cubicBezTo>
                  <a:pt x="1320583" y="1138631"/>
                  <a:pt x="1519092" y="1158531"/>
                  <a:pt x="1529284" y="1217258"/>
                </a:cubicBezTo>
                <a:cubicBezTo>
                  <a:pt x="1539476" y="1275985"/>
                  <a:pt x="1373001" y="1352671"/>
                  <a:pt x="1372030" y="1391984"/>
                </a:cubicBezTo>
                <a:cubicBezTo>
                  <a:pt x="1371059" y="1431297"/>
                  <a:pt x="1467644" y="1456535"/>
                  <a:pt x="1523459" y="1453138"/>
                </a:cubicBezTo>
                <a:cubicBezTo>
                  <a:pt x="1579274" y="1449741"/>
                  <a:pt x="1644797" y="1363349"/>
                  <a:pt x="1706922" y="1371600"/>
                </a:cubicBezTo>
                <a:cubicBezTo>
                  <a:pt x="1769047" y="1379851"/>
                  <a:pt x="1832627" y="1441247"/>
                  <a:pt x="1896208" y="150264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4523573" y="3448068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/>
          <p:cNvSpPr/>
          <p:nvPr/>
        </p:nvSpPr>
        <p:spPr>
          <a:xfrm>
            <a:off x="4678885" y="3871294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/>
          <p:cNvSpPr/>
          <p:nvPr/>
        </p:nvSpPr>
        <p:spPr>
          <a:xfrm>
            <a:off x="5116667" y="3942157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/>
          <p:cNvSpPr/>
          <p:nvPr/>
        </p:nvSpPr>
        <p:spPr>
          <a:xfrm>
            <a:off x="5100166" y="4280931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Oval 241"/>
          <p:cNvSpPr/>
          <p:nvPr/>
        </p:nvSpPr>
        <p:spPr>
          <a:xfrm>
            <a:off x="5331190" y="4433331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/>
          <p:cNvSpPr/>
          <p:nvPr/>
        </p:nvSpPr>
        <p:spPr>
          <a:xfrm>
            <a:off x="5483590" y="4073200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/>
          <p:cNvSpPr/>
          <p:nvPr/>
        </p:nvSpPr>
        <p:spPr>
          <a:xfrm>
            <a:off x="5382637" y="3625706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/>
          <p:cNvSpPr/>
          <p:nvPr/>
        </p:nvSpPr>
        <p:spPr>
          <a:xfrm>
            <a:off x="4352723" y="3661625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/>
          <p:cNvSpPr/>
          <p:nvPr/>
        </p:nvSpPr>
        <p:spPr>
          <a:xfrm>
            <a:off x="4161494" y="3330614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/>
          <p:cNvSpPr/>
          <p:nvPr/>
        </p:nvSpPr>
        <p:spPr>
          <a:xfrm>
            <a:off x="4028508" y="3483014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/>
          <p:cNvSpPr/>
          <p:nvPr/>
        </p:nvSpPr>
        <p:spPr>
          <a:xfrm>
            <a:off x="4984651" y="3489811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/>
          <p:cNvSpPr/>
          <p:nvPr/>
        </p:nvSpPr>
        <p:spPr>
          <a:xfrm>
            <a:off x="5565129" y="4594468"/>
            <a:ext cx="18288" cy="182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/>
          <p:cNvSpPr/>
          <p:nvPr/>
        </p:nvSpPr>
        <p:spPr>
          <a:xfrm rot="5400000">
            <a:off x="4824949" y="4657608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/>
          <p:cNvSpPr/>
          <p:nvPr/>
        </p:nvSpPr>
        <p:spPr>
          <a:xfrm rot="5400000">
            <a:off x="4669637" y="4234382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/>
          <p:cNvSpPr/>
          <p:nvPr/>
        </p:nvSpPr>
        <p:spPr>
          <a:xfrm rot="5400000">
            <a:off x="4231855" y="4163519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/>
          <p:cNvSpPr/>
          <p:nvPr/>
        </p:nvSpPr>
        <p:spPr>
          <a:xfrm rot="5400000">
            <a:off x="4248356" y="3824745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/>
          <p:cNvSpPr/>
          <p:nvPr/>
        </p:nvSpPr>
        <p:spPr>
          <a:xfrm rot="5400000">
            <a:off x="4017332" y="3672345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/>
          <p:cNvSpPr/>
          <p:nvPr/>
        </p:nvSpPr>
        <p:spPr>
          <a:xfrm rot="5400000">
            <a:off x="3864932" y="4032476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/>
          <p:cNvSpPr/>
          <p:nvPr/>
        </p:nvSpPr>
        <p:spPr>
          <a:xfrm rot="5400000">
            <a:off x="3965885" y="4479970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/>
          <p:cNvSpPr/>
          <p:nvPr/>
        </p:nvSpPr>
        <p:spPr>
          <a:xfrm rot="5400000">
            <a:off x="4995799" y="4444051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Oval 257"/>
          <p:cNvSpPr/>
          <p:nvPr/>
        </p:nvSpPr>
        <p:spPr>
          <a:xfrm rot="5400000">
            <a:off x="5187028" y="4775062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/>
          <p:cNvSpPr/>
          <p:nvPr/>
        </p:nvSpPr>
        <p:spPr>
          <a:xfrm rot="5400000">
            <a:off x="5320014" y="4622662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Oval 259"/>
          <p:cNvSpPr/>
          <p:nvPr/>
        </p:nvSpPr>
        <p:spPr>
          <a:xfrm rot="5400000">
            <a:off x="4363871" y="4615865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Oval 260"/>
          <p:cNvSpPr/>
          <p:nvPr/>
        </p:nvSpPr>
        <p:spPr>
          <a:xfrm rot="5400000">
            <a:off x="3783393" y="3511208"/>
            <a:ext cx="18288" cy="18288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6" name="TextBox 42"/>
          <p:cNvSpPr txBox="1">
            <a:spLocks noChangeArrowheads="1"/>
          </p:cNvSpPr>
          <p:nvPr/>
        </p:nvSpPr>
        <p:spPr bwMode="auto">
          <a:xfrm>
            <a:off x="-961541" y="3060906"/>
            <a:ext cx="51820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194225" eaLnBrk="1" hangingPunct="1"/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Dummy Training Individuals</a:t>
            </a:r>
          </a:p>
        </p:txBody>
      </p:sp>
      <p:sp>
        <p:nvSpPr>
          <p:cNvPr id="267" name="TextBox 42"/>
          <p:cNvSpPr txBox="1">
            <a:spLocks noChangeArrowheads="1"/>
          </p:cNvSpPr>
          <p:nvPr/>
        </p:nvSpPr>
        <p:spPr bwMode="auto">
          <a:xfrm>
            <a:off x="2096900" y="3065668"/>
            <a:ext cx="518204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194225" eaLnBrk="1" hangingPunct="1"/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Dummy New Individuals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66948" y="3304245"/>
            <a:ext cx="783597" cy="15058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42"/>
          <p:cNvSpPr txBox="1">
            <a:spLocks noChangeArrowheads="1"/>
          </p:cNvSpPr>
          <p:nvPr/>
        </p:nvSpPr>
        <p:spPr bwMode="auto">
          <a:xfrm>
            <a:off x="2773687" y="3309639"/>
            <a:ext cx="7877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194225" eaLnBrk="1" hangingPunct="1"/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Key</a:t>
            </a:r>
          </a:p>
        </p:txBody>
      </p:sp>
      <p:sp>
        <p:nvSpPr>
          <p:cNvPr id="270" name="TextBox 42"/>
          <p:cNvSpPr txBox="1">
            <a:spLocks noChangeArrowheads="1"/>
          </p:cNvSpPr>
          <p:nvPr/>
        </p:nvSpPr>
        <p:spPr bwMode="auto">
          <a:xfrm>
            <a:off x="2766021" y="3845039"/>
            <a:ext cx="7954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194225" eaLnBrk="1" hangingPunct="1"/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Over-fit model</a:t>
            </a:r>
          </a:p>
        </p:txBody>
      </p:sp>
      <p:sp>
        <p:nvSpPr>
          <p:cNvPr id="271" name="TextBox 42"/>
          <p:cNvSpPr txBox="1">
            <a:spLocks noChangeArrowheads="1"/>
          </p:cNvSpPr>
          <p:nvPr/>
        </p:nvSpPr>
        <p:spPr bwMode="auto">
          <a:xfrm>
            <a:off x="2753962" y="4439452"/>
            <a:ext cx="8373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506663" eaLnBrk="0" fontAlgn="base" hangingPunct="0">
              <a:spcBef>
                <a:spcPct val="0"/>
              </a:spcBef>
              <a:spcAft>
                <a:spcPct val="0"/>
              </a:spcAft>
              <a:defRPr sz="9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194225" eaLnBrk="1" hangingPunct="1"/>
            <a:r>
              <a:rPr lang="en-US" sz="1100" b="1" dirty="0">
                <a:solidFill>
                  <a:prstClr val="black"/>
                </a:solidFill>
                <a:cs typeface="Arial" charset="0"/>
              </a:rPr>
              <a:t>Fit model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075703" y="3674847"/>
            <a:ext cx="182880" cy="18288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3080362" y="4258322"/>
            <a:ext cx="182880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7341A-AA86-4045-BD6E-CB0B8609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3B83-8AA5-464C-B3C9-BF58880B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of Data Reduction Techniques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9528A86-F976-4864-B016-930A60B3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features selected</a:t>
            </a:r>
          </a:p>
          <a:p>
            <a:r>
              <a:rPr lang="en-US" dirty="0"/>
              <a:t>Classification accuracy</a:t>
            </a:r>
          </a:p>
          <a:p>
            <a:pPr lvl="1"/>
            <a:r>
              <a:rPr lang="en-US" dirty="0"/>
              <a:t>10 random 10-fold cross-validations</a:t>
            </a:r>
          </a:p>
          <a:p>
            <a:pPr lvl="1"/>
            <a:r>
              <a:rPr lang="en-US" dirty="0"/>
              <a:t>Median and standard deviation</a:t>
            </a:r>
          </a:p>
          <a:p>
            <a:r>
              <a:rPr lang="en-US" dirty="0"/>
              <a:t>Completion time</a:t>
            </a:r>
          </a:p>
          <a:p>
            <a:endParaRPr lang="en-US" dirty="0"/>
          </a:p>
          <a:p>
            <a:r>
              <a:rPr lang="en-US" dirty="0"/>
              <a:t>Compared (PD and HE), (PD and GE), (GE and HE)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7341A-AA86-4045-BD6E-CB0B8609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C3B83-8AA5-464C-B3C9-BF58880B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 based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133" y="1350640"/>
            <a:ext cx="4649787" cy="576262"/>
          </a:xfrm>
        </p:spPr>
        <p:txBody>
          <a:bodyPr/>
          <a:lstStyle/>
          <a:p>
            <a:r>
              <a:rPr lang="en-US" dirty="0"/>
              <a:t>Maximum Signal to noise ratio Minimum Correlation (MSNR&amp;MC2)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350640"/>
            <a:ext cx="4665134" cy="576262"/>
          </a:xfrm>
        </p:spPr>
        <p:txBody>
          <a:bodyPr/>
          <a:lstStyle/>
          <a:p>
            <a:r>
              <a:rPr lang="en-US" dirty="0"/>
              <a:t>Maximum Information Gain Minimum Correlation (MIGMC)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4560" y="3429000"/>
                <a:ext cx="52035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21942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li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𝑐𝑙𝑎𝑠𝑠</m:t>
                                  </m:r>
                                  <m:r>
                                    <a:rPr lang="en-US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21942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21942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2194225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𝑆𝑡𝑎𝑛𝑑𝑎𝑟𝑑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𝐷𝑒𝑣𝑖𝑎𝑡𝑖𝑜𝑛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60" y="3429000"/>
                <a:ext cx="5203513" cy="1200329"/>
              </a:xfrm>
              <a:prstGeom prst="rect">
                <a:avLst/>
              </a:prstGeom>
              <a:blipFill>
                <a:blip r:embed="rId2"/>
                <a:stretch>
                  <a:fillRect t="-36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9DF195-1391-440A-92EC-A041C1CFE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9265" y="1937396"/>
            <a:ext cx="4937125" cy="1491604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4089B81-FA43-497B-96FF-8298A1F827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807075" y="2040834"/>
            <a:ext cx="5941048" cy="2478153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A1CFEC9-AF40-4276-B833-78A170D0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1400" dirty="0"/>
              <a:t>University of Nebraska at Omaha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0E66D3D-5C00-4849-92FD-7A6CDD91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811CD-53E5-4FEA-8522-F3936E80A9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0829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703</TotalTime>
  <Words>877</Words>
  <Application>Microsoft Office PowerPoint</Application>
  <PresentationFormat>Widescreen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</vt:lpstr>
      <vt:lpstr>Wingdings 3</vt:lpstr>
      <vt:lpstr>Slice</vt:lpstr>
      <vt:lpstr>On Developing and Optimizing New Machine Learning Techniques to Analyze Mobility Parameters and Gait Patterns for Healthcare  Purposes</vt:lpstr>
      <vt:lpstr>Overall Goal</vt:lpstr>
      <vt:lpstr>Motivation wearable Sensors and health</vt:lpstr>
      <vt:lpstr>Machine Learning</vt:lpstr>
      <vt:lpstr>Project Goal</vt:lpstr>
      <vt:lpstr>Introducing the data</vt:lpstr>
      <vt:lpstr>Significance of Data Reduction</vt:lpstr>
      <vt:lpstr>Assessment of Data Reduction Techniques</vt:lpstr>
      <vt:lpstr>Filter based Methods</vt:lpstr>
      <vt:lpstr>Variations of MIGMC and MSNR&amp;MC</vt:lpstr>
      <vt:lpstr>Genetic Algorithm (GA)</vt:lpstr>
      <vt:lpstr>Principal component Analysis (pca)</vt:lpstr>
      <vt:lpstr>Results: # Features Selected</vt:lpstr>
      <vt:lpstr>Results: performance</vt:lpstr>
      <vt:lpstr>Conclusions</vt:lpstr>
      <vt:lpstr>Next Steps</vt:lpstr>
      <vt:lpstr>Questions and answers</vt:lpstr>
      <vt:lpstr>Maximum Signal to noise ratio Minimum Correlation (MSNR&amp;MC2)</vt:lpstr>
      <vt:lpstr>Maximum Information Gain Minimum Correlation (migmc)</vt:lpstr>
      <vt:lpstr>Fitness/Optimization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Developing and Optimizing New Machine Learning Techniques to Analyze Mobility Parameters and Gait Patterns for Healthcare  Purposes</dc:title>
  <dc:creator>Donovan Orn</dc:creator>
  <cp:lastModifiedBy>Donovan Orn</cp:lastModifiedBy>
  <cp:revision>22</cp:revision>
  <dcterms:created xsi:type="dcterms:W3CDTF">2020-02-12T19:28:54Z</dcterms:created>
  <dcterms:modified xsi:type="dcterms:W3CDTF">2020-03-05T22:12:41Z</dcterms:modified>
</cp:coreProperties>
</file>