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527394-0FAA-4F9F-A416-B0436DEDE01C}">
  <a:tblStyle styleId="{39527394-0FAA-4F9F-A416-B0436DEDE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9028b279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f39028b279_2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3901c8df7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3901c8df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f3901c8df7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a74672d5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9a74672d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9a74672d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3901c8df7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3901c8df7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f3901c8df7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9a74672d5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9a74672d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9a74672d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9a74672d5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9a74672d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f9a74672d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9a74672d5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9a74672d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f9a74672d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3901c8df7_0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3901c8df7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f3901c8df7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3901c8df7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3901c8df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f3901c8df7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a74672d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a74672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f9a74672d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a74672d5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a74672d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f9a74672d5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e55053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9e550532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901c8df7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3901c8df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3901c8df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901c8df7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901c8df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f3901c8df7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3901c8df7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3901c8df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3901c8df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901c8df7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901c8df7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f3901c8df7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901c8df7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901c8df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f3901c8df7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901c8df7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901c8df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f3901c8df7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113872" y="97302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Mota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11" name="Google Shape;111;p1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3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24" name="Google Shape;124;p13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3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4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4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6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56" name="Google Shape;156;p16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6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050697" y="77177"/>
            <a:ext cx="1733329" cy="4091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4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42" name="Google Shape;42;p4"/>
            <p:cNvPicPr preferRelativeResize="0"/>
            <p:nvPr/>
          </p:nvPicPr>
          <p:blipFill rotWithShape="1">
            <a:blip r:embed="rId3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4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" name="Google Shape;67;p6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050697" y="87252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8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8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0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7050697" y="77177"/>
            <a:ext cx="1733329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>
            <a:off x="3984853" y="6479725"/>
            <a:ext cx="2058493" cy="327900"/>
            <a:chOff x="1268756" y="5938839"/>
            <a:chExt cx="2267812" cy="327900"/>
          </a:xfrm>
        </p:grpSpPr>
        <p:pic>
          <p:nvPicPr>
            <p:cNvPr id="20" name="Google Shape;20;p1"/>
            <p:cNvPicPr preferRelativeResize="0"/>
            <p:nvPr/>
          </p:nvPicPr>
          <p:blipFill rotWithShape="1">
            <a:blip r:embed="rId2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"/>
            <p:cNvSpPr txBox="1"/>
            <p:nvPr/>
          </p:nvSpPr>
          <p:spPr>
            <a:xfrm>
              <a:off x="1744968" y="5938839"/>
              <a:ext cx="1791600" cy="327900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OOP Programming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5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" name="Google Shape;53;p5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7050697" y="97277"/>
            <a:ext cx="1733329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 / Susana Mota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5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56" name="Google Shape;56;p5"/>
            <p:cNvPicPr preferRelativeResize="0"/>
            <p:nvPr/>
          </p:nvPicPr>
          <p:blipFill rotWithShape="1">
            <a:blip r:embed="rId2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5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cppreference.com/w/cpp/io/mani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an@ua.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cppreference.com/w/" TargetMode="External"/><Relationship Id="rId4" Type="http://schemas.openxmlformats.org/officeDocument/2006/relationships/hyperlink" Target="https://www.tutorialspoint.com/cplusplus/index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ang.llvm.org/" TargetMode="External"/><Relationship Id="rId4" Type="http://schemas.openxmlformats.org/officeDocument/2006/relationships/hyperlink" Target="https://gcc.gnu.org/" TargetMode="External"/><Relationship Id="rId5" Type="http://schemas.openxmlformats.org/officeDocument/2006/relationships/hyperlink" Target="https://www.jetbrains.com/cl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880533" y="1022773"/>
            <a:ext cx="6292427" cy="3244427"/>
          </a:xfrm>
          <a:prstGeom prst="rect">
            <a:avLst/>
          </a:prstGeom>
          <a:gradFill>
            <a:gsLst>
              <a:gs pos="0">
                <a:srgbClr val="30937B"/>
              </a:gs>
              <a:gs pos="23000">
                <a:srgbClr val="7BD4A7"/>
              </a:gs>
              <a:gs pos="77000">
                <a:srgbClr val="2D8DA8"/>
              </a:gs>
              <a:gs pos="100000">
                <a:srgbClr val="2D8DA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Object Oriented Programming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825050" y="4455627"/>
            <a:ext cx="75438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António J. R. Neves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DETI/UA</a:t>
            </a:r>
            <a:endParaRPr cap="none"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Sessão 1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19187" r="0" t="0"/>
          <a:stretch/>
        </p:blipFill>
        <p:spPr>
          <a:xfrm>
            <a:off x="870374" y="840232"/>
            <a:ext cx="6304998" cy="259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822950" y="1845724"/>
            <a:ext cx="7543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C++ general-purpose programming language. It is </a:t>
            </a:r>
            <a:r>
              <a:rPr lang="en-US"/>
              <a:t>powerful and flexible, </a:t>
            </a:r>
            <a:r>
              <a:rPr lang="en-US"/>
              <a:t>supporting different paradigms (procedural, object-oriented and functional).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C++ is derived from the C language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Strictly speaking, it is a superset of C: almost every correct statement in C is also a correct statement in C++, although the reverse is not true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most important elements added to C to create C++ concern classes, objects, and object-oriented programming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are, however, practical differences between C and C++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If you already know C, you will have a head start in learning C++ (although you may also have some bad habits to unlearn)</a:t>
            </a:r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C++ 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Programs are composed of statements. Statements are terminated with a </a:t>
            </a:r>
            <a:r>
              <a:rPr lang="en-US"/>
              <a:t>semicolon</a:t>
            </a:r>
            <a:r>
              <a:rPr lang="en-US"/>
              <a:t>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/>
              <a:t>), and are collected in sections known as functions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possible, a statement should be kept on its own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simple use of indents and line breaks can greatly improve code readability without impacting code performance (in most cases they are discarded by the compiler)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Blank lines should be used to offset the main components of your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code inside a new block should be indented by one tab more than the code in the enclosing block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Comments in code can be useful for a variety of purposes: single line: //... or multi line: /* … */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 program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8"/>
          <p:cNvSpPr txBox="1"/>
          <p:nvPr>
            <p:ph idx="4294967295" type="title"/>
          </p:nvPr>
        </p:nvSpPr>
        <p:spPr>
          <a:xfrm>
            <a:off x="800100" y="355752"/>
            <a:ext cx="7543800" cy="76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very simple C++ program</a:t>
            </a:r>
            <a:endParaRPr/>
          </a:p>
        </p:txBody>
      </p:sp>
      <p:sp>
        <p:nvSpPr>
          <p:cNvPr id="251" name="Google Shape;251;p28"/>
          <p:cNvSpPr txBox="1"/>
          <p:nvPr>
            <p:ph idx="4294967295" type="body"/>
          </p:nvPr>
        </p:nvSpPr>
        <p:spPr>
          <a:xfrm>
            <a:off x="822950" y="1155587"/>
            <a:ext cx="7929000" cy="5166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	#include &lt;iostream&gt;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2	using namespace std;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3	int main()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4	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5		cout &lt;&lt; “Hello, World!\n”;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6		return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7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Preprocessor directives instruct a part of the compiler (the so-called preprocessor) to modify the code we've written before it is compiled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C++ program can be divided into different namespaces. The directive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r>
              <a:rPr lang="en-US"/>
              <a:t> says that all the program statements that follow are within the std namespace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The main function is the starting point of all C++ programs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Beginning of a block of code (in this case the body of the main function)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Produces the actual output on the console (also known as the terminal)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Exit status sent to the operating system (return statement in the main function); useful to inform the operating system if the program succeeded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500"/>
              </a:spcAft>
              <a:buSzPct val="100000"/>
              <a:buAutoNum type="arabicPeriod"/>
            </a:pPr>
            <a:r>
              <a:rPr lang="en-US"/>
              <a:t>End of a block (in this case the main function)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22950" y="1845725"/>
            <a:ext cx="7627800" cy="434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</a:t>
            </a:r>
            <a:r>
              <a:rPr b="1" lang="en-US"/>
              <a:t>value</a:t>
            </a:r>
            <a:r>
              <a:rPr lang="en-US"/>
              <a:t> is one of the basic things a program works with, like a letter or a number (33, 3.14, 'a').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seven basic data types: </a:t>
            </a:r>
            <a:r>
              <a:rPr b="1" lang="en-US"/>
              <a:t>char</a:t>
            </a:r>
            <a:r>
              <a:rPr lang="en-US"/>
              <a:t>, </a:t>
            </a:r>
            <a:r>
              <a:rPr b="1" lang="en-US"/>
              <a:t>short</a:t>
            </a:r>
            <a:r>
              <a:rPr lang="en-US"/>
              <a:t>, </a:t>
            </a:r>
            <a:r>
              <a:rPr b="1" lang="en-US"/>
              <a:t>int</a:t>
            </a:r>
            <a:r>
              <a:rPr lang="en-US"/>
              <a:t>, </a:t>
            </a:r>
            <a:r>
              <a:rPr b="1" lang="en-US"/>
              <a:t>long</a:t>
            </a:r>
            <a:r>
              <a:rPr lang="en-US"/>
              <a:t>, </a:t>
            </a:r>
            <a:r>
              <a:rPr b="1" lang="en-US"/>
              <a:t>float</a:t>
            </a:r>
            <a:r>
              <a:rPr lang="en-US"/>
              <a:t>, </a:t>
            </a:r>
            <a:r>
              <a:rPr b="1" lang="en-US"/>
              <a:t>double</a:t>
            </a:r>
            <a:r>
              <a:rPr lang="en-US"/>
              <a:t> and </a:t>
            </a:r>
            <a:r>
              <a:rPr b="1" lang="en-US"/>
              <a:t>bool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integer types (</a:t>
            </a:r>
            <a:r>
              <a:rPr b="1" lang="en-US"/>
              <a:t>char</a:t>
            </a:r>
            <a:r>
              <a:rPr lang="en-US"/>
              <a:t>, </a:t>
            </a:r>
            <a:r>
              <a:rPr b="1" lang="en-US"/>
              <a:t>short</a:t>
            </a:r>
            <a:r>
              <a:rPr lang="en-US"/>
              <a:t>, </a:t>
            </a:r>
            <a:r>
              <a:rPr b="1" lang="en-US"/>
              <a:t>int</a:t>
            </a:r>
            <a:r>
              <a:rPr lang="en-US"/>
              <a:t> and </a:t>
            </a:r>
            <a:r>
              <a:rPr b="1" lang="en-US"/>
              <a:t>long</a:t>
            </a:r>
            <a:r>
              <a:rPr lang="en-US"/>
              <a:t>) store integers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64-bit processors, a </a:t>
            </a:r>
            <a:r>
              <a:rPr b="1" lang="en-US"/>
              <a:t>char</a:t>
            </a:r>
            <a:r>
              <a:rPr lang="en-US"/>
              <a:t> can hold 8-bit numbers, a </a:t>
            </a:r>
            <a:r>
              <a:rPr b="1" lang="en-US"/>
              <a:t>short</a:t>
            </a:r>
            <a:r>
              <a:rPr lang="en-US"/>
              <a:t> can hold 16-bit numbers, an </a:t>
            </a:r>
            <a:r>
              <a:rPr b="1" lang="en-US"/>
              <a:t>int</a:t>
            </a:r>
            <a:r>
              <a:rPr lang="en-US"/>
              <a:t> can hold 32-bit numbers and a </a:t>
            </a:r>
            <a:r>
              <a:rPr b="1" lang="en-US"/>
              <a:t>long</a:t>
            </a:r>
            <a:r>
              <a:rPr lang="en-US"/>
              <a:t> can hold 64-bit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floating point types (</a:t>
            </a:r>
            <a:r>
              <a:rPr b="1" lang="en-US"/>
              <a:t>float</a:t>
            </a:r>
            <a:r>
              <a:rPr lang="en-US"/>
              <a:t> and </a:t>
            </a:r>
            <a:r>
              <a:rPr b="1" lang="en-US"/>
              <a:t>double</a:t>
            </a:r>
            <a:r>
              <a:rPr lang="en-US"/>
              <a:t>) store inexact representations of real numbers (floats have 32 bits and doubles have 64 bits).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Type </a:t>
            </a:r>
            <a:r>
              <a:rPr b="1" lang="en-US"/>
              <a:t>bool</a:t>
            </a:r>
            <a:r>
              <a:rPr lang="en-US"/>
              <a:t> is most commonly used to hold the results of comparisons.</a:t>
            </a:r>
            <a:endParaRPr/>
          </a:p>
        </p:txBody>
      </p:sp>
      <p:sp>
        <p:nvSpPr>
          <p:cNvPr id="258" name="Google Shape;258;p2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Values and types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22950" y="1845724"/>
            <a:ext cx="7543800" cy="434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Variables are simply names used to refer to some location in memory – a location that holds a value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</a:t>
            </a:r>
            <a:r>
              <a:rPr b="1" lang="en-US"/>
              <a:t>assignment statement</a:t>
            </a:r>
            <a:r>
              <a:rPr lang="en-US"/>
              <a:t> creates a new variable and gives it a value.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n = 17;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double pi = 3.1416;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Variable names are made up of letters (upper and lower case) and digits. The underscore character ('_') is also permitted. Names must not begin with a digit.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Multiple variables can be declared (with or without initialization) with one statement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n, j = 3, i, 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822950" y="1845724"/>
            <a:ext cx="7543800" cy="434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Operators</a:t>
            </a:r>
            <a:r>
              <a:rPr lang="en-US"/>
              <a:t> are special symbols that represent computations (for example,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+, -, *, /, %, &lt;=</a:t>
            </a:r>
            <a:r>
              <a:rPr lang="en-US"/>
              <a:t>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values combined by operators are called </a:t>
            </a:r>
            <a:r>
              <a:rPr b="1" lang="en-US"/>
              <a:t>operands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a given operator, operands must have compatible types. The result type </a:t>
            </a:r>
            <a:r>
              <a:rPr lang="en-US" u="sng"/>
              <a:t>depends</a:t>
            </a:r>
            <a:r>
              <a:rPr lang="en-US"/>
              <a:t> on the operand types.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</a:t>
            </a:r>
            <a:r>
              <a:rPr b="1" lang="en-US"/>
              <a:t>expression</a:t>
            </a:r>
            <a:r>
              <a:rPr lang="en-US"/>
              <a:t> is a combination of values, variables, and operators.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</a:t>
            </a:r>
            <a:r>
              <a:rPr b="1" lang="en-US"/>
              <a:t>statement</a:t>
            </a:r>
            <a:r>
              <a:rPr lang="en-US"/>
              <a:t> is a unit of code (like a  phrase in a written language).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more than one operator appears in an expression, the order of evaluation depends on the rules of precedence.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parentheses to change the natural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Operators, Expressions and statements</a:t>
            </a:r>
            <a:endParaRPr sz="3600"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22950" y="1845724"/>
            <a:ext cx="7543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identifier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/>
              <a:t> is an object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/>
              <a:t> class predefined in C++ to correspond to the standard output stream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stream is an abstraction that refers to a flow of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standard output stream normally flows to the screen display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operator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/>
              <a:t> is called the </a:t>
            </a:r>
            <a:r>
              <a:rPr i="1" lang="en-US"/>
              <a:t>insertion</a:t>
            </a:r>
            <a:r>
              <a:rPr lang="en-US"/>
              <a:t> or </a:t>
            </a:r>
            <a:r>
              <a:rPr i="1" lang="en-US"/>
              <a:t>put</a:t>
            </a:r>
            <a:r>
              <a:rPr lang="en-US"/>
              <a:t> to operator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directs the contents of the variable on its right to the object on its left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compiler determines the data type of variable to be output and selects the appropriate stream insertion operator to display the value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/>
              <a:t> operator is overloaded to output data items of built-in types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integer, float, double, strings,</a:t>
            </a:r>
            <a:r>
              <a:rPr lang="en-US"/>
              <a:t> ...</a:t>
            </a:r>
            <a:endParaRPr/>
          </a:p>
        </p:txBody>
      </p:sp>
      <p:sp>
        <p:nvSpPr>
          <p:cNvPr id="282" name="Google Shape;282;p3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/>
              <a:t> </a:t>
            </a:r>
            <a:endParaRPr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822950" y="1845724"/>
            <a:ext cx="7543800" cy="434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ios class contains the majority of the features you need to operate C++ streams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three most important features are the formatting flags, the error-status flags, and the file operation mode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Formatting flags</a:t>
            </a:r>
            <a:r>
              <a:rPr lang="en-US"/>
              <a:t> are a set of enum definitions in ios - they act as on/off switches that specify choices for various aspects of input and output format and operation (for example,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std::left, std::right,</a:t>
            </a:r>
            <a:r>
              <a:rPr lang="en-US"/>
              <a:t> ...)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https://en.cppreference.com/w/cpp/io/manip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Manipulators are helper functions that make it possible to control input/output streams using operator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/>
              <a:t> or operator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(eg.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setw()</a:t>
            </a:r>
            <a:r>
              <a:rPr lang="en-US"/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setfill()</a:t>
            </a:r>
            <a:r>
              <a:rPr lang="en-US"/>
              <a:t>, …)</a:t>
            </a:r>
            <a:endParaRPr/>
          </a:p>
        </p:txBody>
      </p:sp>
      <p:sp>
        <p:nvSpPr>
          <p:cNvPr id="290" name="Google Shape;290;p3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Formatted output</a:t>
            </a:r>
            <a:endParaRPr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Formatted output</a:t>
            </a:r>
            <a:endParaRPr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822950" y="1876800"/>
            <a:ext cx="75438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"Left fill:\n"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std::left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std::setfill('*')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&lt;&lt; std::setw(12) &lt;&lt; 123  &lt;&lt; '\n';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"Right fill:\n"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std::right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std::setw(12) &lt;&lt; 123  &lt;&lt; '\n';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Left fill: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123*********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Right fill: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*********123</a:t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822950" y="1845724"/>
            <a:ext cx="7543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identifier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/>
              <a:t> is an object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/>
              <a:t> class, predefined in C++ to correspond to the standard intput stream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stream represents data coming from the keyboard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is the </a:t>
            </a:r>
            <a:r>
              <a:rPr i="1" lang="en-US"/>
              <a:t>extraction</a:t>
            </a:r>
            <a:r>
              <a:rPr lang="en-US"/>
              <a:t> or </a:t>
            </a:r>
            <a:r>
              <a:rPr i="1" lang="en-US"/>
              <a:t>get from</a:t>
            </a:r>
            <a:r>
              <a:rPr lang="en-US"/>
              <a:t> operator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takes the value from the stream object on its left and places it in the variable on its right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cin &gt;&gt; ftemp; </a:t>
            </a:r>
            <a:r>
              <a:rPr lang="en-US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//the program wait for the user to type</a:t>
            </a:r>
            <a:endParaRPr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insertion operator can be used repeatedly in the same statement allowing the user to enter a series of values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cin &gt;&gt; n &gt;&gt; d; </a:t>
            </a:r>
            <a:r>
              <a:rPr lang="en-US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wait for two things</a:t>
            </a:r>
            <a:endParaRPr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The compiler determines the data type of the entered value and selects the appropriate stream extraction operator to extract the value and store it in the given variables.</a:t>
            </a:r>
            <a:endParaRPr/>
          </a:p>
        </p:txBody>
      </p:sp>
      <p:sp>
        <p:nvSpPr>
          <p:cNvPr id="306" name="Google Shape;306;p3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endParaRPr/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Conteúdos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Apresentação da formação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Preparação do ambiente de desenvolvimento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Sintaxe básica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Tipos de dados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Variáveis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Operadores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Streams de entrada e saída de dados.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100"/>
              <a:t>Apresentação da Microcredencial</a:t>
            </a:r>
            <a:endParaRPr sz="4100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Docentes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António Neves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an@ua.pt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Objetivos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Desenvolvimento de programas em C++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Compreender o paradigma da programação orientada a objetos bem como a sua concretização na linguagem C++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Após a frequência desta formação espera-se que o formando seja capaz de demonstrar: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capacidade de desenvolver estratégias para a especificação do problema que se pretende resolver;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capacidade de estabelecer metodologias de descrição de soluções;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utilização de um ambiente de desenvolvimento para escrita, documentação, teste e validação de programas / soluções;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454550" y="8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{39527394-0FAA-4F9F-A416-B0436DEDE01C}</a:tableStyleId>
              </a:tblPr>
              <a:tblGrid>
                <a:gridCol w="2789500"/>
                <a:gridCol w="2565875"/>
                <a:gridCol w="3013125"/>
              </a:tblGrid>
              <a:tr h="491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Session #1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Course presentation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Environment Setup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Basic Syntax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Data Types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Variables Operators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Input/Output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Session #2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Relational and logical operators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Decision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Loops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Strings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Arrays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Session #3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Functions (+ overloading)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Function Templates (basic)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Pointers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References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A86E8"/>
                          </a:solidFill>
                        </a:rPr>
                        <a:t>Session #4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4A86E8"/>
                          </a:solidFill>
                        </a:rPr>
                        <a:t>STL Containers (vector, map)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4A86E8"/>
                          </a:solidFill>
                        </a:rPr>
                        <a:t>Algorithms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4A86E8"/>
                          </a:solidFill>
                        </a:rPr>
                        <a:t>Iterators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Session  #5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Input/output library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38761D"/>
                          </a:solidFill>
                        </a:rPr>
                        <a:t>fstream / ifstream / ofstream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Session #6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POO concept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Classes and objects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Modularity and encapsulation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Data abstraction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Operators and function overloading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Modifies </a:t>
                      </a:r>
                      <a:r>
                        <a:rPr lang="en-US">
                          <a:solidFill>
                            <a:srgbClr val="CC412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en-US">
                          <a:solidFill>
                            <a:srgbClr val="CC4125"/>
                          </a:solidFill>
                        </a:rPr>
                        <a:t> and </a:t>
                      </a:r>
                      <a:r>
                        <a:rPr lang="en-US">
                          <a:solidFill>
                            <a:srgbClr val="CC412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endParaRPr>
                        <a:solidFill>
                          <a:srgbClr val="CC412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Session #7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Pointers to objects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Inheritance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Polymorphism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Abstract Classes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Interfaces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Smart Pointers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Session #8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Classes revisited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Templates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CC4125"/>
                          </a:solidFill>
                        </a:rPr>
                        <a:t>Exceptions</a:t>
                      </a:r>
                      <a:endParaRPr>
                        <a:solidFill>
                          <a:srgbClr val="7F6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20"/>
          <p:cNvSpPr txBox="1"/>
          <p:nvPr>
            <p:ph idx="4294967295" type="title"/>
          </p:nvPr>
        </p:nvSpPr>
        <p:spPr>
          <a:xfrm>
            <a:off x="800100" y="127152"/>
            <a:ext cx="7543800" cy="76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Bibliografia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Slides e guiões da Microcredencial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C++ Reference</a:t>
            </a:r>
            <a:r>
              <a:rPr lang="en-US"/>
              <a:t> (online)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Tutorials Point</a:t>
            </a:r>
            <a:r>
              <a:rPr lang="en-US"/>
              <a:t> (online)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Vasto conjunto de recursos e livros </a:t>
            </a:r>
            <a:r>
              <a:rPr lang="en-US"/>
              <a:t>online </a:t>
            </a:r>
            <a:r>
              <a:rPr lang="en-US"/>
              <a:t>como complemento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program is a sequence of instructions that specifies how to perform a computation.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details look different in different languages, but a few basic types of instruction appear in just about every language: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input</a:t>
            </a:r>
            <a:r>
              <a:rPr lang="en-US"/>
              <a:t>: Get data from the command line, keyboard, one or more files, or some other device.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output</a:t>
            </a:r>
            <a:r>
              <a:rPr lang="en-US"/>
              <a:t>: Display data on the screen or send data to a file or send data to a special device.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math</a:t>
            </a:r>
            <a:r>
              <a:rPr lang="en-US"/>
              <a:t>: Perform basic mathematical operations.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conditional execution</a:t>
            </a:r>
            <a:r>
              <a:rPr lang="en-US"/>
              <a:t>: Check for certain conditions and execute the appropriate code.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repetition</a:t>
            </a:r>
            <a:r>
              <a:rPr lang="en-US"/>
              <a:t>: Perform some action repeatedly, usually with some variation.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Programs must be designed before they are written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Algorithm: set of well-defined logical steps that must be taken to perform a task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Must be performed in order to accomplish a task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 development cycle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Problem definition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Problem analysis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Design the algorithm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Write the code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Correct syntax errors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Test the program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Correct logic errors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</a:t>
            </a:r>
            <a:r>
              <a:rPr lang="en-US"/>
              <a:t> a program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Programming errors are called </a:t>
            </a:r>
            <a:r>
              <a:rPr b="1" lang="en-US"/>
              <a:t>bugs</a:t>
            </a:r>
            <a:r>
              <a:rPr lang="en-US"/>
              <a:t> and the process of tracking them down is called </a:t>
            </a:r>
            <a:r>
              <a:rPr b="1" lang="en-US"/>
              <a:t>debugging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Three kinds of errors can occur in a program: syntax errors, runtime errors, and semantic errors.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Syntax</a:t>
            </a:r>
            <a:r>
              <a:rPr lang="en-US"/>
              <a:t> refers to the structure of a program and the rules about that structure (similar to spelling mistakes).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</a:t>
            </a:r>
            <a:r>
              <a:rPr b="1" lang="en-US"/>
              <a:t>runtime error</a:t>
            </a:r>
            <a:r>
              <a:rPr lang="en-US"/>
              <a:t>, only appears after the program has started running. These errors are also called exceptions because they usually indicate that something exceptional (and bad) has happened.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there is a </a:t>
            </a:r>
            <a:r>
              <a:rPr b="1" lang="en-US"/>
              <a:t>semantic error</a:t>
            </a:r>
            <a:r>
              <a:rPr lang="en-US"/>
              <a:t> in a program, it will run successfully in the sense that the computer will not generate any error messages, but it will not do the right thing. It will produce a wrong result.</a:t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Compilers: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C++ compiler is needed to create a program. A compiler is a program that converts C++ code into executable machine code.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Clang - GNU/Linux, Windows, Unix, OS X (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</a:t>
            </a:r>
            <a:r>
              <a:rPr lang="en-US"/>
              <a:t> 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GNU C Compiler - GNU/Linux, MinGW or mingw-w64 (Windows), Unix, OS X (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https://gcc.gnu.org/</a:t>
            </a:r>
            <a:r>
              <a:rPr lang="en-US"/>
              <a:t> 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XCode, VisualStudio, …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Editors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Several Development Studios available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Suggested for this training: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CLion: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https://www.jetbrains.com/clion/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Compilers and Editors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