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AE5FDC-5CFC-41B9-B3C7-B0A4E5867F42}">
  <a:tblStyle styleId="{2BAE5FDC-5CFC-41B9-B3C7-B0A4E5867F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9028b279_2_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f39028b279_2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3901c8df7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3901c8df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f3901c8df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9a74672d5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9a74672d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f9a74672d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9a74672d5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9a74672d5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f9a74672d5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9a74672d5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9a74672d5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f9a74672d5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9a74672d5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9a74672d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f9a74672d5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3901c8df7_0_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3901c8df7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f3901c8df7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3901c8df7_0_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3901c8df7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f3901c8df7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9a74672d5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9a74672d5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f9a74672d5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9e5505351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9e5505351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f9e5505351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9e5505351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9e5505351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f9e5505351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9e550532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f9e550532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3901c8df7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3901c8df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f3901c8df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9e5505351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9e5505351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f9e5505351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3901c8df7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3901c8df7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f3901c8df7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3901c8df7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3901c8df7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f3901c8df7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901c8df7_0_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901c8df7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f3901c8df7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3901c8df7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3901c8df7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f3901c8df7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2"/>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8" name="Google Shape;28;p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32" name="Google Shape;32;p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33" name="Google Shape;33;p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0" name="Google Shape;110;p11"/>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12"/>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7" name="Google Shape;117;p1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0" name="Google Shape;120;p1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21" name="Google Shape;121;p1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22" name="Google Shape;122;p12"/>
          <p:cNvGrpSpPr/>
          <p:nvPr/>
        </p:nvGrpSpPr>
        <p:grpSpPr>
          <a:xfrm>
            <a:off x="3984888" y="6479723"/>
            <a:ext cx="1957044" cy="327891"/>
            <a:chOff x="1268756" y="5938837"/>
            <a:chExt cx="1957044" cy="327891"/>
          </a:xfrm>
        </p:grpSpPr>
        <p:pic>
          <p:nvPicPr>
            <p:cNvPr id="123" name="Google Shape;123;p12"/>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24" name="Google Shape;124;p12"/>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9" name="Shape 139"/>
        <p:cNvGrpSpPr/>
        <p:nvPr/>
      </p:nvGrpSpPr>
      <p:grpSpPr>
        <a:xfrm>
          <a:off x="0" y="0"/>
          <a:ext cx="0" cy="0"/>
          <a:chOff x="0" y="0"/>
          <a:chExt cx="0" cy="0"/>
        </a:xfrm>
      </p:grpSpPr>
      <p:sp>
        <p:nvSpPr>
          <p:cNvPr id="140" name="Google Shape;140;p1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4"/>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44" name="Google Shape;144;p1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7" name="Google Shape;147;p1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148" name="Google Shape;148;p14"/>
          <p:cNvPicPr preferRelativeResize="0"/>
          <p:nvPr/>
        </p:nvPicPr>
        <p:blipFill rotWithShape="1">
          <a:blip r:embed="rId2">
            <a:alphaModFix/>
          </a:blip>
          <a:srcRect b="0" l="0" r="54045" t="0"/>
          <a:stretch/>
        </p:blipFill>
        <p:spPr>
          <a:xfrm>
            <a:off x="7103822" y="77177"/>
            <a:ext cx="1733329" cy="4091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2" name="Google Shape;152;p15"/>
          <p:cNvSpPr txBox="1"/>
          <p:nvPr>
            <p:ph idx="10" type="dt"/>
          </p:nvPr>
        </p:nvSpPr>
        <p:spPr>
          <a:xfrm>
            <a:off x="6187451" y="6457177"/>
            <a:ext cx="944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54" name="Shape 154"/>
        <p:cNvGrpSpPr/>
        <p:nvPr/>
      </p:nvGrpSpPr>
      <p:grpSpPr>
        <a:xfrm>
          <a:off x="0" y="0"/>
          <a:ext cx="0" cy="0"/>
          <a:chOff x="0" y="0"/>
          <a:chExt cx="0" cy="0"/>
        </a:xfrm>
      </p:grpSpPr>
      <p:sp>
        <p:nvSpPr>
          <p:cNvPr id="155" name="Google Shape;155;p16"/>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59" name="Google Shape;159;p16"/>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6"/>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b="1" sz="1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2" name="Google Shape;162;p1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163" name="Google Shape;163;p16"/>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64" name="Google Shape;164;p16"/>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5" name="Shape 165"/>
        <p:cNvGrpSpPr/>
        <p:nvPr/>
      </p:nvGrpSpPr>
      <p:grpSpPr>
        <a:xfrm>
          <a:off x="0" y="0"/>
          <a:ext cx="0" cy="0"/>
          <a:chOff x="0" y="0"/>
          <a:chExt cx="0" cy="0"/>
        </a:xfrm>
      </p:grpSpPr>
      <p:sp>
        <p:nvSpPr>
          <p:cNvPr id="166" name="Google Shape;166;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7"/>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8" name="Google Shape;168;p17"/>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9" name="Google Shape;169;p17"/>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8"/>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74" name="Google Shape;174;p18"/>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5" name="Google Shape;175;p18"/>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76" name="Google Shape;176;p18"/>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7" name="Google Shape;177;p18"/>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sp>
        <p:nvSpPr>
          <p:cNvPr id="180" name="Google Shape;180;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9"/>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3" name="Shape 183"/>
        <p:cNvGrpSpPr/>
        <p:nvPr/>
      </p:nvGrpSpPr>
      <p:grpSpPr>
        <a:xfrm>
          <a:off x="0" y="0"/>
          <a:ext cx="0" cy="0"/>
          <a:chOff x="0" y="0"/>
          <a:chExt cx="0" cy="0"/>
        </a:xfrm>
      </p:grpSpPr>
      <p:sp>
        <p:nvSpPr>
          <p:cNvPr id="184" name="Google Shape;184;p20"/>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0"/>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0"/>
          <p:cNvSpPr txBox="1"/>
          <p:nvPr/>
        </p:nvSpPr>
        <p:spPr>
          <a:xfrm>
            <a:off x="822959" y="6459785"/>
            <a:ext cx="269748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António J. R. Neves</a:t>
            </a:r>
            <a:r>
              <a:rPr lang="en-US" sz="1400">
                <a:solidFill>
                  <a:schemeClr val="dk1"/>
                </a:solidFill>
                <a:latin typeface="Calibri"/>
                <a:ea typeface="Calibri"/>
                <a:cs typeface="Calibri"/>
                <a:sym typeface="Calibri"/>
              </a:rPr>
              <a:t> / </a:t>
            </a:r>
            <a:r>
              <a:rPr lang="en-US" sz="1400">
                <a:solidFill>
                  <a:schemeClr val="dk1"/>
                </a:solidFill>
                <a:latin typeface="Calibri"/>
                <a:ea typeface="Calibri"/>
                <a:cs typeface="Calibri"/>
                <a:sym typeface="Calibri"/>
              </a:rPr>
              <a:t>Susana Mota</a:t>
            </a:r>
            <a:endParaRPr sz="1400">
              <a:solidFill>
                <a:schemeClr val="dk1"/>
              </a:solidFill>
              <a:latin typeface="Calibri"/>
              <a:ea typeface="Calibri"/>
              <a:cs typeface="Calibri"/>
              <a:sym typeface="Calibri"/>
            </a:endParaRPr>
          </a:p>
        </p:txBody>
      </p:sp>
      <p:pic>
        <p:nvPicPr>
          <p:cNvPr id="190" name="Google Shape;190;p20"/>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91" name="Google Shape;191;p20"/>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92" name="Google Shape;192;p20"/>
          <p:cNvGrpSpPr/>
          <p:nvPr/>
        </p:nvGrpSpPr>
        <p:grpSpPr>
          <a:xfrm>
            <a:off x="3984888" y="6479723"/>
            <a:ext cx="1957044" cy="327891"/>
            <a:chOff x="1268756" y="5938837"/>
            <a:chExt cx="1957044" cy="327891"/>
          </a:xfrm>
        </p:grpSpPr>
        <p:pic>
          <p:nvPicPr>
            <p:cNvPr id="193" name="Google Shape;193;p20"/>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94" name="Google Shape;194;p20"/>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95" name="Shape 195"/>
        <p:cNvGrpSpPr/>
        <p:nvPr/>
      </p:nvGrpSpPr>
      <p:grpSpPr>
        <a:xfrm>
          <a:off x="0" y="0"/>
          <a:ext cx="0" cy="0"/>
          <a:chOff x="0" y="0"/>
          <a:chExt cx="0" cy="0"/>
        </a:xfrm>
      </p:grpSpPr>
      <p:sp>
        <p:nvSpPr>
          <p:cNvPr id="196" name="Google Shape;196;p21"/>
          <p:cNvSpPr/>
          <p:nvPr/>
        </p:nvSpPr>
        <p:spPr>
          <a:xfrm>
            <a:off x="13" y="0"/>
            <a:ext cx="3038093" cy="6858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1"/>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0" name="Google Shape;200;p21"/>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chemeClr val="dk1"/>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01" name="Google Shape;201;p21"/>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Calibri"/>
                <a:ea typeface="Calibri"/>
                <a:cs typeface="Calibri"/>
                <a:sym typeface="Calibri"/>
              </a:defRPr>
            </a:lvl1pPr>
            <a:lvl2pPr indent="0" lvl="1" marL="0" algn="r">
              <a:spcBef>
                <a:spcPts val="0"/>
              </a:spcBef>
              <a:buNone/>
              <a:defRPr sz="1200">
                <a:solidFill>
                  <a:schemeClr val="dk2"/>
                </a:solidFill>
                <a:latin typeface="Calibri"/>
                <a:ea typeface="Calibri"/>
                <a:cs typeface="Calibri"/>
                <a:sym typeface="Calibri"/>
              </a:defRPr>
            </a:lvl2pPr>
            <a:lvl3pPr indent="0" lvl="2" marL="0" algn="r">
              <a:spcBef>
                <a:spcPts val="0"/>
              </a:spcBef>
              <a:buNone/>
              <a:defRPr sz="1200">
                <a:solidFill>
                  <a:schemeClr val="dk2"/>
                </a:solidFill>
                <a:latin typeface="Calibri"/>
                <a:ea typeface="Calibri"/>
                <a:cs typeface="Calibri"/>
                <a:sym typeface="Calibri"/>
              </a:defRPr>
            </a:lvl3pPr>
            <a:lvl4pPr indent="0" lvl="3" marL="0" algn="r">
              <a:spcBef>
                <a:spcPts val="0"/>
              </a:spcBef>
              <a:buNone/>
              <a:defRPr sz="1200">
                <a:solidFill>
                  <a:schemeClr val="dk2"/>
                </a:solidFill>
                <a:latin typeface="Calibri"/>
                <a:ea typeface="Calibri"/>
                <a:cs typeface="Calibri"/>
                <a:sym typeface="Calibri"/>
              </a:defRPr>
            </a:lvl4pPr>
            <a:lvl5pPr indent="0" lvl="4" marL="0" algn="r">
              <a:spcBef>
                <a:spcPts val="0"/>
              </a:spcBef>
              <a:buNone/>
              <a:defRPr sz="1200">
                <a:solidFill>
                  <a:schemeClr val="dk2"/>
                </a:solidFill>
                <a:latin typeface="Calibri"/>
                <a:ea typeface="Calibri"/>
                <a:cs typeface="Calibri"/>
                <a:sym typeface="Calibri"/>
              </a:defRPr>
            </a:lvl5pPr>
            <a:lvl6pPr indent="0" lvl="5" marL="0" algn="r">
              <a:spcBef>
                <a:spcPts val="0"/>
              </a:spcBef>
              <a:buNone/>
              <a:defRPr sz="1200">
                <a:solidFill>
                  <a:schemeClr val="dk2"/>
                </a:solidFill>
                <a:latin typeface="Calibri"/>
                <a:ea typeface="Calibri"/>
                <a:cs typeface="Calibri"/>
                <a:sym typeface="Calibri"/>
              </a:defRPr>
            </a:lvl6pPr>
            <a:lvl7pPr indent="0" lvl="6" marL="0" algn="r">
              <a:spcBef>
                <a:spcPts val="0"/>
              </a:spcBef>
              <a:buNone/>
              <a:defRPr sz="1200">
                <a:solidFill>
                  <a:schemeClr val="dk2"/>
                </a:solidFill>
                <a:latin typeface="Calibri"/>
                <a:ea typeface="Calibri"/>
                <a:cs typeface="Calibri"/>
                <a:sym typeface="Calibri"/>
              </a:defRPr>
            </a:lvl7pPr>
            <a:lvl8pPr indent="0" lvl="7" marL="0" algn="r">
              <a:spcBef>
                <a:spcPts val="0"/>
              </a:spcBef>
              <a:buNone/>
              <a:defRPr sz="1200">
                <a:solidFill>
                  <a:schemeClr val="dk2"/>
                </a:solidFill>
                <a:latin typeface="Calibri"/>
                <a:ea typeface="Calibri"/>
                <a:cs typeface="Calibri"/>
                <a:sym typeface="Calibri"/>
              </a:defRPr>
            </a:lvl8pPr>
            <a:lvl9pPr indent="0" lvl="8" mar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3" name="Google Shape;203;p21"/>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04" name="Google Shape;204;p21"/>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05" name="Google Shape;205;p21"/>
          <p:cNvGrpSpPr/>
          <p:nvPr/>
        </p:nvGrpSpPr>
        <p:grpSpPr>
          <a:xfrm>
            <a:off x="3984888" y="6479723"/>
            <a:ext cx="1957044" cy="327891"/>
            <a:chOff x="1268756" y="5938837"/>
            <a:chExt cx="1957044" cy="327891"/>
          </a:xfrm>
        </p:grpSpPr>
        <p:pic>
          <p:nvPicPr>
            <p:cNvPr id="206" name="Google Shape;206;p21"/>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07" name="Google Shape;207;p21"/>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3"/>
          <p:cNvSpPr txBox="1"/>
          <p:nvPr>
            <p:ph idx="10" type="dt"/>
          </p:nvPr>
        </p:nvSpPr>
        <p:spPr>
          <a:xfrm>
            <a:off x="6187451" y="6457177"/>
            <a:ext cx="944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08" name="Shape 208"/>
        <p:cNvGrpSpPr/>
        <p:nvPr/>
      </p:nvGrpSpPr>
      <p:grpSpPr>
        <a:xfrm>
          <a:off x="0" y="0"/>
          <a:ext cx="0" cy="0"/>
          <a:chOff x="0" y="0"/>
          <a:chExt cx="0" cy="0"/>
        </a:xfrm>
      </p:grpSpPr>
      <p:sp>
        <p:nvSpPr>
          <p:cNvPr id="209" name="Google Shape;209;p22"/>
          <p:cNvSpPr/>
          <p:nvPr/>
        </p:nvSpPr>
        <p:spPr>
          <a:xfrm>
            <a:off x="0" y="4953000"/>
            <a:ext cx="9141619" cy="1905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2"/>
          <p:cNvSpPr/>
          <p:nvPr>
            <p:ph idx="2" type="pic"/>
          </p:nvPr>
        </p:nvSpPr>
        <p:spPr>
          <a:xfrm>
            <a:off x="12" y="0"/>
            <a:ext cx="9143989" cy="4915076"/>
          </a:xfrm>
          <a:prstGeom prst="rect">
            <a:avLst/>
          </a:prstGeom>
          <a:solidFill>
            <a:srgbClr val="D2CDB0"/>
          </a:solidFill>
          <a:ln>
            <a:noFill/>
          </a:ln>
        </p:spPr>
      </p:sp>
      <p:sp>
        <p:nvSpPr>
          <p:cNvPr id="213" name="Google Shape;213;p22"/>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dk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14" name="Google Shape;214;p2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2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7" name="Google Shape;217;p2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18" name="Google Shape;218;p2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19" name="Google Shape;219;p22"/>
          <p:cNvGrpSpPr/>
          <p:nvPr/>
        </p:nvGrpSpPr>
        <p:grpSpPr>
          <a:xfrm>
            <a:off x="3984888" y="6479723"/>
            <a:ext cx="1957044" cy="327891"/>
            <a:chOff x="1268756" y="5938837"/>
            <a:chExt cx="1957044" cy="327891"/>
          </a:xfrm>
        </p:grpSpPr>
        <p:pic>
          <p:nvPicPr>
            <p:cNvPr id="220" name="Google Shape;220;p22"/>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21" name="Google Shape;221;p22"/>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3"/>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5" name="Google Shape;225;p23"/>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sp>
        <p:nvSpPr>
          <p:cNvPr id="228" name="Google Shape;228;p2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24"/>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2" name="Google Shape;232;p2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35" name="Google Shape;235;p24"/>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36" name="Google Shape;236;p24"/>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37" name="Google Shape;237;p24"/>
          <p:cNvGrpSpPr/>
          <p:nvPr/>
        </p:nvGrpSpPr>
        <p:grpSpPr>
          <a:xfrm>
            <a:off x="3984888" y="6479723"/>
            <a:ext cx="1957044" cy="327891"/>
            <a:chOff x="1268756" y="5938837"/>
            <a:chExt cx="1957044" cy="327891"/>
          </a:xfrm>
        </p:grpSpPr>
        <p:pic>
          <p:nvPicPr>
            <p:cNvPr id="238" name="Google Shape;238;p24"/>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39" name="Google Shape;239;p24"/>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b="1" sz="1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48" name="Google Shape;48;p4"/>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49" name="Google Shape;49;p4"/>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5"/>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5"/>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6"/>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6"/>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6"/>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8"/>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8"/>
          <p:cNvSpPr txBox="1"/>
          <p:nvPr/>
        </p:nvSpPr>
        <p:spPr>
          <a:xfrm>
            <a:off x="822959" y="6459785"/>
            <a:ext cx="269748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António J. R. Neves</a:t>
            </a:r>
            <a:r>
              <a:rPr lang="en-US" sz="1400">
                <a:solidFill>
                  <a:schemeClr val="dk1"/>
                </a:solidFill>
                <a:latin typeface="Calibri"/>
                <a:ea typeface="Calibri"/>
                <a:cs typeface="Calibri"/>
                <a:sym typeface="Calibri"/>
              </a:rPr>
              <a:t> / </a:t>
            </a:r>
            <a:r>
              <a:rPr lang="en-US" sz="1400">
                <a:solidFill>
                  <a:schemeClr val="dk1"/>
                </a:solidFill>
                <a:latin typeface="Calibri"/>
                <a:ea typeface="Calibri"/>
                <a:cs typeface="Calibri"/>
                <a:sym typeface="Calibri"/>
              </a:rPr>
              <a:t>Susana Mota</a:t>
            </a:r>
            <a:endParaRPr sz="1400">
              <a:solidFill>
                <a:schemeClr val="dk1"/>
              </a:solidFill>
              <a:latin typeface="Calibri"/>
              <a:ea typeface="Calibri"/>
              <a:cs typeface="Calibri"/>
              <a:sym typeface="Calibri"/>
            </a:endParaRPr>
          </a:p>
        </p:txBody>
      </p:sp>
      <p:pic>
        <p:nvPicPr>
          <p:cNvPr id="75" name="Google Shape;75;p8"/>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76" name="Google Shape;76;p8"/>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77" name="Google Shape;77;p8"/>
          <p:cNvGrpSpPr/>
          <p:nvPr/>
        </p:nvGrpSpPr>
        <p:grpSpPr>
          <a:xfrm>
            <a:off x="3984888" y="6479723"/>
            <a:ext cx="1957044" cy="327891"/>
            <a:chOff x="1268756" y="5938837"/>
            <a:chExt cx="1957044" cy="327891"/>
          </a:xfrm>
        </p:grpSpPr>
        <p:pic>
          <p:nvPicPr>
            <p:cNvPr id="78" name="Google Shape;78;p8"/>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79" name="Google Shape;79;p8"/>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9"/>
          <p:cNvSpPr/>
          <p:nvPr/>
        </p:nvSpPr>
        <p:spPr>
          <a:xfrm>
            <a:off x="13" y="0"/>
            <a:ext cx="3038093" cy="6858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chemeClr val="dk1"/>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Calibri"/>
                <a:ea typeface="Calibri"/>
                <a:cs typeface="Calibri"/>
                <a:sym typeface="Calibri"/>
              </a:defRPr>
            </a:lvl1pPr>
            <a:lvl2pPr indent="0" lvl="1" marL="0" algn="r">
              <a:spcBef>
                <a:spcPts val="0"/>
              </a:spcBef>
              <a:buNone/>
              <a:defRPr sz="1200">
                <a:solidFill>
                  <a:schemeClr val="dk2"/>
                </a:solidFill>
                <a:latin typeface="Calibri"/>
                <a:ea typeface="Calibri"/>
                <a:cs typeface="Calibri"/>
                <a:sym typeface="Calibri"/>
              </a:defRPr>
            </a:lvl2pPr>
            <a:lvl3pPr indent="0" lvl="2" marL="0" algn="r">
              <a:spcBef>
                <a:spcPts val="0"/>
              </a:spcBef>
              <a:buNone/>
              <a:defRPr sz="1200">
                <a:solidFill>
                  <a:schemeClr val="dk2"/>
                </a:solidFill>
                <a:latin typeface="Calibri"/>
                <a:ea typeface="Calibri"/>
                <a:cs typeface="Calibri"/>
                <a:sym typeface="Calibri"/>
              </a:defRPr>
            </a:lvl3pPr>
            <a:lvl4pPr indent="0" lvl="3" marL="0" algn="r">
              <a:spcBef>
                <a:spcPts val="0"/>
              </a:spcBef>
              <a:buNone/>
              <a:defRPr sz="1200">
                <a:solidFill>
                  <a:schemeClr val="dk2"/>
                </a:solidFill>
                <a:latin typeface="Calibri"/>
                <a:ea typeface="Calibri"/>
                <a:cs typeface="Calibri"/>
                <a:sym typeface="Calibri"/>
              </a:defRPr>
            </a:lvl4pPr>
            <a:lvl5pPr indent="0" lvl="4" marL="0" algn="r">
              <a:spcBef>
                <a:spcPts val="0"/>
              </a:spcBef>
              <a:buNone/>
              <a:defRPr sz="1200">
                <a:solidFill>
                  <a:schemeClr val="dk2"/>
                </a:solidFill>
                <a:latin typeface="Calibri"/>
                <a:ea typeface="Calibri"/>
                <a:cs typeface="Calibri"/>
                <a:sym typeface="Calibri"/>
              </a:defRPr>
            </a:lvl5pPr>
            <a:lvl6pPr indent="0" lvl="5" marL="0" algn="r">
              <a:spcBef>
                <a:spcPts val="0"/>
              </a:spcBef>
              <a:buNone/>
              <a:defRPr sz="1200">
                <a:solidFill>
                  <a:schemeClr val="dk2"/>
                </a:solidFill>
                <a:latin typeface="Calibri"/>
                <a:ea typeface="Calibri"/>
                <a:cs typeface="Calibri"/>
                <a:sym typeface="Calibri"/>
              </a:defRPr>
            </a:lvl6pPr>
            <a:lvl7pPr indent="0" lvl="6" marL="0" algn="r">
              <a:spcBef>
                <a:spcPts val="0"/>
              </a:spcBef>
              <a:buNone/>
              <a:defRPr sz="1200">
                <a:solidFill>
                  <a:schemeClr val="dk2"/>
                </a:solidFill>
                <a:latin typeface="Calibri"/>
                <a:ea typeface="Calibri"/>
                <a:cs typeface="Calibri"/>
                <a:sym typeface="Calibri"/>
              </a:defRPr>
            </a:lvl7pPr>
            <a:lvl8pPr indent="0" lvl="7" marL="0" algn="r">
              <a:spcBef>
                <a:spcPts val="0"/>
              </a:spcBef>
              <a:buNone/>
              <a:defRPr sz="1200">
                <a:solidFill>
                  <a:schemeClr val="dk2"/>
                </a:solidFill>
                <a:latin typeface="Calibri"/>
                <a:ea typeface="Calibri"/>
                <a:cs typeface="Calibri"/>
                <a:sym typeface="Calibri"/>
              </a:defRPr>
            </a:lvl8pPr>
            <a:lvl9pPr indent="0" lvl="8" mar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9"/>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89" name="Google Shape;89;p9"/>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90" name="Google Shape;90;p9"/>
          <p:cNvGrpSpPr/>
          <p:nvPr/>
        </p:nvGrpSpPr>
        <p:grpSpPr>
          <a:xfrm>
            <a:off x="3984888" y="6479723"/>
            <a:ext cx="1957044" cy="327891"/>
            <a:chOff x="1268756" y="5938837"/>
            <a:chExt cx="1957044" cy="327891"/>
          </a:xfrm>
        </p:grpSpPr>
        <p:pic>
          <p:nvPicPr>
            <p:cNvPr id="91" name="Google Shape;91;p9"/>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92" name="Google Shape;92;p9"/>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3" name="Shape 93"/>
        <p:cNvGrpSpPr/>
        <p:nvPr/>
      </p:nvGrpSpPr>
      <p:grpSpPr>
        <a:xfrm>
          <a:off x="0" y="0"/>
          <a:ext cx="0" cy="0"/>
          <a:chOff x="0" y="0"/>
          <a:chExt cx="0" cy="0"/>
        </a:xfrm>
      </p:grpSpPr>
      <p:sp>
        <p:nvSpPr>
          <p:cNvPr id="94" name="Google Shape;94;p10"/>
          <p:cNvSpPr/>
          <p:nvPr/>
        </p:nvSpPr>
        <p:spPr>
          <a:xfrm>
            <a:off x="0" y="4953000"/>
            <a:ext cx="9141619" cy="1905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0"/>
          <p:cNvSpPr/>
          <p:nvPr>
            <p:ph idx="2" type="pic"/>
          </p:nvPr>
        </p:nvSpPr>
        <p:spPr>
          <a:xfrm>
            <a:off x="12" y="0"/>
            <a:ext cx="9143989" cy="4915076"/>
          </a:xfrm>
          <a:prstGeom prst="rect">
            <a:avLst/>
          </a:prstGeom>
          <a:solidFill>
            <a:srgbClr val="D2CDB0"/>
          </a:solidFill>
          <a:ln>
            <a:noFill/>
          </a:ln>
        </p:spPr>
      </p:sp>
      <p:sp>
        <p:nvSpPr>
          <p:cNvPr id="98" name="Google Shape;98;p1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dk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9" name="Google Shape;99;p10"/>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2" name="Google Shape;102;p10"/>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03" name="Google Shape;103;p10"/>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04" name="Google Shape;104;p10"/>
          <p:cNvGrpSpPr/>
          <p:nvPr/>
        </p:nvGrpSpPr>
        <p:grpSpPr>
          <a:xfrm>
            <a:off x="3984888" y="6479723"/>
            <a:ext cx="1957044" cy="327891"/>
            <a:chOff x="1268756" y="5938837"/>
            <a:chExt cx="1957044" cy="327891"/>
          </a:xfrm>
        </p:grpSpPr>
        <p:pic>
          <p:nvPicPr>
            <p:cNvPr id="105" name="Google Shape;105;p10"/>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06" name="Google Shape;106;p10"/>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id="18" name="Google Shape;18;p1"/>
          <p:cNvPicPr preferRelativeResize="0"/>
          <p:nvPr/>
        </p:nvPicPr>
        <p:blipFill rotWithShape="1">
          <a:blip r:embed="rId1">
            <a:alphaModFix/>
          </a:blip>
          <a:srcRect b="0" l="0" r="54045" t="0"/>
          <a:stretch/>
        </p:blipFill>
        <p:spPr>
          <a:xfrm>
            <a:off x="7093772" y="87252"/>
            <a:ext cx="1733329" cy="409194"/>
          </a:xfrm>
          <a:prstGeom prst="rect">
            <a:avLst/>
          </a:prstGeom>
          <a:noFill/>
          <a:ln>
            <a:noFill/>
          </a:ln>
        </p:spPr>
      </p:pic>
      <p:sp>
        <p:nvSpPr>
          <p:cNvPr id="19" name="Google Shape;19;p1"/>
          <p:cNvSpPr txBox="1"/>
          <p:nvPr/>
        </p:nvSpPr>
        <p:spPr>
          <a:xfrm>
            <a:off x="822959" y="6459785"/>
            <a:ext cx="27584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António J. R. Neves / Susana Mota</a:t>
            </a:r>
            <a:endParaRPr b="0" i="0" sz="1400" u="none" cap="none" strike="noStrike">
              <a:solidFill>
                <a:schemeClr val="dk1"/>
              </a:solidFill>
              <a:latin typeface="Calibri"/>
              <a:ea typeface="Calibri"/>
              <a:cs typeface="Calibri"/>
              <a:sym typeface="Calibri"/>
            </a:endParaRPr>
          </a:p>
        </p:txBody>
      </p:sp>
      <p:grpSp>
        <p:nvGrpSpPr>
          <p:cNvPr id="20" name="Google Shape;20;p1"/>
          <p:cNvGrpSpPr/>
          <p:nvPr/>
        </p:nvGrpSpPr>
        <p:grpSpPr>
          <a:xfrm>
            <a:off x="3984888" y="6479723"/>
            <a:ext cx="1957044" cy="327891"/>
            <a:chOff x="1268756" y="5938837"/>
            <a:chExt cx="1957044" cy="327891"/>
          </a:xfrm>
        </p:grpSpPr>
        <p:pic>
          <p:nvPicPr>
            <p:cNvPr id="21" name="Google Shape;21;p1"/>
            <p:cNvPicPr preferRelativeResize="0"/>
            <p:nvPr/>
          </p:nvPicPr>
          <p:blipFill rotWithShape="1">
            <a:blip r:embed="rId2">
              <a:alphaModFix/>
            </a:blip>
            <a:srcRect b="0" l="19187" r="0" t="0"/>
            <a:stretch/>
          </p:blipFill>
          <p:spPr>
            <a:xfrm>
              <a:off x="1268756" y="5939323"/>
              <a:ext cx="788119" cy="324762"/>
            </a:xfrm>
            <a:prstGeom prst="rect">
              <a:avLst/>
            </a:prstGeom>
            <a:noFill/>
            <a:ln>
              <a:noFill/>
            </a:ln>
          </p:spPr>
        </p:pic>
        <p:sp>
          <p:nvSpPr>
            <p:cNvPr id="22" name="Google Shape;22;p1"/>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a:solidFill>
                    <a:schemeClr val="lt1"/>
                  </a:solidFill>
                  <a:latin typeface="Calibri"/>
                  <a:ea typeface="Calibri"/>
                  <a:cs typeface="Calibri"/>
                  <a:sym typeface="Calibri"/>
                </a:rPr>
                <a:t>OO</a:t>
              </a:r>
              <a:r>
                <a:rPr b="1" i="0" lang="en-US" sz="1400" u="none" cap="none" strike="noStrike">
                  <a:solidFill>
                    <a:schemeClr val="lt1"/>
                  </a:solidFill>
                  <a:latin typeface="Calibri"/>
                  <a:ea typeface="Calibri"/>
                  <a:cs typeface="Calibri"/>
                  <a:sym typeface="Calibri"/>
                </a:rPr>
                <a:t> </a:t>
              </a:r>
              <a:r>
                <a:rPr b="1" lang="en-US">
                  <a:solidFill>
                    <a:schemeClr val="lt1"/>
                  </a:solidFill>
                  <a:latin typeface="Calibri"/>
                  <a:ea typeface="Calibri"/>
                  <a:cs typeface="Calibri"/>
                  <a:sym typeface="Calibri"/>
                </a:rPr>
                <a:t>Programming</a:t>
              </a:r>
              <a:r>
                <a:rPr b="0" i="0" lang="en-US" sz="1800" u="none" cap="none" strike="noStrike">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3"/>
          <p:cNvSpPr/>
          <p:nvPr/>
        </p:nvSpPr>
        <p:spPr>
          <a:xfrm>
            <a:off x="0" y="6400800"/>
            <a:ext cx="9144001"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1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0" name="Google Shape;130;p13"/>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3"/>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3" name="Google Shape;133;p13"/>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id="134" name="Google Shape;134;p13"/>
          <p:cNvPicPr preferRelativeResize="0"/>
          <p:nvPr/>
        </p:nvPicPr>
        <p:blipFill rotWithShape="1">
          <a:blip r:embed="rId1">
            <a:alphaModFix/>
          </a:blip>
          <a:srcRect b="0" l="0" r="54045" t="0"/>
          <a:stretch/>
        </p:blipFill>
        <p:spPr>
          <a:xfrm>
            <a:off x="7093747" y="77177"/>
            <a:ext cx="1733329" cy="409194"/>
          </a:xfrm>
          <a:prstGeom prst="rect">
            <a:avLst/>
          </a:prstGeom>
          <a:noFill/>
          <a:ln>
            <a:noFill/>
          </a:ln>
        </p:spPr>
      </p:pic>
      <p:sp>
        <p:nvSpPr>
          <p:cNvPr id="135" name="Google Shape;135;p13"/>
          <p:cNvSpPr txBox="1"/>
          <p:nvPr/>
        </p:nvSpPr>
        <p:spPr>
          <a:xfrm>
            <a:off x="822959" y="6459785"/>
            <a:ext cx="27584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António J. R. Neves / Susana Mota</a:t>
            </a:r>
            <a:endParaRPr b="0" i="0" sz="1400" u="none" cap="none" strike="noStrike">
              <a:solidFill>
                <a:schemeClr val="dk1"/>
              </a:solidFill>
              <a:latin typeface="Calibri"/>
              <a:ea typeface="Calibri"/>
              <a:cs typeface="Calibri"/>
              <a:sym typeface="Calibri"/>
            </a:endParaRPr>
          </a:p>
        </p:txBody>
      </p:sp>
      <p:grpSp>
        <p:nvGrpSpPr>
          <p:cNvPr id="136" name="Google Shape;136;p13"/>
          <p:cNvGrpSpPr/>
          <p:nvPr/>
        </p:nvGrpSpPr>
        <p:grpSpPr>
          <a:xfrm>
            <a:off x="3984888" y="6479723"/>
            <a:ext cx="1957024" cy="325248"/>
            <a:chOff x="1268756" y="5938837"/>
            <a:chExt cx="1957024" cy="325248"/>
          </a:xfrm>
        </p:grpSpPr>
        <p:pic>
          <p:nvPicPr>
            <p:cNvPr id="137" name="Google Shape;137;p13"/>
            <p:cNvPicPr preferRelativeResize="0"/>
            <p:nvPr/>
          </p:nvPicPr>
          <p:blipFill rotWithShape="1">
            <a:blip r:embed="rId2">
              <a:alphaModFix/>
            </a:blip>
            <a:srcRect b="0" l="19187" r="0" t="0"/>
            <a:stretch/>
          </p:blipFill>
          <p:spPr>
            <a:xfrm>
              <a:off x="1268756" y="5939323"/>
              <a:ext cx="788119" cy="324762"/>
            </a:xfrm>
            <a:prstGeom prst="rect">
              <a:avLst/>
            </a:prstGeom>
            <a:noFill/>
            <a:ln>
              <a:noFill/>
            </a:ln>
          </p:spPr>
        </p:pic>
        <p:sp>
          <p:nvSpPr>
            <p:cNvPr id="138" name="Google Shape;138;p13"/>
            <p:cNvSpPr txBox="1"/>
            <p:nvPr/>
          </p:nvSpPr>
          <p:spPr>
            <a:xfrm>
              <a:off x="1744980" y="5938837"/>
              <a:ext cx="1480800" cy="266400"/>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a:solidFill>
                    <a:schemeClr val="lt1"/>
                  </a:solidFill>
                  <a:latin typeface="Calibri"/>
                  <a:ea typeface="Calibri"/>
                  <a:cs typeface="Calibri"/>
                  <a:sym typeface="Calibri"/>
                </a:rPr>
                <a:t>OO Programming</a:t>
              </a:r>
              <a:endParaRPr sz="18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n.cppreference.com/w/cpp/language/range-f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p:nvPr/>
        </p:nvSpPr>
        <p:spPr>
          <a:xfrm>
            <a:off x="880533" y="1022773"/>
            <a:ext cx="6292427" cy="3244427"/>
          </a:xfrm>
          <a:prstGeom prst="rect">
            <a:avLst/>
          </a:prstGeom>
          <a:gradFill>
            <a:gsLst>
              <a:gs pos="0">
                <a:srgbClr val="30937B"/>
              </a:gs>
              <a:gs pos="23000">
                <a:srgbClr val="7BD4A7"/>
              </a:gs>
              <a:gs pos="77000">
                <a:srgbClr val="2D8DA8"/>
              </a:gs>
              <a:gs pos="100000">
                <a:srgbClr val="2D8DA8"/>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5"/>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6600"/>
              <a:buFont typeface="Calibri"/>
              <a:buNone/>
            </a:pPr>
            <a:r>
              <a:rPr lang="en-US" sz="3600">
                <a:solidFill>
                  <a:schemeClr val="lt1"/>
                </a:solidFill>
              </a:rPr>
              <a:t>Object Oriented Programming</a:t>
            </a:r>
            <a:endParaRPr sz="6600">
              <a:solidFill>
                <a:schemeClr val="lt1"/>
              </a:solidFill>
            </a:endParaRPr>
          </a:p>
        </p:txBody>
      </p:sp>
      <p:sp>
        <p:nvSpPr>
          <p:cNvPr id="246" name="Google Shape;246;p25"/>
          <p:cNvSpPr txBox="1"/>
          <p:nvPr>
            <p:ph idx="1" type="subTitle"/>
          </p:nvPr>
        </p:nvSpPr>
        <p:spPr>
          <a:xfrm>
            <a:off x="825050" y="4455627"/>
            <a:ext cx="75438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cap="none"/>
              <a:t>António J. R. Neves</a:t>
            </a:r>
            <a:endParaRPr/>
          </a:p>
          <a:p>
            <a:pPr indent="0" lvl="0" marL="0" rtl="0" algn="l">
              <a:lnSpc>
                <a:spcPct val="90000"/>
              </a:lnSpc>
              <a:spcBef>
                <a:spcPts val="1400"/>
              </a:spcBef>
              <a:spcAft>
                <a:spcPts val="0"/>
              </a:spcAft>
              <a:buSzPts val="2400"/>
              <a:buNone/>
            </a:pPr>
            <a:r>
              <a:rPr lang="en-US" cap="none"/>
              <a:t>DETI/UA</a:t>
            </a:r>
            <a:endParaRPr cap="none"/>
          </a:p>
          <a:p>
            <a:pPr indent="0" lvl="0" marL="0" rtl="0" algn="r">
              <a:lnSpc>
                <a:spcPct val="90000"/>
              </a:lnSpc>
              <a:spcBef>
                <a:spcPts val="1400"/>
              </a:spcBef>
              <a:spcAft>
                <a:spcPts val="0"/>
              </a:spcAft>
              <a:buSzPts val="2400"/>
              <a:buNone/>
            </a:pPr>
            <a:r>
              <a:rPr lang="en-US"/>
              <a:t>Sessão 2</a:t>
            </a:r>
            <a:endParaRPr/>
          </a:p>
        </p:txBody>
      </p:sp>
      <p:pic>
        <p:nvPicPr>
          <p:cNvPr id="247" name="Google Shape;247;p25"/>
          <p:cNvPicPr preferRelativeResize="0"/>
          <p:nvPr/>
        </p:nvPicPr>
        <p:blipFill rotWithShape="1">
          <a:blip r:embed="rId3">
            <a:alphaModFix/>
          </a:blip>
          <a:srcRect b="0" l="19187" r="0" t="0"/>
          <a:stretch/>
        </p:blipFill>
        <p:spPr>
          <a:xfrm>
            <a:off x="870374" y="840232"/>
            <a:ext cx="6304998" cy="2598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822950" y="1845724"/>
            <a:ext cx="7543800" cy="4400100"/>
          </a:xfrm>
          <a:prstGeom prst="rect">
            <a:avLst/>
          </a:prstGeom>
        </p:spPr>
        <p:txBody>
          <a:bodyPr anchorCtr="0" anchor="t" bIns="45700" lIns="0" spcFirstLastPara="1" rIns="0" wrap="square" tIns="45700">
            <a:normAutofit/>
          </a:bodyPr>
          <a:lstStyle/>
          <a:p>
            <a:pPr indent="-342900" lvl="0" marL="457200" rtl="0" algn="l">
              <a:lnSpc>
                <a:spcPct val="100000"/>
              </a:lnSpc>
              <a:spcBef>
                <a:spcPts val="1200"/>
              </a:spcBef>
              <a:spcAft>
                <a:spcPts val="0"/>
              </a:spcAft>
              <a:buSzPts val="1800"/>
              <a:buChar char="●"/>
            </a:pPr>
            <a:r>
              <a:rPr lang="en-US"/>
              <a:t>A good understanding of how dynamic memory really works in C++ is essential to becoming a good C++ programmer.</a:t>
            </a:r>
            <a:endParaRPr/>
          </a:p>
          <a:p>
            <a:pPr indent="-342900" lvl="0" marL="457200" rtl="0" algn="l">
              <a:spcBef>
                <a:spcPts val="1200"/>
              </a:spcBef>
              <a:spcAft>
                <a:spcPts val="0"/>
              </a:spcAft>
              <a:buSzPts val="1800"/>
              <a:buChar char="●"/>
            </a:pPr>
            <a:r>
              <a:rPr lang="en-US"/>
              <a:t>Memory in your C++ program is divided into two parts:</a:t>
            </a:r>
            <a:endParaRPr/>
          </a:p>
          <a:p>
            <a:pPr indent="-342900" lvl="1" marL="914400" rtl="0" algn="l">
              <a:lnSpc>
                <a:spcPct val="100000"/>
              </a:lnSpc>
              <a:spcBef>
                <a:spcPts val="1000"/>
              </a:spcBef>
              <a:spcAft>
                <a:spcPts val="0"/>
              </a:spcAft>
              <a:buSzPts val="1800"/>
              <a:buChar char="○"/>
            </a:pPr>
            <a:r>
              <a:rPr b="1" lang="en-US"/>
              <a:t>stack</a:t>
            </a:r>
            <a:r>
              <a:rPr lang="en-US"/>
              <a:t> − All variables declared inside the function will take up memory from the stack.</a:t>
            </a:r>
            <a:endParaRPr/>
          </a:p>
          <a:p>
            <a:pPr indent="-342900" lvl="1" marL="914400" rtl="0" algn="l">
              <a:lnSpc>
                <a:spcPct val="100000"/>
              </a:lnSpc>
              <a:spcBef>
                <a:spcPts val="1000"/>
              </a:spcBef>
              <a:spcAft>
                <a:spcPts val="0"/>
              </a:spcAft>
              <a:buSzPts val="1800"/>
              <a:buChar char="○"/>
            </a:pPr>
            <a:r>
              <a:rPr b="1" lang="en-US"/>
              <a:t>heap</a:t>
            </a:r>
            <a:r>
              <a:rPr lang="en-US"/>
              <a:t> − This is unused memory of the program and can be used to allocate the memory dynamically when program runs.</a:t>
            </a:r>
            <a:endParaRPr/>
          </a:p>
          <a:p>
            <a:pPr indent="-342900" lvl="0" marL="457200" rtl="0" algn="l">
              <a:lnSpc>
                <a:spcPct val="100000"/>
              </a:lnSpc>
              <a:spcBef>
                <a:spcPts val="1200"/>
              </a:spcBef>
              <a:spcAft>
                <a:spcPts val="0"/>
              </a:spcAft>
              <a:buSzPts val="1800"/>
              <a:buChar char="●"/>
            </a:pPr>
            <a:r>
              <a:rPr lang="en-US"/>
              <a:t>We can allocate memory at run time within the heap for the variable of a given type using the special operator new which returns the address of the space allocated. </a:t>
            </a:r>
            <a:endParaRPr/>
          </a:p>
          <a:p>
            <a:pPr indent="-342900" lvl="0" marL="457200" rtl="0" algn="l">
              <a:lnSpc>
                <a:spcPct val="100000"/>
              </a:lnSpc>
              <a:spcBef>
                <a:spcPts val="1200"/>
              </a:spcBef>
              <a:spcAft>
                <a:spcPts val="1000"/>
              </a:spcAft>
              <a:buSzPts val="1800"/>
              <a:buChar char="●"/>
            </a:pPr>
            <a:r>
              <a:rPr lang="en-US"/>
              <a:t>If you are not in need of dynamically allocated memory anymore, you can use delete operator.</a:t>
            </a:r>
            <a:endParaRPr/>
          </a:p>
        </p:txBody>
      </p:sp>
      <p:sp>
        <p:nvSpPr>
          <p:cNvPr id="322" name="Google Shape;322;p3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Dynamic Memory</a:t>
            </a:r>
            <a:endParaRPr/>
          </a:p>
        </p:txBody>
      </p:sp>
      <p:sp>
        <p:nvSpPr>
          <p:cNvPr id="323" name="Google Shape;323;p3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3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Dynamic Memory: examples</a:t>
            </a:r>
            <a:endParaRPr/>
          </a:p>
        </p:txBody>
      </p:sp>
      <p:sp>
        <p:nvSpPr>
          <p:cNvPr id="331" name="Google Shape;331;p35"/>
          <p:cNvSpPr txBox="1"/>
          <p:nvPr/>
        </p:nvSpPr>
        <p:spPr>
          <a:xfrm>
            <a:off x="601675" y="1748325"/>
            <a:ext cx="8093400" cy="45963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b="1" lang="en-US" sz="1600">
                <a:latin typeface="Courier New"/>
                <a:ea typeface="Courier New"/>
                <a:cs typeface="Courier New"/>
                <a:sym typeface="Courier New"/>
              </a:rPr>
              <a:t>// Example 1</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char* pvalue  = NULL;         // Pointer initialized with null</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pvalue  = new char[20];       // Request memory for the variable</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delete [] pvalue;             // Delete array pointed by pvalue</a:t>
            </a:r>
            <a:endParaRPr b="1" sz="1600">
              <a:latin typeface="Courier New"/>
              <a:ea typeface="Courier New"/>
              <a:cs typeface="Courier New"/>
              <a:sym typeface="Courier New"/>
            </a:endParaRPr>
          </a:p>
          <a:p>
            <a:pPr indent="0" lvl="0" marL="0" rtl="0" algn="l">
              <a:spcBef>
                <a:spcPts val="560"/>
              </a:spcBef>
              <a:spcAft>
                <a:spcPts val="0"/>
              </a:spcAft>
              <a:buNone/>
            </a:pPr>
            <a:r>
              <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//Example 2</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double** pvalue  = NULL;      // Pointer initialized with null </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pvalue  = new double [3][4];  // Allocate memory for a 3x4 array </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delete [] pvalue;            // Delete array pointed by pvalue</a:t>
            </a:r>
            <a:endParaRPr b="1" sz="1600">
              <a:latin typeface="Courier New"/>
              <a:ea typeface="Courier New"/>
              <a:cs typeface="Courier New"/>
              <a:sym typeface="Courier New"/>
            </a:endParaRPr>
          </a:p>
          <a:p>
            <a:pPr indent="0" lvl="0" marL="0" rtl="0" algn="l">
              <a:spcBef>
                <a:spcPts val="560"/>
              </a:spcBef>
              <a:spcAft>
                <a:spcPts val="0"/>
              </a:spcAft>
              <a:buNone/>
            </a:pPr>
            <a:r>
              <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 Generally</a:t>
            </a:r>
            <a:endParaRPr b="1" sz="1600">
              <a:latin typeface="Courier New"/>
              <a:ea typeface="Courier New"/>
              <a:cs typeface="Courier New"/>
              <a:sym typeface="Courier New"/>
            </a:endParaRPr>
          </a:p>
          <a:p>
            <a:pPr indent="0" lvl="0" marL="0" rtl="0" algn="l">
              <a:spcBef>
                <a:spcPts val="560"/>
              </a:spcBef>
              <a:spcAft>
                <a:spcPts val="0"/>
              </a:spcAft>
              <a:buNone/>
            </a:pPr>
            <a:r>
              <a:rPr b="1" lang="en-US" sz="1600">
                <a:latin typeface="Courier New"/>
                <a:ea typeface="Courier New"/>
                <a:cs typeface="Courier New"/>
                <a:sym typeface="Courier New"/>
              </a:rPr>
              <a:t>ObjectType *obj = new ObjectType;</a:t>
            </a:r>
            <a:endParaRPr b="1" sz="16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idx="1" type="body"/>
          </p:nvPr>
        </p:nvSpPr>
        <p:spPr>
          <a:xfrm>
            <a:off x="822950" y="1845725"/>
            <a:ext cx="7627800" cy="4348500"/>
          </a:xfrm>
          <a:prstGeom prst="rect">
            <a:avLst/>
          </a:prstGeom>
        </p:spPr>
        <p:txBody>
          <a:bodyPr anchorCtr="0" anchor="t" bIns="45700" lIns="0" spcFirstLastPara="1" rIns="0" wrap="square" tIns="45700">
            <a:normAutofit lnSpcReduction="10000"/>
          </a:bodyPr>
          <a:lstStyle/>
          <a:p>
            <a:pPr indent="-342900" lvl="0" marL="457200" rtl="0" algn="l">
              <a:spcBef>
                <a:spcPts val="1200"/>
              </a:spcBef>
              <a:spcAft>
                <a:spcPts val="0"/>
              </a:spcAft>
              <a:buSzPts val="1800"/>
              <a:buChar char="●"/>
            </a:pPr>
            <a:r>
              <a:rPr lang="en-US"/>
              <a:t>C-strings are arrays of type char and we can use them also in C++ programs</a:t>
            </a:r>
            <a:endParaRPr/>
          </a:p>
          <a:p>
            <a:pPr indent="0" lvl="0" marL="457200" rtl="0" algn="l">
              <a:lnSpc>
                <a:spcPct val="100000"/>
              </a:lnSpc>
              <a:spcBef>
                <a:spcPts val="800"/>
              </a:spcBef>
              <a:spcAft>
                <a:spcPts val="0"/>
              </a:spcAft>
              <a:buNone/>
            </a:pPr>
            <a:r>
              <a:rPr b="1" lang="en-US" sz="1500">
                <a:latin typeface="Courier New"/>
                <a:ea typeface="Courier New"/>
                <a:cs typeface="Courier New"/>
                <a:sym typeface="Courier New"/>
              </a:rPr>
              <a:t>char str[32]; </a:t>
            </a:r>
            <a:endParaRPr b="1" sz="1500">
              <a:latin typeface="Courier New"/>
              <a:ea typeface="Courier New"/>
              <a:cs typeface="Courier New"/>
              <a:sym typeface="Courier New"/>
            </a:endParaRPr>
          </a:p>
          <a:p>
            <a:pPr indent="0" lvl="0" marL="457200" rtl="0" algn="l">
              <a:lnSpc>
                <a:spcPct val="100000"/>
              </a:lnSpc>
              <a:spcBef>
                <a:spcPts val="800"/>
              </a:spcBef>
              <a:spcAft>
                <a:spcPts val="0"/>
              </a:spcAft>
              <a:buNone/>
            </a:pPr>
            <a:r>
              <a:rPr b="1" lang="en-US" sz="1500">
                <a:latin typeface="Courier New"/>
                <a:ea typeface="Courier New"/>
                <a:cs typeface="Courier New"/>
                <a:sym typeface="Courier New"/>
              </a:rPr>
              <a:t>cout &lt;&lt; "Enter a string: ";</a:t>
            </a:r>
            <a:endParaRPr b="1" sz="1500">
              <a:latin typeface="Courier New"/>
              <a:ea typeface="Courier New"/>
              <a:cs typeface="Courier New"/>
              <a:sym typeface="Courier New"/>
            </a:endParaRPr>
          </a:p>
          <a:p>
            <a:pPr indent="0" lvl="0" marL="457200" rtl="0" algn="l">
              <a:lnSpc>
                <a:spcPct val="100000"/>
              </a:lnSpc>
              <a:spcBef>
                <a:spcPts val="800"/>
              </a:spcBef>
              <a:spcAft>
                <a:spcPts val="0"/>
              </a:spcAft>
              <a:buNone/>
            </a:pPr>
            <a:r>
              <a:rPr b="1" lang="en-US" sz="1500">
                <a:latin typeface="Courier New"/>
                <a:ea typeface="Courier New"/>
                <a:cs typeface="Courier New"/>
                <a:sym typeface="Courier New"/>
              </a:rPr>
              <a:t>cin &gt;&gt; str;</a:t>
            </a:r>
            <a:endParaRPr b="1" sz="1500">
              <a:latin typeface="Courier New"/>
              <a:ea typeface="Courier New"/>
              <a:cs typeface="Courier New"/>
              <a:sym typeface="Courier New"/>
            </a:endParaRPr>
          </a:p>
          <a:p>
            <a:pPr indent="0" lvl="0" marL="457200" rtl="0" algn="l">
              <a:lnSpc>
                <a:spcPct val="100000"/>
              </a:lnSpc>
              <a:spcBef>
                <a:spcPts val="800"/>
              </a:spcBef>
              <a:spcAft>
                <a:spcPts val="0"/>
              </a:spcAft>
              <a:buNone/>
            </a:pPr>
            <a:r>
              <a:rPr b="1" lang="en-US" sz="1500">
                <a:latin typeface="Courier New"/>
                <a:ea typeface="Courier New"/>
                <a:cs typeface="Courier New"/>
                <a:sym typeface="Courier New"/>
              </a:rPr>
              <a:t>cout &lt;&lt; "You entered: " &lt;&lt; str &lt;&lt; endl;</a:t>
            </a:r>
            <a:endParaRPr b="1" sz="1500">
              <a:latin typeface="Courier New"/>
              <a:ea typeface="Courier New"/>
              <a:cs typeface="Courier New"/>
              <a:sym typeface="Courier New"/>
            </a:endParaRPr>
          </a:p>
          <a:p>
            <a:pPr indent="-342900" lvl="0" marL="457200" rtl="0" algn="l">
              <a:spcBef>
                <a:spcPts val="1200"/>
              </a:spcBef>
              <a:spcAft>
                <a:spcPts val="0"/>
              </a:spcAft>
              <a:buSzPts val="1800"/>
              <a:buChar char="●"/>
            </a:pPr>
            <a:r>
              <a:rPr lang="en-US"/>
              <a:t>Standard C++ includes a new class called string</a:t>
            </a:r>
            <a:endParaRPr/>
          </a:p>
          <a:p>
            <a:pPr indent="-342900" lvl="0" marL="457200" rtl="0" algn="l">
              <a:spcBef>
                <a:spcPts val="1200"/>
              </a:spcBef>
              <a:spcAft>
                <a:spcPts val="0"/>
              </a:spcAft>
              <a:buSzPts val="1800"/>
              <a:buChar char="●"/>
            </a:pPr>
            <a:r>
              <a:rPr lang="en-US"/>
              <a:t>This class improves on the traditional C- string in many ways:</a:t>
            </a:r>
            <a:endParaRPr/>
          </a:p>
          <a:p>
            <a:pPr indent="-342900" lvl="1" marL="914400" rtl="0" algn="l">
              <a:spcBef>
                <a:spcPts val="1000"/>
              </a:spcBef>
              <a:spcAft>
                <a:spcPts val="0"/>
              </a:spcAft>
              <a:buSzPts val="1800"/>
              <a:buChar char="○"/>
            </a:pPr>
            <a:r>
              <a:rPr lang="en-US"/>
              <a:t>no longer need to worry about creating an array of the right size to hold string variables</a:t>
            </a:r>
            <a:endParaRPr/>
          </a:p>
          <a:p>
            <a:pPr indent="-342900" lvl="1" marL="914400" rtl="0" algn="l">
              <a:spcBef>
                <a:spcPts val="1000"/>
              </a:spcBef>
              <a:spcAft>
                <a:spcPts val="0"/>
              </a:spcAft>
              <a:buSzPts val="1800"/>
              <a:buChar char="○"/>
            </a:pPr>
            <a:r>
              <a:rPr lang="en-US"/>
              <a:t>the string class assumes all the responsibility for memory management</a:t>
            </a:r>
            <a:endParaRPr/>
          </a:p>
          <a:p>
            <a:pPr indent="-342900" lvl="1" marL="914400" rtl="0" algn="l">
              <a:spcBef>
                <a:spcPts val="1000"/>
              </a:spcBef>
              <a:spcAft>
                <a:spcPts val="1000"/>
              </a:spcAft>
              <a:buSzPts val="1800"/>
              <a:buChar char="○"/>
            </a:pPr>
            <a:r>
              <a:rPr lang="en-US"/>
              <a:t>the string class allows the use of overloaded operators (ex. concatenate string objects with the + operator)</a:t>
            </a:r>
            <a:endParaRPr/>
          </a:p>
        </p:txBody>
      </p:sp>
      <p:sp>
        <p:nvSpPr>
          <p:cNvPr id="338" name="Google Shape;338;p3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Standard C++ string</a:t>
            </a:r>
            <a:endParaRPr/>
          </a:p>
        </p:txBody>
      </p:sp>
      <p:sp>
        <p:nvSpPr>
          <p:cNvPr id="339" name="Google Shape;339;p3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idx="1" type="body"/>
          </p:nvPr>
        </p:nvSpPr>
        <p:spPr>
          <a:xfrm>
            <a:off x="822950" y="1845724"/>
            <a:ext cx="7543800" cy="43485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We can define a string object in several ways</a:t>
            </a:r>
            <a:endParaRPr/>
          </a:p>
          <a:p>
            <a:pPr indent="-342900" lvl="1" marL="914400" rtl="0" algn="l">
              <a:spcBef>
                <a:spcPts val="1000"/>
              </a:spcBef>
              <a:spcAft>
                <a:spcPts val="0"/>
              </a:spcAft>
              <a:buSzPts val="1800"/>
              <a:buChar char="○"/>
            </a:pPr>
            <a:r>
              <a:rPr lang="en-US"/>
              <a:t>use a constructor with no arguments, creating an empty string</a:t>
            </a:r>
            <a:endParaRPr/>
          </a:p>
          <a:p>
            <a:pPr indent="-342900" lvl="1" marL="914400" rtl="0" algn="l">
              <a:spcBef>
                <a:spcPts val="1000"/>
              </a:spcBef>
              <a:spcAft>
                <a:spcPts val="0"/>
              </a:spcAft>
              <a:buSzPts val="1800"/>
              <a:buChar char="○"/>
            </a:pPr>
            <a:r>
              <a:rPr lang="en-US"/>
              <a:t>use a one-argument constructor where the argument is a C-string constant</a:t>
            </a:r>
            <a:endParaRPr/>
          </a:p>
          <a:p>
            <a:pPr indent="0" lvl="0" marL="457200" rtl="0" algn="l">
              <a:spcBef>
                <a:spcPts val="900"/>
              </a:spcBef>
              <a:spcAft>
                <a:spcPts val="0"/>
              </a:spcAft>
              <a:buNone/>
            </a:pPr>
            <a:r>
              <a:rPr b="1" lang="en-US" sz="1400">
                <a:latin typeface="Courier New"/>
                <a:ea typeface="Courier New"/>
                <a:cs typeface="Courier New"/>
                <a:sym typeface="Courier New"/>
              </a:rPr>
              <a:t>string s1(“Man”);</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string s2 = “Beast”; // copy assignment operator</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string s3;           // call default constructor</a:t>
            </a:r>
            <a:endParaRPr b="1" sz="1400">
              <a:latin typeface="Courier New"/>
              <a:ea typeface="Courier New"/>
              <a:cs typeface="Courier New"/>
              <a:sym typeface="Courier New"/>
            </a:endParaRPr>
          </a:p>
          <a:p>
            <a:pPr indent="-342900" lvl="0" marL="457200" rtl="0" algn="l">
              <a:spcBef>
                <a:spcPts val="1200"/>
              </a:spcBef>
              <a:spcAft>
                <a:spcPts val="0"/>
              </a:spcAft>
              <a:buSzPts val="1800"/>
              <a:buChar char="●"/>
            </a:pPr>
            <a:r>
              <a:rPr lang="en-US"/>
              <a:t>The string class uses a number of overloaded operators:</a:t>
            </a:r>
            <a:endParaRPr/>
          </a:p>
          <a:p>
            <a:pPr indent="0" lvl="0" marL="457200" rtl="0" algn="l">
              <a:spcBef>
                <a:spcPts val="1000"/>
              </a:spcBef>
              <a:spcAft>
                <a:spcPts val="0"/>
              </a:spcAft>
              <a:buNone/>
            </a:pPr>
            <a:r>
              <a:rPr b="1" lang="en-US" sz="1400">
                <a:latin typeface="Courier New"/>
                <a:ea typeface="Courier New"/>
                <a:cs typeface="Courier New"/>
                <a:sym typeface="Courier New"/>
              </a:rPr>
              <a:t>s3 = “Neither “ + s1 + “ nor “; // “Neither Man nor “</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s3 += s2; // “Neither Man nor Beast”</a:t>
            </a:r>
            <a:endParaRPr b="1" sz="1400">
              <a:latin typeface="Courier New"/>
              <a:ea typeface="Courier New"/>
              <a:cs typeface="Courier New"/>
              <a:sym typeface="Courier New"/>
            </a:endParaRPr>
          </a:p>
          <a:p>
            <a:pPr indent="0" lvl="0" marL="457200" rtl="0" algn="l">
              <a:spcBef>
                <a:spcPts val="1200"/>
              </a:spcBef>
              <a:spcAft>
                <a:spcPts val="0"/>
              </a:spcAft>
              <a:buNone/>
            </a:pPr>
            <a:r>
              <a:t/>
            </a:r>
            <a:endParaRPr/>
          </a:p>
          <a:p>
            <a:pPr indent="0" lvl="0" marL="0" rtl="0" algn="l">
              <a:spcBef>
                <a:spcPts val="1200"/>
              </a:spcBef>
              <a:spcAft>
                <a:spcPts val="1000"/>
              </a:spcAft>
              <a:buNone/>
            </a:pPr>
            <a:r>
              <a:t/>
            </a:r>
            <a:endParaRPr/>
          </a:p>
        </p:txBody>
      </p:sp>
      <p:sp>
        <p:nvSpPr>
          <p:cNvPr id="346" name="Google Shape;346;p3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Courier New"/>
                <a:ea typeface="Courier New"/>
                <a:cs typeface="Courier New"/>
                <a:sym typeface="Courier New"/>
              </a:rPr>
              <a:t>string</a:t>
            </a:r>
            <a:r>
              <a:rPr lang="en-US" sz="3600"/>
              <a:t> (1)</a:t>
            </a:r>
            <a:endParaRPr>
              <a:latin typeface="Courier New"/>
              <a:ea typeface="Courier New"/>
              <a:cs typeface="Courier New"/>
              <a:sym typeface="Courier New"/>
            </a:endParaRPr>
          </a:p>
        </p:txBody>
      </p:sp>
      <p:sp>
        <p:nvSpPr>
          <p:cNvPr id="347" name="Google Shape;347;p3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idx="1" type="body"/>
          </p:nvPr>
        </p:nvSpPr>
        <p:spPr>
          <a:xfrm>
            <a:off x="822950" y="1845725"/>
            <a:ext cx="7543800" cy="4428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Input and output are handled with </a:t>
            </a:r>
            <a:r>
              <a:rPr lang="en-US">
                <a:latin typeface="Courier New"/>
                <a:ea typeface="Courier New"/>
                <a:cs typeface="Courier New"/>
                <a:sym typeface="Courier New"/>
              </a:rPr>
              <a:t>cin</a:t>
            </a:r>
            <a:r>
              <a:rPr lang="en-US"/>
              <a:t> and </a:t>
            </a:r>
            <a:r>
              <a:rPr lang="en-US">
                <a:latin typeface="Courier New"/>
                <a:ea typeface="Courier New"/>
                <a:cs typeface="Courier New"/>
                <a:sym typeface="Courier New"/>
              </a:rPr>
              <a:t>cout</a:t>
            </a:r>
            <a:r>
              <a:rPr lang="en-US"/>
              <a:t> streams</a:t>
            </a:r>
            <a:endParaRPr/>
          </a:p>
          <a:p>
            <a:pPr indent="-342900" lvl="0" marL="457200" rtl="0" algn="l">
              <a:spcBef>
                <a:spcPts val="1200"/>
              </a:spcBef>
              <a:spcAft>
                <a:spcPts val="0"/>
              </a:spcAft>
              <a:buSzPts val="1800"/>
              <a:buChar char="●"/>
            </a:pPr>
            <a:r>
              <a:rPr lang="en-US"/>
              <a:t>The </a:t>
            </a:r>
            <a:r>
              <a:rPr lang="en-US">
                <a:latin typeface="Courier New"/>
                <a:ea typeface="Courier New"/>
                <a:cs typeface="Courier New"/>
                <a:sym typeface="Courier New"/>
              </a:rPr>
              <a:t>&lt;&lt;</a:t>
            </a:r>
            <a:r>
              <a:rPr lang="en-US"/>
              <a:t> and </a:t>
            </a:r>
            <a:r>
              <a:rPr lang="en-US">
                <a:latin typeface="Courier New"/>
                <a:ea typeface="Courier New"/>
                <a:cs typeface="Courier New"/>
                <a:sym typeface="Courier New"/>
              </a:rPr>
              <a:t>&gt;&gt;</a:t>
            </a:r>
            <a:r>
              <a:rPr lang="en-US"/>
              <a:t> operators are overloaded to handle string objects</a:t>
            </a:r>
            <a:endParaRPr/>
          </a:p>
          <a:p>
            <a:pPr indent="-342900" lvl="0" marL="457200" rtl="0" algn="l">
              <a:spcBef>
                <a:spcPts val="1200"/>
              </a:spcBef>
              <a:spcAft>
                <a:spcPts val="0"/>
              </a:spcAft>
              <a:buSzPts val="1800"/>
              <a:buChar char="●"/>
            </a:pPr>
            <a:r>
              <a:rPr lang="en-US"/>
              <a:t>A function </a:t>
            </a:r>
            <a:r>
              <a:rPr lang="en-US">
                <a:latin typeface="Courier New"/>
                <a:ea typeface="Courier New"/>
                <a:cs typeface="Courier New"/>
                <a:sym typeface="Courier New"/>
              </a:rPr>
              <a:t>getline()</a:t>
            </a:r>
            <a:r>
              <a:rPr lang="en-US"/>
              <a:t> handles input that contains embedded blanks or multiple lines</a:t>
            </a:r>
            <a:endParaRPr/>
          </a:p>
          <a:p>
            <a:pPr indent="0" lvl="0" marL="457200" rtl="0" algn="l">
              <a:spcBef>
                <a:spcPts val="900"/>
              </a:spcBef>
              <a:spcAft>
                <a:spcPts val="0"/>
              </a:spcAft>
              <a:buNone/>
            </a:pPr>
            <a:r>
              <a:rPr b="1" lang="en-US" sz="1600">
                <a:latin typeface="Courier New"/>
                <a:ea typeface="Courier New"/>
                <a:cs typeface="Courier New"/>
                <a:sym typeface="Courier New"/>
              </a:rPr>
              <a:t>string full_name, address;</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string greeting("Hello, </a:t>
            </a:r>
            <a:r>
              <a:rPr b="1" lang="en-US" sz="1600">
                <a:latin typeface="Courier New"/>
                <a:ea typeface="Courier New"/>
                <a:cs typeface="Courier New"/>
                <a:sym typeface="Courier New"/>
              </a:rPr>
              <a:t>"</a:t>
            </a:r>
            <a:r>
              <a:rPr b="1" lang="en-US"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cout &lt;&lt; "Enter your full name: ";</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getline(cin, full_name);</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cout &lt;&lt; "Your full name is: " &lt;&lt; full_name &lt;&lt; endl;</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cout &lt;&lt; "Enter your address on separate lines\n";</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cout &lt;&lt; "Terminate with '$'\n";</a:t>
            </a:r>
            <a:endParaRPr b="1" sz="1600">
              <a:latin typeface="Courier New"/>
              <a:ea typeface="Courier New"/>
              <a:cs typeface="Courier New"/>
              <a:sym typeface="Courier New"/>
            </a:endParaRPr>
          </a:p>
          <a:p>
            <a:pPr indent="0" lvl="0" marL="457200" rtl="0" algn="l">
              <a:spcBef>
                <a:spcPts val="900"/>
              </a:spcBef>
              <a:spcAft>
                <a:spcPts val="0"/>
              </a:spcAft>
              <a:buNone/>
            </a:pPr>
            <a:r>
              <a:rPr b="1" lang="en-US" sz="1600">
                <a:latin typeface="Courier New"/>
                <a:ea typeface="Courier New"/>
                <a:cs typeface="Courier New"/>
                <a:sym typeface="Courier New"/>
              </a:rPr>
              <a:t>getline(cin, address, </a:t>
            </a:r>
            <a:r>
              <a:rPr b="1" lang="en-US" sz="1600">
                <a:latin typeface="Courier New"/>
                <a:ea typeface="Courier New"/>
                <a:cs typeface="Courier New"/>
                <a:sym typeface="Courier New"/>
              </a:rPr>
              <a:t>'</a:t>
            </a:r>
            <a:r>
              <a:rPr b="1" lang="en-US" sz="1600">
                <a:latin typeface="Courier New"/>
                <a:ea typeface="Courier New"/>
                <a:cs typeface="Courier New"/>
                <a:sym typeface="Courier New"/>
              </a:rPr>
              <a:t>$');</a:t>
            </a:r>
            <a:endParaRPr/>
          </a:p>
        </p:txBody>
      </p:sp>
      <p:sp>
        <p:nvSpPr>
          <p:cNvPr id="354" name="Google Shape;354;p3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Courier New"/>
                <a:ea typeface="Courier New"/>
                <a:cs typeface="Courier New"/>
                <a:sym typeface="Courier New"/>
              </a:rPr>
              <a:t>string</a:t>
            </a:r>
            <a:r>
              <a:rPr lang="en-US" sz="3600"/>
              <a:t> (2)</a:t>
            </a:r>
            <a:endParaRPr sz="3600"/>
          </a:p>
        </p:txBody>
      </p:sp>
      <p:sp>
        <p:nvSpPr>
          <p:cNvPr id="355" name="Google Shape;355;p38"/>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idx="1" type="body"/>
          </p:nvPr>
        </p:nvSpPr>
        <p:spPr>
          <a:xfrm>
            <a:off x="822950" y="1788625"/>
            <a:ext cx="7543800" cy="4533600"/>
          </a:xfrm>
          <a:prstGeom prst="rect">
            <a:avLst/>
          </a:prstGeom>
        </p:spPr>
        <p:txBody>
          <a:bodyPr anchorCtr="0" anchor="t" bIns="45700" lIns="0" spcFirstLastPara="1" rIns="0" wrap="square" tIns="45700">
            <a:normAutofit lnSpcReduction="10000"/>
          </a:bodyPr>
          <a:lstStyle/>
          <a:p>
            <a:pPr indent="-342900" lvl="0" marL="457200" rtl="0" algn="l">
              <a:lnSpc>
                <a:spcPct val="100000"/>
              </a:lnSpc>
              <a:spcBef>
                <a:spcPts val="1200"/>
              </a:spcBef>
              <a:spcAft>
                <a:spcPts val="0"/>
              </a:spcAft>
              <a:buSzPts val="1800"/>
              <a:buChar char="●"/>
            </a:pPr>
            <a:r>
              <a:rPr lang="en-US"/>
              <a:t>The </a:t>
            </a:r>
            <a:r>
              <a:rPr lang="en-US">
                <a:latin typeface="Courier New"/>
                <a:ea typeface="Courier New"/>
                <a:cs typeface="Courier New"/>
                <a:sym typeface="Courier New"/>
              </a:rPr>
              <a:t>string</a:t>
            </a:r>
            <a:r>
              <a:rPr lang="en-US"/>
              <a:t> class includes a variety of member functions for finding strings and substrings in string objects</a:t>
            </a:r>
            <a:endParaRPr/>
          </a:p>
          <a:p>
            <a:pPr indent="-342900" lvl="1" marL="914400" rtl="0" algn="l">
              <a:lnSpc>
                <a:spcPct val="100000"/>
              </a:lnSpc>
              <a:spcBef>
                <a:spcPts val="1000"/>
              </a:spcBef>
              <a:spcAft>
                <a:spcPts val="0"/>
              </a:spcAft>
              <a:buSzPts val="1800"/>
              <a:buChar char="○"/>
            </a:pPr>
            <a:r>
              <a:rPr lang="en-US"/>
              <a:t>The </a:t>
            </a:r>
            <a:r>
              <a:rPr lang="en-US">
                <a:latin typeface="Courier New"/>
                <a:ea typeface="Courier New"/>
                <a:cs typeface="Courier New"/>
                <a:sym typeface="Courier New"/>
              </a:rPr>
              <a:t>find()</a:t>
            </a:r>
            <a:r>
              <a:rPr lang="en-US"/>
              <a:t> function looks for the string used as its argument in the string for which it was called</a:t>
            </a:r>
            <a:endParaRPr/>
          </a:p>
          <a:p>
            <a:pPr indent="-342900" lvl="1" marL="914400" rtl="0" algn="l">
              <a:lnSpc>
                <a:spcPct val="100000"/>
              </a:lnSpc>
              <a:spcBef>
                <a:spcPts val="1000"/>
              </a:spcBef>
              <a:spcAft>
                <a:spcPts val="0"/>
              </a:spcAft>
              <a:buSzPts val="1800"/>
              <a:buChar char="○"/>
            </a:pPr>
            <a:r>
              <a:rPr lang="en-US"/>
              <a:t>The </a:t>
            </a:r>
            <a:r>
              <a:rPr lang="en-US">
                <a:latin typeface="Courier New"/>
                <a:ea typeface="Courier New"/>
                <a:cs typeface="Courier New"/>
                <a:sym typeface="Courier New"/>
              </a:rPr>
              <a:t>find_first_of()</a:t>
            </a:r>
            <a:r>
              <a:rPr lang="en-US"/>
              <a:t> function looks for any of a group of characters, and returns the position of the first one it finds</a:t>
            </a:r>
            <a:endParaRPr/>
          </a:p>
          <a:p>
            <a:pPr indent="-342900" lvl="1" marL="914400" rtl="0" algn="l">
              <a:lnSpc>
                <a:spcPct val="100000"/>
              </a:lnSpc>
              <a:spcBef>
                <a:spcPts val="1000"/>
              </a:spcBef>
              <a:spcAft>
                <a:spcPts val="0"/>
              </a:spcAft>
              <a:buSzPts val="1800"/>
              <a:buChar char="○"/>
            </a:pPr>
            <a:r>
              <a:rPr lang="en-US">
                <a:latin typeface="Courier New"/>
                <a:ea typeface="Courier New"/>
                <a:cs typeface="Courier New"/>
                <a:sym typeface="Courier New"/>
              </a:rPr>
              <a:t>find_first_not_of()</a:t>
            </a:r>
            <a:r>
              <a:rPr lang="en-US"/>
              <a:t> finds the first character in its string that is not one of a specified group</a:t>
            </a:r>
            <a:endParaRPr/>
          </a:p>
          <a:p>
            <a:pPr indent="-342900" lvl="1" marL="914400" rtl="0" algn="l">
              <a:spcBef>
                <a:spcPts val="1000"/>
              </a:spcBef>
              <a:spcAft>
                <a:spcPts val="0"/>
              </a:spcAft>
              <a:buSzPts val="1800"/>
              <a:buFont typeface="Courier New"/>
              <a:buChar char="○"/>
            </a:pPr>
            <a:r>
              <a:rPr lang="en-US">
                <a:latin typeface="Courier New"/>
                <a:ea typeface="Courier New"/>
                <a:cs typeface="Courier New"/>
                <a:sym typeface="Courier New"/>
              </a:rPr>
              <a:t>rfind(), find_last_of(), find_last_not_of()</a:t>
            </a:r>
            <a:endParaRPr>
              <a:latin typeface="Courier New"/>
              <a:ea typeface="Courier New"/>
              <a:cs typeface="Courier New"/>
              <a:sym typeface="Courier New"/>
            </a:endParaRPr>
          </a:p>
          <a:p>
            <a:pPr indent="0" lvl="0" marL="457200" rtl="0" algn="l">
              <a:spcBef>
                <a:spcPts val="2000"/>
              </a:spcBef>
              <a:spcAft>
                <a:spcPts val="0"/>
              </a:spcAft>
              <a:buNone/>
            </a:pPr>
            <a:r>
              <a:rPr b="1" lang="en-US" sz="1400">
                <a:latin typeface="Courier New"/>
                <a:ea typeface="Courier New"/>
                <a:cs typeface="Courier New"/>
                <a:sym typeface="Courier New"/>
              </a:rPr>
              <a:t>string s1 = "“In Xanadu did Kubla Kahn..."</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n = s1.find(“Kubla”);</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cout &lt;&lt; “Found Kubla at “ &lt;&lt; n &lt;&lt; endl;</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n = s1.find_first_of(“spde”);</a:t>
            </a:r>
            <a:endParaRPr b="1" sz="1400">
              <a:latin typeface="Courier New"/>
              <a:ea typeface="Courier New"/>
              <a:cs typeface="Courier New"/>
              <a:sym typeface="Courier New"/>
            </a:endParaRPr>
          </a:p>
          <a:p>
            <a:pPr indent="0" lvl="0" marL="457200" rtl="0" algn="l">
              <a:spcBef>
                <a:spcPts val="900"/>
              </a:spcBef>
              <a:spcAft>
                <a:spcPts val="0"/>
              </a:spcAft>
              <a:buNone/>
            </a:pPr>
            <a:r>
              <a:rPr b="1" lang="en-US" sz="1400">
                <a:latin typeface="Courier New"/>
                <a:ea typeface="Courier New"/>
                <a:cs typeface="Courier New"/>
                <a:sym typeface="Courier New"/>
              </a:rPr>
              <a:t>n = s1.find_first_not_of(“aeiouAEIOU”);</a:t>
            </a:r>
            <a:endParaRPr b="1" sz="1400">
              <a:latin typeface="Courier New"/>
              <a:ea typeface="Courier New"/>
              <a:cs typeface="Courier New"/>
              <a:sym typeface="Courier New"/>
            </a:endParaRPr>
          </a:p>
        </p:txBody>
      </p:sp>
      <p:sp>
        <p:nvSpPr>
          <p:cNvPr id="362" name="Google Shape;362;p3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Courier New"/>
                <a:ea typeface="Courier New"/>
                <a:cs typeface="Courier New"/>
                <a:sym typeface="Courier New"/>
              </a:rPr>
              <a:t>string</a:t>
            </a:r>
            <a:r>
              <a:rPr lang="en-US" sz="3600"/>
              <a:t> (3)</a:t>
            </a:r>
            <a:endParaRPr/>
          </a:p>
        </p:txBody>
      </p:sp>
      <p:sp>
        <p:nvSpPr>
          <p:cNvPr id="363" name="Google Shape;363;p39"/>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idx="1" type="body"/>
          </p:nvPr>
        </p:nvSpPr>
        <p:spPr>
          <a:xfrm>
            <a:off x="822950" y="1809675"/>
            <a:ext cx="7543800" cy="4436100"/>
          </a:xfrm>
          <a:prstGeom prst="rect">
            <a:avLst/>
          </a:prstGeom>
        </p:spPr>
        <p:txBody>
          <a:bodyPr anchorCtr="0" anchor="t" bIns="45700" lIns="0" spcFirstLastPara="1" rIns="0" wrap="square" tIns="45700">
            <a:normAutofit lnSpcReduction="20000"/>
          </a:bodyPr>
          <a:lstStyle/>
          <a:p>
            <a:pPr indent="-342900" lvl="0" marL="457200" rtl="0" algn="l">
              <a:spcBef>
                <a:spcPts val="1200"/>
              </a:spcBef>
              <a:spcAft>
                <a:spcPts val="0"/>
              </a:spcAft>
              <a:buSzPts val="1800"/>
              <a:buChar char="●"/>
            </a:pPr>
            <a:r>
              <a:rPr lang="en-US"/>
              <a:t>There are various ways to modify string objects:</a:t>
            </a:r>
            <a:endParaRPr/>
          </a:p>
          <a:p>
            <a:pPr indent="-342900" lvl="1" marL="914400" rtl="0" algn="l">
              <a:spcBef>
                <a:spcPts val="1000"/>
              </a:spcBef>
              <a:spcAft>
                <a:spcPts val="0"/>
              </a:spcAft>
              <a:buSzPts val="1800"/>
              <a:buChar char="○"/>
            </a:pPr>
            <a:r>
              <a:rPr lang="en-US"/>
              <a:t>The </a:t>
            </a:r>
            <a:r>
              <a:rPr lang="en-US">
                <a:latin typeface="Courier New"/>
                <a:ea typeface="Courier New"/>
                <a:cs typeface="Courier New"/>
                <a:sym typeface="Courier New"/>
              </a:rPr>
              <a:t>erase()</a:t>
            </a:r>
            <a:r>
              <a:rPr lang="en-US"/>
              <a:t> function removes a substring from a string</a:t>
            </a:r>
            <a:endParaRPr/>
          </a:p>
          <a:p>
            <a:pPr indent="-342900" lvl="1" marL="914400" rtl="0" algn="l">
              <a:lnSpc>
                <a:spcPct val="100000"/>
              </a:lnSpc>
              <a:spcBef>
                <a:spcPts val="1000"/>
              </a:spcBef>
              <a:spcAft>
                <a:spcPts val="0"/>
              </a:spcAft>
              <a:buSzPts val="1800"/>
              <a:buChar char="○"/>
            </a:pPr>
            <a:r>
              <a:rPr lang="en-US"/>
              <a:t>The </a:t>
            </a:r>
            <a:r>
              <a:rPr lang="en-US">
                <a:latin typeface="Courier New"/>
                <a:ea typeface="Courier New"/>
                <a:cs typeface="Courier New"/>
                <a:sym typeface="Courier New"/>
              </a:rPr>
              <a:t>replace()</a:t>
            </a:r>
            <a:r>
              <a:rPr lang="en-US"/>
              <a:t> function replaces part of the string with another string</a:t>
            </a:r>
            <a:endParaRPr/>
          </a:p>
          <a:p>
            <a:pPr indent="-342900" lvl="1" marL="914400" rtl="0" algn="l">
              <a:lnSpc>
                <a:spcPct val="100000"/>
              </a:lnSpc>
              <a:spcBef>
                <a:spcPts val="1000"/>
              </a:spcBef>
              <a:spcAft>
                <a:spcPts val="0"/>
              </a:spcAft>
              <a:buSzPts val="1800"/>
              <a:buChar char="○"/>
            </a:pPr>
            <a:r>
              <a:rPr lang="en-US"/>
              <a:t>The </a:t>
            </a:r>
            <a:r>
              <a:rPr lang="en-US">
                <a:latin typeface="Courier New"/>
                <a:ea typeface="Courier New"/>
                <a:cs typeface="Courier New"/>
                <a:sym typeface="Courier New"/>
              </a:rPr>
              <a:t>insert()</a:t>
            </a:r>
            <a:r>
              <a:rPr lang="en-US"/>
              <a:t> function inserts the string specified by its second argument at the location specified by its first argument</a:t>
            </a:r>
            <a:endParaRPr/>
          </a:p>
          <a:p>
            <a:pPr indent="-342900" lvl="1" marL="914400" rtl="0" algn="l">
              <a:lnSpc>
                <a:spcPct val="100000"/>
              </a:lnSpc>
              <a:spcBef>
                <a:spcPts val="1000"/>
              </a:spcBef>
              <a:spcAft>
                <a:spcPts val="0"/>
              </a:spcAft>
              <a:buSzPts val="1800"/>
              <a:buChar char="○"/>
            </a:pPr>
            <a:r>
              <a:rPr lang="en-US"/>
              <a:t>The </a:t>
            </a:r>
            <a:r>
              <a:rPr lang="en-US">
                <a:latin typeface="Courier New"/>
                <a:ea typeface="Courier New"/>
                <a:cs typeface="Courier New"/>
                <a:sym typeface="Courier New"/>
              </a:rPr>
              <a:t>append()</a:t>
            </a:r>
            <a:r>
              <a:rPr lang="en-US"/>
              <a:t> function installs three exclamation points at the end of the sentence</a:t>
            </a:r>
            <a:endParaRPr/>
          </a:p>
          <a:p>
            <a:pPr indent="-342900" lvl="0" marL="457200" rtl="0" algn="l">
              <a:spcBef>
                <a:spcPts val="1200"/>
              </a:spcBef>
              <a:spcAft>
                <a:spcPts val="0"/>
              </a:spcAft>
              <a:buSzPts val="1800"/>
              <a:buChar char="●"/>
            </a:pPr>
            <a:r>
              <a:rPr lang="en-US"/>
              <a:t>Replace multiple instances of a substring with another string:</a:t>
            </a:r>
            <a:endParaRPr/>
          </a:p>
          <a:p>
            <a:pPr indent="0" lvl="0" marL="457200" rtl="0" algn="l">
              <a:spcBef>
                <a:spcPts val="900"/>
              </a:spcBef>
              <a:spcAft>
                <a:spcPts val="0"/>
              </a:spcAft>
              <a:buNone/>
            </a:pPr>
            <a:r>
              <a:rPr b="1" lang="en-US" sz="1400">
                <a:solidFill>
                  <a:srgbClr val="000080"/>
                </a:solidFill>
                <a:highlight>
                  <a:srgbClr val="FFFFFF"/>
                </a:highlight>
                <a:latin typeface="Courier New"/>
                <a:ea typeface="Courier New"/>
                <a:cs typeface="Courier New"/>
                <a:sym typeface="Courier New"/>
              </a:rPr>
              <a:t>while </a:t>
            </a:r>
            <a:r>
              <a:rPr b="1" lang="en-US" sz="1400">
                <a:solidFill>
                  <a:schemeClr val="dk1"/>
                </a:solidFill>
                <a:highlight>
                  <a:srgbClr val="FFFFFF"/>
                </a:highlight>
                <a:latin typeface="Courier New"/>
                <a:ea typeface="Courier New"/>
                <a:cs typeface="Courier New"/>
                <a:sym typeface="Courier New"/>
              </a:rPr>
              <a:t>(</a:t>
            </a:r>
            <a:r>
              <a:rPr b="1" lang="en-US" sz="1400">
                <a:solidFill>
                  <a:srgbClr val="000080"/>
                </a:solidFill>
                <a:highlight>
                  <a:srgbClr val="FFFFFF"/>
                </a:highlight>
                <a:latin typeface="Courier New"/>
                <a:ea typeface="Courier New"/>
                <a:cs typeface="Courier New"/>
                <a:sym typeface="Courier New"/>
              </a:rPr>
              <a:t>true</a:t>
            </a:r>
            <a:r>
              <a:rPr b="1" lang="en-US"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457200" rtl="0" algn="l">
              <a:spcBef>
                <a:spcPts val="900"/>
              </a:spcBef>
              <a:spcAft>
                <a:spcPts val="0"/>
              </a:spcAft>
              <a:buNone/>
            </a:pPr>
            <a:r>
              <a:rPr b="1" lang="en-US" sz="1400">
                <a:solidFill>
                  <a:schemeClr val="dk1"/>
                </a:solidFill>
                <a:highlight>
                  <a:srgbClr val="FFFFFF"/>
                </a:highlight>
                <a:latin typeface="Courier New"/>
                <a:ea typeface="Courier New"/>
                <a:cs typeface="Courier New"/>
                <a:sym typeface="Courier New"/>
              </a:rPr>
              <a:t> </a:t>
            </a:r>
            <a:r>
              <a:rPr b="1" lang="en-US" sz="1400">
                <a:solidFill>
                  <a:srgbClr val="371F80"/>
                </a:solidFill>
                <a:highlight>
                  <a:srgbClr val="FFFFFF"/>
                </a:highlight>
                <a:latin typeface="Courier New"/>
                <a:ea typeface="Courier New"/>
                <a:cs typeface="Courier New"/>
                <a:sym typeface="Courier New"/>
              </a:rPr>
              <a:t>size_t </a:t>
            </a:r>
            <a:r>
              <a:rPr b="1" lang="en-US" sz="1400">
                <a:solidFill>
                  <a:schemeClr val="dk1"/>
                </a:solidFill>
                <a:highlight>
                  <a:srgbClr val="FFFFFF"/>
                </a:highlight>
                <a:latin typeface="Courier New"/>
                <a:ea typeface="Courier New"/>
                <a:cs typeface="Courier New"/>
                <a:sym typeface="Courier New"/>
              </a:rPr>
              <a:t>idx = s1.find(</a:t>
            </a:r>
            <a:r>
              <a:rPr b="1" lang="en-US" sz="1400">
                <a:solidFill>
                  <a:srgbClr val="008000"/>
                </a:solidFill>
                <a:highlight>
                  <a:srgbClr val="FFFFFF"/>
                </a:highlight>
                <a:latin typeface="Courier New"/>
                <a:ea typeface="Courier New"/>
                <a:cs typeface="Courier New"/>
                <a:sym typeface="Courier New"/>
              </a:rPr>
              <a:t>' '</a:t>
            </a:r>
            <a:r>
              <a:rPr b="1" lang="en-US"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457200" rtl="0" algn="l">
              <a:spcBef>
                <a:spcPts val="900"/>
              </a:spcBef>
              <a:spcAft>
                <a:spcPts val="0"/>
              </a:spcAft>
              <a:buNone/>
            </a:pPr>
            <a:r>
              <a:rPr b="1" lang="en-US" sz="1400">
                <a:solidFill>
                  <a:schemeClr val="dk1"/>
                </a:solidFill>
                <a:highlight>
                  <a:srgbClr val="FFFFFF"/>
                </a:highlight>
                <a:latin typeface="Courier New"/>
                <a:ea typeface="Courier New"/>
                <a:cs typeface="Courier New"/>
                <a:sym typeface="Courier New"/>
              </a:rPr>
              <a:t> </a:t>
            </a:r>
            <a:r>
              <a:rPr b="1" lang="en-US" sz="1400">
                <a:solidFill>
                  <a:srgbClr val="000080"/>
                </a:solidFill>
                <a:highlight>
                  <a:srgbClr val="FFFFFF"/>
                </a:highlight>
                <a:latin typeface="Courier New"/>
                <a:ea typeface="Courier New"/>
                <a:cs typeface="Courier New"/>
                <a:sym typeface="Courier New"/>
              </a:rPr>
              <a:t>if </a:t>
            </a:r>
            <a:r>
              <a:rPr b="1" lang="en-US" sz="1400">
                <a:solidFill>
                  <a:schemeClr val="dk1"/>
                </a:solidFill>
                <a:highlight>
                  <a:srgbClr val="FFFFFF"/>
                </a:highlight>
                <a:latin typeface="Courier New"/>
                <a:ea typeface="Courier New"/>
                <a:cs typeface="Courier New"/>
                <a:sym typeface="Courier New"/>
              </a:rPr>
              <a:t>(idx == </a:t>
            </a:r>
            <a:r>
              <a:rPr b="1" lang="en-US" sz="1400">
                <a:solidFill>
                  <a:srgbClr val="371F80"/>
                </a:solidFill>
                <a:highlight>
                  <a:srgbClr val="FFFFFF"/>
                </a:highlight>
                <a:latin typeface="Courier New"/>
                <a:ea typeface="Courier New"/>
                <a:cs typeface="Courier New"/>
                <a:sym typeface="Courier New"/>
              </a:rPr>
              <a:t>string</a:t>
            </a:r>
            <a:r>
              <a:rPr b="1" lang="en-US" sz="1400">
                <a:solidFill>
                  <a:schemeClr val="dk1"/>
                </a:solidFill>
                <a:highlight>
                  <a:srgbClr val="FFFFFF"/>
                </a:highlight>
                <a:latin typeface="Courier New"/>
                <a:ea typeface="Courier New"/>
                <a:cs typeface="Courier New"/>
                <a:sym typeface="Courier New"/>
              </a:rPr>
              <a:t>::</a:t>
            </a:r>
            <a:r>
              <a:rPr b="1" lang="en-US" sz="1400">
                <a:solidFill>
                  <a:srgbClr val="660E7A"/>
                </a:solidFill>
                <a:highlight>
                  <a:srgbClr val="FFFFFF"/>
                </a:highlight>
                <a:latin typeface="Courier New"/>
                <a:ea typeface="Courier New"/>
                <a:cs typeface="Courier New"/>
                <a:sym typeface="Courier New"/>
              </a:rPr>
              <a:t>npos</a:t>
            </a:r>
            <a:r>
              <a:rPr b="1" lang="en-US"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457200" rtl="0" algn="l">
              <a:spcBef>
                <a:spcPts val="900"/>
              </a:spcBef>
              <a:spcAft>
                <a:spcPts val="0"/>
              </a:spcAft>
              <a:buNone/>
            </a:pPr>
            <a:r>
              <a:rPr b="1" lang="en-US" sz="1400">
                <a:solidFill>
                  <a:schemeClr val="dk1"/>
                </a:solidFill>
                <a:highlight>
                  <a:srgbClr val="FFFFFF"/>
                </a:highlight>
                <a:latin typeface="Courier New"/>
                <a:ea typeface="Courier New"/>
                <a:cs typeface="Courier New"/>
                <a:sym typeface="Courier New"/>
              </a:rPr>
              <a:t>   </a:t>
            </a:r>
            <a:r>
              <a:rPr b="1" lang="en-US" sz="1400">
                <a:solidFill>
                  <a:srgbClr val="000080"/>
                </a:solidFill>
                <a:highlight>
                  <a:srgbClr val="FFFFFF"/>
                </a:highlight>
                <a:latin typeface="Courier New"/>
                <a:ea typeface="Courier New"/>
                <a:cs typeface="Courier New"/>
                <a:sym typeface="Courier New"/>
              </a:rPr>
              <a:t>break</a:t>
            </a:r>
            <a:r>
              <a:rPr b="1" lang="en-US"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457200" rtl="0" algn="l">
              <a:spcBef>
                <a:spcPts val="900"/>
              </a:spcBef>
              <a:spcAft>
                <a:spcPts val="0"/>
              </a:spcAft>
              <a:buNone/>
            </a:pPr>
            <a:r>
              <a:rPr b="1" lang="en-US" sz="1400">
                <a:solidFill>
                  <a:schemeClr val="dk1"/>
                </a:solidFill>
                <a:highlight>
                  <a:srgbClr val="FFFFFF"/>
                </a:highlight>
                <a:latin typeface="Courier New"/>
                <a:ea typeface="Courier New"/>
                <a:cs typeface="Courier New"/>
                <a:sym typeface="Courier New"/>
              </a:rPr>
              <a:t> s1.replace(idx, </a:t>
            </a:r>
            <a:r>
              <a:rPr b="1" lang="en-US" sz="1400">
                <a:solidFill>
                  <a:srgbClr val="0000FF"/>
                </a:solidFill>
                <a:highlight>
                  <a:srgbClr val="FFFFFF"/>
                </a:highlight>
                <a:latin typeface="Courier New"/>
                <a:ea typeface="Courier New"/>
                <a:cs typeface="Courier New"/>
                <a:sym typeface="Courier New"/>
              </a:rPr>
              <a:t>1</a:t>
            </a:r>
            <a:r>
              <a:rPr b="1" lang="en-US" sz="1400">
                <a:solidFill>
                  <a:schemeClr val="dk1"/>
                </a:solidFill>
                <a:highlight>
                  <a:srgbClr val="FFFFFF"/>
                </a:highlight>
                <a:latin typeface="Courier New"/>
                <a:ea typeface="Courier New"/>
                <a:cs typeface="Courier New"/>
                <a:sym typeface="Courier New"/>
              </a:rPr>
              <a:t>, </a:t>
            </a:r>
            <a:r>
              <a:rPr b="1" lang="en-US" sz="1400">
                <a:solidFill>
                  <a:srgbClr val="008000"/>
                </a:solidFill>
                <a:highlight>
                  <a:srgbClr val="FFFFFF"/>
                </a:highlight>
                <a:latin typeface="Courier New"/>
                <a:ea typeface="Courier New"/>
                <a:cs typeface="Courier New"/>
                <a:sym typeface="Courier New"/>
              </a:rPr>
              <a:t>"/"</a:t>
            </a:r>
            <a:r>
              <a:rPr b="1" lang="en-US" sz="1400">
                <a:solidFill>
                  <a:schemeClr val="dk1"/>
                </a:solidFill>
                <a:highlight>
                  <a:srgbClr val="FFFFFF"/>
                </a:highlight>
                <a:latin typeface="Courier New"/>
                <a:ea typeface="Courier New"/>
                <a:cs typeface="Courier New"/>
                <a:sym typeface="Courier New"/>
              </a:rPr>
              <a:t>);</a:t>
            </a:r>
            <a:endParaRPr b="1" sz="1400">
              <a:solidFill>
                <a:schemeClr val="dk1"/>
              </a:solidFill>
              <a:highlight>
                <a:srgbClr val="FFFFFF"/>
              </a:highlight>
              <a:latin typeface="Courier New"/>
              <a:ea typeface="Courier New"/>
              <a:cs typeface="Courier New"/>
              <a:sym typeface="Courier New"/>
            </a:endParaRPr>
          </a:p>
          <a:p>
            <a:pPr indent="0" lvl="0" marL="457200" rtl="0" algn="l">
              <a:spcBef>
                <a:spcPts val="900"/>
              </a:spcBef>
              <a:spcAft>
                <a:spcPts val="0"/>
              </a:spcAft>
              <a:buNone/>
            </a:pPr>
            <a:r>
              <a:rPr b="1" lang="en-US" sz="1400">
                <a:solidFill>
                  <a:schemeClr val="dk1"/>
                </a:solidFill>
                <a:highlight>
                  <a:srgbClr val="FFFFFF"/>
                </a:highlight>
                <a:latin typeface="Courier New"/>
                <a:ea typeface="Courier New"/>
                <a:cs typeface="Courier New"/>
                <a:sym typeface="Courier New"/>
              </a:rPr>
              <a:t>}</a:t>
            </a:r>
            <a:endParaRPr b="1" sz="1400">
              <a:latin typeface="Courier New"/>
              <a:ea typeface="Courier New"/>
              <a:cs typeface="Courier New"/>
              <a:sym typeface="Courier New"/>
            </a:endParaRPr>
          </a:p>
        </p:txBody>
      </p:sp>
      <p:sp>
        <p:nvSpPr>
          <p:cNvPr id="370" name="Google Shape;370;p4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Courier New"/>
                <a:ea typeface="Courier New"/>
                <a:cs typeface="Courier New"/>
                <a:sym typeface="Courier New"/>
              </a:rPr>
              <a:t>string</a:t>
            </a:r>
            <a:r>
              <a:rPr lang="en-US" sz="3600"/>
              <a:t> (4)</a:t>
            </a:r>
            <a:endParaRPr/>
          </a:p>
        </p:txBody>
      </p:sp>
      <p:sp>
        <p:nvSpPr>
          <p:cNvPr id="371" name="Google Shape;371;p40"/>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idx="1" type="body"/>
          </p:nvPr>
        </p:nvSpPr>
        <p:spPr>
          <a:xfrm>
            <a:off x="822950" y="1788625"/>
            <a:ext cx="7543800" cy="4538700"/>
          </a:xfrm>
          <a:prstGeom prst="rect">
            <a:avLst/>
          </a:prstGeom>
        </p:spPr>
        <p:txBody>
          <a:bodyPr anchorCtr="0" anchor="t" bIns="45700" lIns="0" spcFirstLastPara="1" rIns="0" wrap="square" tIns="45700">
            <a:normAutofit lnSpcReduction="10000"/>
          </a:bodyPr>
          <a:lstStyle/>
          <a:p>
            <a:pPr indent="-342900" lvl="0" marL="457200" rtl="0" algn="l">
              <a:lnSpc>
                <a:spcPct val="100000"/>
              </a:lnSpc>
              <a:spcBef>
                <a:spcPts val="1200"/>
              </a:spcBef>
              <a:spcAft>
                <a:spcPts val="0"/>
              </a:spcAft>
              <a:buSzPts val="1800"/>
              <a:buChar char="●"/>
            </a:pPr>
            <a:r>
              <a:rPr lang="en-US"/>
              <a:t>We can use overloaded operators or the </a:t>
            </a:r>
            <a:r>
              <a:rPr lang="en-US">
                <a:latin typeface="Courier New"/>
                <a:ea typeface="Courier New"/>
                <a:cs typeface="Courier New"/>
                <a:sym typeface="Courier New"/>
              </a:rPr>
              <a:t>compare()</a:t>
            </a:r>
            <a:r>
              <a:rPr lang="en-US"/>
              <a:t> function to compare string objects</a:t>
            </a:r>
            <a:endParaRPr/>
          </a:p>
          <a:p>
            <a:pPr indent="-342900" lvl="0" marL="457200" rtl="0" algn="l">
              <a:lnSpc>
                <a:spcPct val="100000"/>
              </a:lnSpc>
              <a:spcBef>
                <a:spcPts val="1200"/>
              </a:spcBef>
              <a:spcAft>
                <a:spcPts val="0"/>
              </a:spcAft>
              <a:buSzPts val="1800"/>
              <a:buChar char="●"/>
            </a:pPr>
            <a:r>
              <a:rPr lang="en-US"/>
              <a:t>These discover whether strings are the same, or whether they precede or follow one another alphabetically</a:t>
            </a:r>
            <a:endParaRPr/>
          </a:p>
          <a:p>
            <a:pPr indent="0" lvl="0" marL="457200" rtl="0" algn="l">
              <a:lnSpc>
                <a:spcPct val="100000"/>
              </a:lnSpc>
              <a:spcBef>
                <a:spcPts val="1200"/>
              </a:spcBef>
              <a:spcAft>
                <a:spcPts val="0"/>
              </a:spcAft>
              <a:buNone/>
            </a:pPr>
            <a:r>
              <a:rPr lang="en-US" sz="1500">
                <a:latin typeface="Courier New"/>
                <a:ea typeface="Courier New"/>
                <a:cs typeface="Courier New"/>
                <a:sym typeface="Courier New"/>
              </a:rPr>
              <a:t>int compare (size_t pos, size_t len, const string&amp; str, size_t subpos, size_t sublen = npos)</a:t>
            </a:r>
            <a:endParaRPr sz="1500">
              <a:latin typeface="Courier New"/>
              <a:ea typeface="Courier New"/>
              <a:cs typeface="Courier New"/>
              <a:sym typeface="Courier New"/>
            </a:endParaRPr>
          </a:p>
          <a:p>
            <a:pPr indent="0" lvl="0" marL="457200" rtl="0" algn="l">
              <a:spcBef>
                <a:spcPts val="2000"/>
              </a:spcBef>
              <a:spcAft>
                <a:spcPts val="0"/>
              </a:spcAft>
              <a:buNone/>
            </a:pPr>
            <a:r>
              <a:rPr lang="en-US" u="sng"/>
              <a:t>Example</a:t>
            </a:r>
            <a:r>
              <a:rPr lang="en-US"/>
              <a:t>:</a:t>
            </a:r>
            <a:endParaRPr/>
          </a:p>
          <a:p>
            <a:pPr indent="0" lvl="0" marL="457200" rtl="0" algn="l">
              <a:spcBef>
                <a:spcPts val="1000"/>
              </a:spcBef>
              <a:spcAft>
                <a:spcPts val="0"/>
              </a:spcAft>
              <a:buNone/>
            </a:pPr>
            <a:r>
              <a:rPr b="1" lang="en-US" sz="1500">
                <a:latin typeface="Courier New"/>
                <a:ea typeface="Courier New"/>
                <a:cs typeface="Courier New"/>
                <a:sym typeface="Courier New"/>
              </a:rPr>
              <a:t>string aName = “George”;</a:t>
            </a:r>
            <a:endParaRPr b="1" sz="1500">
              <a:latin typeface="Courier New"/>
              <a:ea typeface="Courier New"/>
              <a:cs typeface="Courier New"/>
              <a:sym typeface="Courier New"/>
            </a:endParaRPr>
          </a:p>
          <a:p>
            <a:pPr indent="0" lvl="0" marL="457200" rtl="0" algn="l">
              <a:spcBef>
                <a:spcPts val="800"/>
              </a:spcBef>
              <a:spcAft>
                <a:spcPts val="0"/>
              </a:spcAft>
              <a:buNone/>
            </a:pPr>
            <a:r>
              <a:rPr b="1" lang="en-US" sz="1500">
                <a:latin typeface="Courier New"/>
                <a:ea typeface="Courier New"/>
                <a:cs typeface="Courier New"/>
                <a:sym typeface="Courier New"/>
              </a:rPr>
              <a:t>string userName;</a:t>
            </a:r>
            <a:endParaRPr b="1" sz="1500">
              <a:latin typeface="Courier New"/>
              <a:ea typeface="Courier New"/>
              <a:cs typeface="Courier New"/>
              <a:sym typeface="Courier New"/>
            </a:endParaRPr>
          </a:p>
          <a:p>
            <a:pPr indent="0" lvl="0" marL="457200" rtl="0" algn="l">
              <a:spcBef>
                <a:spcPts val="800"/>
              </a:spcBef>
              <a:spcAft>
                <a:spcPts val="0"/>
              </a:spcAft>
              <a:buNone/>
            </a:pPr>
            <a:r>
              <a:rPr b="1" lang="en-US" sz="1500">
                <a:latin typeface="Courier New"/>
                <a:ea typeface="Courier New"/>
                <a:cs typeface="Courier New"/>
                <a:sym typeface="Courier New"/>
              </a:rPr>
              <a:t>cin &gt;&gt; userName;</a:t>
            </a:r>
            <a:endParaRPr b="1" sz="1500">
              <a:latin typeface="Courier New"/>
              <a:ea typeface="Courier New"/>
              <a:cs typeface="Courier New"/>
              <a:sym typeface="Courier New"/>
            </a:endParaRPr>
          </a:p>
          <a:p>
            <a:pPr indent="0" lvl="0" marL="457200" rtl="0" algn="l">
              <a:spcBef>
                <a:spcPts val="800"/>
              </a:spcBef>
              <a:spcAft>
                <a:spcPts val="0"/>
              </a:spcAft>
              <a:buNone/>
            </a:pPr>
            <a:r>
              <a:rPr b="1" lang="en-US" sz="1500">
                <a:latin typeface="Courier New"/>
                <a:ea typeface="Courier New"/>
                <a:cs typeface="Courier New"/>
                <a:sym typeface="Courier New"/>
              </a:rPr>
              <a:t>if(userName == aName) cout &lt;&lt; "Greetings, George\n";</a:t>
            </a:r>
            <a:endParaRPr b="1" sz="1500">
              <a:latin typeface="Courier New"/>
              <a:ea typeface="Courier New"/>
              <a:cs typeface="Courier New"/>
              <a:sym typeface="Courier New"/>
            </a:endParaRPr>
          </a:p>
          <a:p>
            <a:pPr indent="0" lvl="0" marL="457200" rtl="0" algn="l">
              <a:spcBef>
                <a:spcPts val="800"/>
              </a:spcBef>
              <a:spcAft>
                <a:spcPts val="0"/>
              </a:spcAft>
              <a:buNone/>
            </a:pPr>
            <a:r>
              <a:rPr b="1" lang="en-US" sz="1500">
                <a:latin typeface="Courier New"/>
                <a:ea typeface="Courier New"/>
                <a:cs typeface="Courier New"/>
                <a:sym typeface="Courier New"/>
              </a:rPr>
              <a:t>else if(userName &lt; aName) cout &lt;&lt; "You come before\n";</a:t>
            </a:r>
            <a:endParaRPr b="1" sz="1500">
              <a:latin typeface="Courier New"/>
              <a:ea typeface="Courier New"/>
              <a:cs typeface="Courier New"/>
              <a:sym typeface="Courier New"/>
            </a:endParaRPr>
          </a:p>
          <a:p>
            <a:pPr indent="0" lvl="0" marL="457200" rtl="0" algn="l">
              <a:spcBef>
                <a:spcPts val="800"/>
              </a:spcBef>
              <a:spcAft>
                <a:spcPts val="0"/>
              </a:spcAft>
              <a:buNone/>
            </a:pPr>
            <a:r>
              <a:rPr b="1" lang="en-US" sz="1500">
                <a:latin typeface="Courier New"/>
                <a:ea typeface="Courier New"/>
                <a:cs typeface="Courier New"/>
                <a:sym typeface="Courier New"/>
              </a:rPr>
              <a:t>else cout &lt;&lt; "You come after\n";</a:t>
            </a:r>
            <a:endParaRPr b="1" sz="1500">
              <a:latin typeface="Courier New"/>
              <a:ea typeface="Courier New"/>
              <a:cs typeface="Courier New"/>
              <a:sym typeface="Courier New"/>
            </a:endParaRPr>
          </a:p>
          <a:p>
            <a:pPr indent="0" lvl="0" marL="457200" rtl="0" algn="l">
              <a:spcBef>
                <a:spcPts val="800"/>
              </a:spcBef>
              <a:spcAft>
                <a:spcPts val="0"/>
              </a:spcAft>
              <a:buNone/>
            </a:pPr>
            <a:r>
              <a:rPr b="1" lang="en-US" sz="1500">
                <a:latin typeface="Courier New"/>
                <a:ea typeface="Courier New"/>
                <a:cs typeface="Courier New"/>
                <a:sym typeface="Courier New"/>
              </a:rPr>
              <a:t>int n = userName.compare(0, 2, aName, 0, 2); // 0, &lt;0, &gt;0</a:t>
            </a:r>
            <a:endParaRPr b="1" sz="1500">
              <a:latin typeface="Courier New"/>
              <a:ea typeface="Courier New"/>
              <a:cs typeface="Courier New"/>
              <a:sym typeface="Courier New"/>
            </a:endParaRPr>
          </a:p>
        </p:txBody>
      </p:sp>
      <p:sp>
        <p:nvSpPr>
          <p:cNvPr id="378" name="Google Shape;378;p4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Courier New"/>
                <a:ea typeface="Courier New"/>
                <a:cs typeface="Courier New"/>
                <a:sym typeface="Courier New"/>
              </a:rPr>
              <a:t>string</a:t>
            </a:r>
            <a:r>
              <a:rPr lang="en-US" sz="3600"/>
              <a:t> (5)</a:t>
            </a:r>
            <a:endParaRPr/>
          </a:p>
        </p:txBody>
      </p:sp>
      <p:sp>
        <p:nvSpPr>
          <p:cNvPr id="379" name="Google Shape;379;p41"/>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idx="1" type="body"/>
          </p:nvPr>
        </p:nvSpPr>
        <p:spPr>
          <a:xfrm>
            <a:off x="822950" y="1769525"/>
            <a:ext cx="7543800" cy="4496100"/>
          </a:xfrm>
          <a:prstGeom prst="rect">
            <a:avLst/>
          </a:prstGeom>
        </p:spPr>
        <p:txBody>
          <a:bodyPr anchorCtr="0" anchor="t" bIns="45700" lIns="0" spcFirstLastPara="1" rIns="0" wrap="square" tIns="45700">
            <a:normAutofit/>
          </a:bodyPr>
          <a:lstStyle/>
          <a:p>
            <a:pPr indent="-342900" lvl="0" marL="457200" rtl="0" algn="l">
              <a:lnSpc>
                <a:spcPct val="100000"/>
              </a:lnSpc>
              <a:spcBef>
                <a:spcPts val="1200"/>
              </a:spcBef>
              <a:spcAft>
                <a:spcPts val="0"/>
              </a:spcAft>
              <a:buSzPts val="1800"/>
              <a:buChar char="●"/>
            </a:pPr>
            <a:r>
              <a:rPr lang="en-US"/>
              <a:t>You can access individual characters within a string object using the </a:t>
            </a:r>
            <a:r>
              <a:rPr lang="en-US">
                <a:latin typeface="Courier New"/>
                <a:ea typeface="Courier New"/>
                <a:cs typeface="Courier New"/>
                <a:sym typeface="Courier New"/>
              </a:rPr>
              <a:t>at()</a:t>
            </a:r>
            <a:r>
              <a:rPr lang="en-US"/>
              <a:t> member function or the overloaded </a:t>
            </a:r>
            <a:r>
              <a:rPr lang="en-US">
                <a:latin typeface="Courier New"/>
                <a:ea typeface="Courier New"/>
                <a:cs typeface="Courier New"/>
                <a:sym typeface="Courier New"/>
              </a:rPr>
              <a:t>[]</a:t>
            </a:r>
            <a:r>
              <a:rPr lang="en-US"/>
              <a:t>operator, which makes the string object look like an array</a:t>
            </a:r>
            <a:endParaRPr/>
          </a:p>
          <a:p>
            <a:pPr indent="-342900" lvl="0" marL="457200" rtl="0" algn="l">
              <a:lnSpc>
                <a:spcPct val="100000"/>
              </a:lnSpc>
              <a:spcBef>
                <a:spcPts val="1200"/>
              </a:spcBef>
              <a:spcAft>
                <a:spcPts val="0"/>
              </a:spcAft>
              <a:buSzPts val="1800"/>
              <a:buChar char="●"/>
            </a:pPr>
            <a:r>
              <a:rPr lang="en-US"/>
              <a:t>It’s safer to use the </a:t>
            </a:r>
            <a:r>
              <a:rPr lang="en-US">
                <a:latin typeface="Courier New"/>
                <a:ea typeface="Courier New"/>
                <a:cs typeface="Courier New"/>
                <a:sym typeface="Courier New"/>
              </a:rPr>
              <a:t>at()</a:t>
            </a:r>
            <a:r>
              <a:rPr lang="en-US"/>
              <a:t> function, which causes the program to stop if you use an out-of-bounds index</a:t>
            </a:r>
            <a:endParaRPr/>
          </a:p>
          <a:p>
            <a:pPr indent="0" lvl="0" marL="457200" rtl="0" algn="l">
              <a:spcBef>
                <a:spcPts val="2000"/>
              </a:spcBef>
              <a:spcAft>
                <a:spcPts val="0"/>
              </a:spcAft>
              <a:buNone/>
            </a:pPr>
            <a:r>
              <a:rPr lang="en-US" u="sng"/>
              <a:t>Example</a:t>
            </a:r>
            <a:r>
              <a:rPr lang="en-US"/>
              <a:t>:</a:t>
            </a:r>
            <a:endParaRPr/>
          </a:p>
          <a:p>
            <a:pPr indent="0" lvl="0" marL="457200" rtl="0" algn="l">
              <a:spcBef>
                <a:spcPts val="1000"/>
              </a:spcBef>
              <a:spcAft>
                <a:spcPts val="0"/>
              </a:spcAft>
              <a:buClr>
                <a:schemeClr val="dk1"/>
              </a:buClr>
              <a:buSzPts val="1100"/>
              <a:buFont typeface="Arial"/>
              <a:buNone/>
            </a:pPr>
            <a:r>
              <a:rPr b="1" lang="en-US" sz="1400">
                <a:latin typeface="Courier New"/>
                <a:ea typeface="Courier New"/>
                <a:cs typeface="Courier New"/>
                <a:sym typeface="Courier New"/>
              </a:rPr>
              <a:t>string word;</a:t>
            </a:r>
            <a:endParaRPr b="1" sz="1400">
              <a:latin typeface="Courier New"/>
              <a:ea typeface="Courier New"/>
              <a:cs typeface="Courier New"/>
              <a:sym typeface="Courier New"/>
            </a:endParaRPr>
          </a:p>
          <a:p>
            <a:pPr indent="0" lvl="0" marL="457200" rtl="0" algn="l">
              <a:spcBef>
                <a:spcPts val="800"/>
              </a:spcBef>
              <a:spcAft>
                <a:spcPts val="0"/>
              </a:spcAft>
              <a:buClr>
                <a:schemeClr val="dk1"/>
              </a:buClr>
              <a:buSzPts val="1100"/>
              <a:buFont typeface="Arial"/>
              <a:buNone/>
            </a:pPr>
            <a:r>
              <a:rPr b="1" lang="en-US" sz="1400">
                <a:latin typeface="Courier New"/>
                <a:ea typeface="Courier New"/>
                <a:cs typeface="Courier New"/>
                <a:sym typeface="Courier New"/>
              </a:rPr>
              <a:t>cout &lt;&lt; “Enter a word: “;</a:t>
            </a:r>
            <a:endParaRPr b="1" sz="1400">
              <a:latin typeface="Courier New"/>
              <a:ea typeface="Courier New"/>
              <a:cs typeface="Courier New"/>
              <a:sym typeface="Courier New"/>
            </a:endParaRPr>
          </a:p>
          <a:p>
            <a:pPr indent="0" lvl="0" marL="457200" rtl="0" algn="l">
              <a:spcBef>
                <a:spcPts val="800"/>
              </a:spcBef>
              <a:spcAft>
                <a:spcPts val="0"/>
              </a:spcAft>
              <a:buClr>
                <a:schemeClr val="dk1"/>
              </a:buClr>
              <a:buSzPts val="1100"/>
              <a:buFont typeface="Arial"/>
              <a:buNone/>
            </a:pPr>
            <a:r>
              <a:rPr b="1" lang="en-US" sz="1400">
                <a:latin typeface="Courier New"/>
                <a:ea typeface="Courier New"/>
                <a:cs typeface="Courier New"/>
                <a:sym typeface="Courier New"/>
              </a:rPr>
              <a:t>cin &gt;&gt; word;</a:t>
            </a:r>
            <a:endParaRPr b="1" sz="1400">
              <a:latin typeface="Courier New"/>
              <a:ea typeface="Courier New"/>
              <a:cs typeface="Courier New"/>
              <a:sym typeface="Courier New"/>
            </a:endParaRPr>
          </a:p>
          <a:p>
            <a:pPr indent="0" lvl="0" marL="457200" rtl="0" algn="l">
              <a:spcBef>
                <a:spcPts val="800"/>
              </a:spcBef>
              <a:spcAft>
                <a:spcPts val="0"/>
              </a:spcAft>
              <a:buClr>
                <a:schemeClr val="dk1"/>
              </a:buClr>
              <a:buSzPts val="1100"/>
              <a:buFont typeface="Arial"/>
              <a:buNone/>
            </a:pPr>
            <a:r>
              <a:rPr b="1" lang="en-US" sz="1400">
                <a:latin typeface="Courier New"/>
                <a:ea typeface="Courier New"/>
                <a:cs typeface="Courier New"/>
                <a:sym typeface="Courier New"/>
              </a:rPr>
              <a:t>cout &lt;&lt; “One character at a time (one per line): “;</a:t>
            </a:r>
            <a:endParaRPr b="1" sz="1400">
              <a:latin typeface="Courier New"/>
              <a:ea typeface="Courier New"/>
              <a:cs typeface="Courier New"/>
              <a:sym typeface="Courier New"/>
            </a:endParaRPr>
          </a:p>
          <a:p>
            <a:pPr indent="0" lvl="0" marL="457200" rtl="0" algn="l">
              <a:spcBef>
                <a:spcPts val="800"/>
              </a:spcBef>
              <a:spcAft>
                <a:spcPts val="0"/>
              </a:spcAft>
              <a:buClr>
                <a:schemeClr val="dk1"/>
              </a:buClr>
              <a:buSzPts val="1100"/>
              <a:buFont typeface="Arial"/>
              <a:buNone/>
            </a:pPr>
            <a:r>
              <a:rPr b="1" lang="en-US" sz="1400">
                <a:latin typeface="Courier New"/>
                <a:ea typeface="Courier New"/>
                <a:cs typeface="Courier New"/>
                <a:sym typeface="Courier New"/>
              </a:rPr>
              <a:t>for(int j=0; j&lt;word.length(); j++)</a:t>
            </a:r>
            <a:endParaRPr b="1" sz="1400">
              <a:latin typeface="Courier New"/>
              <a:ea typeface="Courier New"/>
              <a:cs typeface="Courier New"/>
              <a:sym typeface="Courier New"/>
            </a:endParaRPr>
          </a:p>
          <a:p>
            <a:pPr indent="0" lvl="0" marL="457200" rtl="0" algn="l">
              <a:spcBef>
                <a:spcPts val="800"/>
              </a:spcBef>
              <a:spcAft>
                <a:spcPts val="0"/>
              </a:spcAft>
              <a:buClr>
                <a:schemeClr val="dk1"/>
              </a:buClr>
              <a:buSzPts val="1100"/>
              <a:buFont typeface="Arial"/>
              <a:buNone/>
            </a:pPr>
            <a:r>
              <a:rPr b="1" lang="en-US" sz="1400">
                <a:latin typeface="Courier New"/>
                <a:ea typeface="Courier New"/>
                <a:cs typeface="Courier New"/>
                <a:sym typeface="Courier New"/>
              </a:rPr>
              <a:t>  	cout &lt;&lt; word.at(j) &lt;&lt; endl;</a:t>
            </a:r>
            <a:endParaRPr b="1" sz="1400">
              <a:latin typeface="Courier New"/>
              <a:ea typeface="Courier New"/>
              <a:cs typeface="Courier New"/>
              <a:sym typeface="Courier New"/>
            </a:endParaRPr>
          </a:p>
          <a:p>
            <a:pPr indent="457200" lvl="0" marL="457200" rtl="0" algn="l">
              <a:spcBef>
                <a:spcPts val="800"/>
              </a:spcBef>
              <a:spcAft>
                <a:spcPts val="0"/>
              </a:spcAft>
              <a:buNone/>
            </a:pPr>
            <a:r>
              <a:rPr b="1" lang="en-US" sz="1400">
                <a:latin typeface="Courier New"/>
                <a:ea typeface="Courier New"/>
                <a:cs typeface="Courier New"/>
                <a:sym typeface="Courier New"/>
              </a:rPr>
              <a:t>//cout &lt;&lt; word[j] &lt;&lt; endl; // using []</a:t>
            </a:r>
            <a:endParaRPr b="1" sz="1400">
              <a:latin typeface="Courier New"/>
              <a:ea typeface="Courier New"/>
              <a:cs typeface="Courier New"/>
              <a:sym typeface="Courier New"/>
            </a:endParaRPr>
          </a:p>
        </p:txBody>
      </p:sp>
      <p:sp>
        <p:nvSpPr>
          <p:cNvPr id="386" name="Google Shape;386;p4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Courier New"/>
                <a:ea typeface="Courier New"/>
                <a:cs typeface="Courier New"/>
                <a:sym typeface="Courier New"/>
              </a:rPr>
              <a:t>string</a:t>
            </a:r>
            <a:r>
              <a:rPr lang="en-US" sz="3600"/>
              <a:t> (6)</a:t>
            </a:r>
            <a:endParaRPr/>
          </a:p>
        </p:txBody>
      </p:sp>
      <p:sp>
        <p:nvSpPr>
          <p:cNvPr id="387" name="Google Shape;387;p42"/>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idx="1" type="body"/>
          </p:nvPr>
        </p:nvSpPr>
        <p:spPr>
          <a:xfrm>
            <a:off x="822950" y="1845725"/>
            <a:ext cx="7627800" cy="43485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Executes a </a:t>
            </a:r>
            <a:r>
              <a:rPr lang="en-US">
                <a:latin typeface="Courier New"/>
                <a:ea typeface="Courier New"/>
                <a:cs typeface="Courier New"/>
                <a:sym typeface="Courier New"/>
              </a:rPr>
              <a:t>for</a:t>
            </a:r>
            <a:r>
              <a:rPr lang="en-US"/>
              <a:t> loop over a range</a:t>
            </a:r>
            <a:endParaRPr/>
          </a:p>
          <a:p>
            <a:pPr indent="-342900" lvl="0" marL="457200" rtl="0" algn="l">
              <a:lnSpc>
                <a:spcPct val="100000"/>
              </a:lnSpc>
              <a:spcBef>
                <a:spcPts val="1200"/>
              </a:spcBef>
              <a:spcAft>
                <a:spcPts val="0"/>
              </a:spcAft>
              <a:buSzPts val="1800"/>
              <a:buChar char="●"/>
            </a:pPr>
            <a:r>
              <a:rPr lang="en-US"/>
              <a:t>Used as a more readable equivalent to the traditional </a:t>
            </a:r>
            <a:r>
              <a:rPr lang="en-US">
                <a:latin typeface="Courier New"/>
                <a:ea typeface="Courier New"/>
                <a:cs typeface="Courier New"/>
                <a:sym typeface="Courier New"/>
              </a:rPr>
              <a:t>for</a:t>
            </a:r>
            <a:r>
              <a:rPr lang="en-US"/>
              <a:t> loop operating over a range of values, such as all elements in a container</a:t>
            </a:r>
            <a:endParaRPr/>
          </a:p>
          <a:p>
            <a:pPr indent="-342900" lvl="0" marL="457200" rtl="0" algn="l">
              <a:spcBef>
                <a:spcPts val="1200"/>
              </a:spcBef>
              <a:spcAft>
                <a:spcPts val="0"/>
              </a:spcAft>
              <a:buSzPts val="1800"/>
              <a:buChar char="●"/>
            </a:pPr>
            <a:r>
              <a:rPr lang="en-US" u="sng">
                <a:solidFill>
                  <a:schemeClr val="hlink"/>
                </a:solidFill>
                <a:hlinkClick r:id="rId3"/>
              </a:rPr>
              <a:t>https://en.cppreference.com/w/cpp/language/range-for</a:t>
            </a:r>
            <a:endParaRPr/>
          </a:p>
          <a:p>
            <a:pPr indent="0" lvl="0" marL="457200" rtl="0" algn="l">
              <a:spcBef>
                <a:spcPts val="1200"/>
              </a:spcBef>
              <a:spcAft>
                <a:spcPts val="0"/>
              </a:spcAft>
              <a:buNone/>
            </a:pPr>
            <a:r>
              <a:t/>
            </a:r>
            <a:endParaRPr/>
          </a:p>
          <a:p>
            <a:pPr indent="0" lvl="0" marL="457200" rtl="0" algn="l">
              <a:spcBef>
                <a:spcPts val="800"/>
              </a:spcBef>
              <a:spcAft>
                <a:spcPts val="0"/>
              </a:spcAft>
              <a:buNone/>
            </a:pPr>
            <a:r>
              <a:rPr b="1" lang="en-US" sz="1400">
                <a:latin typeface="Courier New"/>
                <a:ea typeface="Courier New"/>
                <a:cs typeface="Courier New"/>
                <a:sym typeface="Courier New"/>
              </a:rPr>
              <a:t>string word = "ola";</a:t>
            </a:r>
            <a:endParaRPr b="1" sz="1400">
              <a:latin typeface="Courier New"/>
              <a:ea typeface="Courier New"/>
              <a:cs typeface="Courier New"/>
              <a:sym typeface="Courier New"/>
            </a:endParaRPr>
          </a:p>
          <a:p>
            <a:pPr indent="0" lvl="0" marL="457200" rtl="0" algn="l">
              <a:spcBef>
                <a:spcPts val="800"/>
              </a:spcBef>
              <a:spcAft>
                <a:spcPts val="0"/>
              </a:spcAft>
              <a:buNone/>
            </a:pPr>
            <a:r>
              <a:rPr b="1" lang="en-US" sz="1400">
                <a:latin typeface="Courier New"/>
                <a:ea typeface="Courier New"/>
                <a:cs typeface="Courier New"/>
                <a:sym typeface="Courier New"/>
              </a:rPr>
              <a:t>for(char c : word) </a:t>
            </a:r>
            <a:endParaRPr b="1" sz="1400">
              <a:latin typeface="Courier New"/>
              <a:ea typeface="Courier New"/>
              <a:cs typeface="Courier New"/>
              <a:sym typeface="Courier New"/>
            </a:endParaRPr>
          </a:p>
          <a:p>
            <a:pPr indent="0" lvl="0" marL="457200" rtl="0" algn="l">
              <a:spcBef>
                <a:spcPts val="800"/>
              </a:spcBef>
              <a:spcAft>
                <a:spcPts val="0"/>
              </a:spcAft>
              <a:buNone/>
            </a:pPr>
            <a:r>
              <a:rPr b="1" lang="en-US" sz="1400">
                <a:latin typeface="Courier New"/>
                <a:ea typeface="Courier New"/>
                <a:cs typeface="Courier New"/>
                <a:sym typeface="Courier New"/>
              </a:rPr>
              <a:t>cout &lt;&lt; c;</a:t>
            </a:r>
            <a:endParaRPr b="1" sz="1400">
              <a:latin typeface="Courier New"/>
              <a:ea typeface="Courier New"/>
              <a:cs typeface="Courier New"/>
              <a:sym typeface="Courier New"/>
            </a:endParaRPr>
          </a:p>
          <a:p>
            <a:pPr indent="0" lvl="0" marL="457200" rtl="0" algn="l">
              <a:spcBef>
                <a:spcPts val="1200"/>
              </a:spcBef>
              <a:spcAft>
                <a:spcPts val="0"/>
              </a:spcAft>
              <a:buNone/>
            </a:pPr>
            <a:r>
              <a:t/>
            </a:r>
            <a:endParaRPr sz="1400"/>
          </a:p>
          <a:p>
            <a:pPr indent="0" lvl="0" marL="457200" rtl="0" algn="l">
              <a:spcBef>
                <a:spcPts val="800"/>
              </a:spcBef>
              <a:spcAft>
                <a:spcPts val="0"/>
              </a:spcAft>
              <a:buNone/>
            </a:pPr>
            <a:r>
              <a:rPr b="1" lang="en-US" sz="1400">
                <a:latin typeface="Courier New"/>
                <a:ea typeface="Courier New"/>
                <a:cs typeface="Courier New"/>
                <a:sym typeface="Courier New"/>
              </a:rPr>
              <a:t>int a[3] = {10, 20, 30};</a:t>
            </a:r>
            <a:endParaRPr b="1" sz="1400">
              <a:latin typeface="Courier New"/>
              <a:ea typeface="Courier New"/>
              <a:cs typeface="Courier New"/>
              <a:sym typeface="Courier New"/>
            </a:endParaRPr>
          </a:p>
          <a:p>
            <a:pPr indent="0" lvl="0" marL="457200" rtl="0" algn="l">
              <a:spcBef>
                <a:spcPts val="800"/>
              </a:spcBef>
              <a:spcAft>
                <a:spcPts val="0"/>
              </a:spcAft>
              <a:buNone/>
            </a:pPr>
            <a:r>
              <a:rPr b="1" lang="en-US" sz="1400">
                <a:latin typeface="Courier New"/>
                <a:ea typeface="Courier New"/>
                <a:cs typeface="Courier New"/>
                <a:sym typeface="Courier New"/>
              </a:rPr>
              <a:t>for(int i : a) </a:t>
            </a:r>
            <a:endParaRPr b="1" sz="1400">
              <a:latin typeface="Courier New"/>
              <a:ea typeface="Courier New"/>
              <a:cs typeface="Courier New"/>
              <a:sym typeface="Courier New"/>
            </a:endParaRPr>
          </a:p>
          <a:p>
            <a:pPr indent="0" lvl="0" marL="457200" rtl="0" algn="l">
              <a:spcBef>
                <a:spcPts val="800"/>
              </a:spcBef>
              <a:spcAft>
                <a:spcPts val="0"/>
              </a:spcAft>
              <a:buNone/>
            </a:pPr>
            <a:r>
              <a:rPr b="1" lang="en-US" sz="1400">
                <a:latin typeface="Courier New"/>
                <a:ea typeface="Courier New"/>
                <a:cs typeface="Courier New"/>
                <a:sym typeface="Courier New"/>
              </a:rPr>
              <a:t>cout &lt;&lt; i;</a:t>
            </a:r>
            <a:endParaRPr b="1" sz="1400">
              <a:latin typeface="Courier New"/>
              <a:ea typeface="Courier New"/>
              <a:cs typeface="Courier New"/>
              <a:sym typeface="Courier New"/>
            </a:endParaRPr>
          </a:p>
        </p:txBody>
      </p:sp>
      <p:sp>
        <p:nvSpPr>
          <p:cNvPr id="394" name="Google Shape;394;p4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Range-based </a:t>
            </a:r>
            <a:r>
              <a:rPr lang="en-US">
                <a:latin typeface="Courier New"/>
                <a:ea typeface="Courier New"/>
                <a:cs typeface="Courier New"/>
                <a:sym typeface="Courier New"/>
              </a:rPr>
              <a:t>for</a:t>
            </a:r>
            <a:r>
              <a:rPr lang="en-US"/>
              <a:t> loop</a:t>
            </a:r>
            <a:endParaRPr/>
          </a:p>
        </p:txBody>
      </p:sp>
      <p:sp>
        <p:nvSpPr>
          <p:cNvPr id="395" name="Google Shape;395;p4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idx="1" type="body"/>
          </p:nvPr>
        </p:nvSpPr>
        <p:spPr>
          <a:xfrm>
            <a:off x="822950" y="1845724"/>
            <a:ext cx="7543800" cy="44097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Char char="●"/>
            </a:pPr>
            <a:r>
              <a:rPr lang="en-US"/>
              <a:t>Relational and logical operators</a:t>
            </a:r>
            <a:endParaRPr/>
          </a:p>
          <a:p>
            <a:pPr indent="-342900" lvl="0" marL="457200" rtl="0" algn="l">
              <a:lnSpc>
                <a:spcPct val="90000"/>
              </a:lnSpc>
              <a:spcBef>
                <a:spcPts val="1000"/>
              </a:spcBef>
              <a:spcAft>
                <a:spcPts val="0"/>
              </a:spcAft>
              <a:buSzPts val="1800"/>
              <a:buChar char="●"/>
            </a:pPr>
            <a:r>
              <a:rPr lang="en-US"/>
              <a:t>Decision</a:t>
            </a:r>
            <a:endParaRPr/>
          </a:p>
          <a:p>
            <a:pPr indent="-342900" lvl="0" marL="457200" rtl="0" algn="l">
              <a:lnSpc>
                <a:spcPct val="90000"/>
              </a:lnSpc>
              <a:spcBef>
                <a:spcPts val="1000"/>
              </a:spcBef>
              <a:spcAft>
                <a:spcPts val="0"/>
              </a:spcAft>
              <a:buSzPts val="1800"/>
              <a:buChar char="●"/>
            </a:pPr>
            <a:r>
              <a:rPr lang="en-US"/>
              <a:t>Loops</a:t>
            </a:r>
            <a:endParaRPr/>
          </a:p>
          <a:p>
            <a:pPr indent="-342900" lvl="0" marL="457200" rtl="0" algn="l">
              <a:lnSpc>
                <a:spcPct val="90000"/>
              </a:lnSpc>
              <a:spcBef>
                <a:spcPts val="1000"/>
              </a:spcBef>
              <a:spcAft>
                <a:spcPts val="0"/>
              </a:spcAft>
              <a:buSzPts val="1800"/>
              <a:buChar char="●"/>
            </a:pPr>
            <a:r>
              <a:rPr lang="en-US"/>
              <a:t>Arrays</a:t>
            </a:r>
            <a:endParaRPr/>
          </a:p>
          <a:p>
            <a:pPr indent="-342900" lvl="0" marL="457200" rtl="0" algn="l">
              <a:lnSpc>
                <a:spcPct val="90000"/>
              </a:lnSpc>
              <a:spcBef>
                <a:spcPts val="1000"/>
              </a:spcBef>
              <a:spcAft>
                <a:spcPts val="0"/>
              </a:spcAft>
              <a:buSzPts val="1800"/>
              <a:buChar char="●"/>
            </a:pPr>
            <a:r>
              <a:rPr lang="en-US"/>
              <a:t>Strings</a:t>
            </a:r>
            <a:endParaRPr/>
          </a:p>
          <a:p>
            <a:pPr indent="-342900" lvl="0" marL="457200" rtl="0" algn="l">
              <a:lnSpc>
                <a:spcPct val="90000"/>
              </a:lnSpc>
              <a:spcBef>
                <a:spcPts val="1000"/>
              </a:spcBef>
              <a:spcAft>
                <a:spcPts val="1000"/>
              </a:spcAft>
              <a:buSzPts val="1800"/>
              <a:buChar char="●"/>
            </a:pPr>
            <a:r>
              <a:rPr lang="en-US"/>
              <a:t>Functions</a:t>
            </a:r>
            <a:endParaRPr/>
          </a:p>
        </p:txBody>
      </p:sp>
      <p:sp>
        <p:nvSpPr>
          <p:cNvPr id="253" name="Google Shape;253;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Contents</a:t>
            </a:r>
            <a:endParaRPr/>
          </a:p>
        </p:txBody>
      </p:sp>
      <p:sp>
        <p:nvSpPr>
          <p:cNvPr id="254" name="Google Shape;254;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Comparison</a:t>
            </a:r>
            <a:endParaRPr/>
          </a:p>
        </p:txBody>
      </p:sp>
      <p:sp>
        <p:nvSpPr>
          <p:cNvPr id="260" name="Google Shape;260;p27"/>
          <p:cNvSpPr txBox="1"/>
          <p:nvPr>
            <p:ph idx="1" type="body"/>
          </p:nvPr>
        </p:nvSpPr>
        <p:spPr>
          <a:xfrm>
            <a:off x="822950" y="1845724"/>
            <a:ext cx="7543800" cy="44097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Char char="●"/>
            </a:pPr>
            <a:r>
              <a:rPr lang="en-US"/>
              <a:t>Relational operators are:</a:t>
            </a:r>
            <a:endParaRPr/>
          </a:p>
          <a:p>
            <a:pPr indent="0" lvl="0" marL="457200" rtl="0" algn="ctr">
              <a:lnSpc>
                <a:spcPct val="90000"/>
              </a:lnSpc>
              <a:spcBef>
                <a:spcPts val="0"/>
              </a:spcBef>
              <a:spcAft>
                <a:spcPts val="0"/>
              </a:spcAft>
              <a:buNone/>
            </a:pPr>
            <a:r>
              <a:rPr lang="en-US" sz="1800">
                <a:latin typeface="Courier New"/>
                <a:ea typeface="Courier New"/>
                <a:cs typeface="Courier New"/>
                <a:sym typeface="Courier New"/>
              </a:rPr>
              <a:t>&lt;, &gt;, &lt;= , &gt;=, ==, !=</a:t>
            </a:r>
            <a:endParaRPr sz="1800">
              <a:latin typeface="Courier New"/>
              <a:ea typeface="Courier New"/>
              <a:cs typeface="Courier New"/>
              <a:sym typeface="Courier New"/>
            </a:endParaRPr>
          </a:p>
          <a:p>
            <a:pPr indent="-342900" lvl="0" marL="457200" rtl="0" algn="l">
              <a:lnSpc>
                <a:spcPct val="90000"/>
              </a:lnSpc>
              <a:spcBef>
                <a:spcPts val="1000"/>
              </a:spcBef>
              <a:spcAft>
                <a:spcPts val="0"/>
              </a:spcAft>
              <a:buSzPts val="1800"/>
              <a:buChar char="●"/>
            </a:pPr>
            <a:r>
              <a:rPr lang="en-US"/>
              <a:t>Logical Operators are:</a:t>
            </a:r>
            <a:endParaRPr/>
          </a:p>
          <a:p>
            <a:pPr indent="0" lvl="0" marL="457200" rtl="0" algn="ctr">
              <a:lnSpc>
                <a:spcPct val="90000"/>
              </a:lnSpc>
              <a:spcBef>
                <a:spcPts val="0"/>
              </a:spcBef>
              <a:spcAft>
                <a:spcPts val="0"/>
              </a:spcAft>
              <a:buNone/>
            </a:pPr>
            <a:r>
              <a:rPr lang="en-US" sz="1800">
                <a:latin typeface="Courier New"/>
                <a:ea typeface="Courier New"/>
                <a:cs typeface="Courier New"/>
                <a:sym typeface="Courier New"/>
              </a:rPr>
              <a:t>&amp;&amp;</a:t>
            </a:r>
            <a:r>
              <a:rPr lang="en-US" sz="1800"/>
              <a:t> (and), </a:t>
            </a:r>
            <a:r>
              <a:rPr lang="en-US" sz="1800">
                <a:latin typeface="Courier New"/>
                <a:ea typeface="Courier New"/>
                <a:cs typeface="Courier New"/>
                <a:sym typeface="Courier New"/>
              </a:rPr>
              <a:t>||</a:t>
            </a:r>
            <a:r>
              <a:rPr lang="en-US" sz="1800"/>
              <a:t> (or) , </a:t>
            </a:r>
            <a:r>
              <a:rPr lang="en-US" sz="1800">
                <a:latin typeface="Courier New"/>
                <a:ea typeface="Courier New"/>
                <a:cs typeface="Courier New"/>
                <a:sym typeface="Courier New"/>
              </a:rPr>
              <a:t>!</a:t>
            </a:r>
            <a:r>
              <a:rPr lang="en-US" sz="1800"/>
              <a:t> (not)</a:t>
            </a:r>
            <a:endParaRPr sz="1800"/>
          </a:p>
          <a:p>
            <a:pPr indent="-342900" lvl="0" marL="457200" rtl="0" algn="l">
              <a:lnSpc>
                <a:spcPct val="90000"/>
              </a:lnSpc>
              <a:spcBef>
                <a:spcPts val="1000"/>
              </a:spcBef>
              <a:spcAft>
                <a:spcPts val="0"/>
              </a:spcAft>
              <a:buSzPts val="1800"/>
              <a:buChar char="●"/>
            </a:pPr>
            <a:r>
              <a:rPr lang="en-US"/>
              <a:t>A relational operator compares two values that can be any built-in C++ data type or—as we will see later—they can be user-defined classes</a:t>
            </a:r>
            <a:endParaRPr/>
          </a:p>
          <a:p>
            <a:pPr indent="-342900" lvl="0" marL="457200" rtl="0" algn="l">
              <a:lnSpc>
                <a:spcPct val="90000"/>
              </a:lnSpc>
              <a:spcBef>
                <a:spcPts val="1000"/>
              </a:spcBef>
              <a:spcAft>
                <a:spcPts val="0"/>
              </a:spcAft>
              <a:buSzPts val="1800"/>
              <a:buChar char="●"/>
            </a:pPr>
            <a:r>
              <a:rPr lang="en-US"/>
              <a:t>C++ includes a type </a:t>
            </a:r>
            <a:r>
              <a:rPr lang="en-US">
                <a:latin typeface="Courier New"/>
                <a:ea typeface="Courier New"/>
                <a:cs typeface="Courier New"/>
                <a:sym typeface="Courier New"/>
              </a:rPr>
              <a:t>bool</a:t>
            </a:r>
            <a:r>
              <a:rPr lang="en-US"/>
              <a:t>, which can hold one of two constant values, </a:t>
            </a:r>
            <a:r>
              <a:rPr lang="en-US">
                <a:latin typeface="Courier New"/>
                <a:ea typeface="Courier New"/>
                <a:cs typeface="Courier New"/>
                <a:sym typeface="Courier New"/>
              </a:rPr>
              <a:t>true </a:t>
            </a:r>
            <a:r>
              <a:rPr lang="en-US"/>
              <a:t>or </a:t>
            </a:r>
            <a:r>
              <a:rPr lang="en-US">
                <a:latin typeface="Courier New"/>
                <a:ea typeface="Courier New"/>
                <a:cs typeface="Courier New"/>
                <a:sym typeface="Courier New"/>
              </a:rPr>
              <a:t>false</a:t>
            </a:r>
            <a:endParaRPr>
              <a:latin typeface="Courier New"/>
              <a:ea typeface="Courier New"/>
              <a:cs typeface="Courier New"/>
              <a:sym typeface="Courier New"/>
            </a:endParaRPr>
          </a:p>
          <a:p>
            <a:pPr indent="-342900" lvl="0" marL="457200" rtl="0" algn="l">
              <a:lnSpc>
                <a:spcPct val="90000"/>
              </a:lnSpc>
              <a:spcBef>
                <a:spcPts val="1000"/>
              </a:spcBef>
              <a:spcAft>
                <a:spcPts val="0"/>
              </a:spcAft>
              <a:buSzPts val="1800"/>
              <a:buChar char="●"/>
            </a:pPr>
            <a:r>
              <a:rPr lang="en-US"/>
              <a:t>The compiler considers that a true expression has the value 1, while a false expression has the value 0</a:t>
            </a:r>
            <a:endParaRPr/>
          </a:p>
          <a:p>
            <a:pPr indent="-342900" lvl="0" marL="457200" rtl="0" algn="l">
              <a:lnSpc>
                <a:spcPct val="90000"/>
              </a:lnSpc>
              <a:spcBef>
                <a:spcPts val="1000"/>
              </a:spcBef>
              <a:spcAft>
                <a:spcPts val="0"/>
              </a:spcAft>
              <a:buSzPts val="1800"/>
              <a:buChar char="●"/>
            </a:pPr>
            <a:r>
              <a:rPr lang="en-US"/>
              <a:t>Although C++ generates a 1 to indicate true, it assumes that any value other than 0 (such as –7 or 44) is true</a:t>
            </a:r>
            <a:endParaRPr/>
          </a:p>
        </p:txBody>
      </p:sp>
      <p:sp>
        <p:nvSpPr>
          <p:cNvPr id="261" name="Google Shape;261;p27"/>
          <p:cNvSpPr txBox="1"/>
          <p:nvPr>
            <p:ph idx="12" type="sldNum"/>
          </p:nvPr>
        </p:nvSpPr>
        <p:spPr>
          <a:xfrm>
            <a:off x="7425344" y="6459786"/>
            <a:ext cx="984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8" name="Google Shape;268;p2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Decision (1): </a:t>
            </a:r>
            <a:r>
              <a:rPr lang="en-US"/>
              <a:t>if</a:t>
            </a:r>
            <a:r>
              <a:rPr lang="en-US"/>
              <a:t> Statement</a:t>
            </a:r>
            <a:endParaRPr/>
          </a:p>
        </p:txBody>
      </p:sp>
      <p:sp>
        <p:nvSpPr>
          <p:cNvPr id="269" name="Google Shape;269;p28"/>
          <p:cNvSpPr txBox="1"/>
          <p:nvPr/>
        </p:nvSpPr>
        <p:spPr>
          <a:xfrm>
            <a:off x="912350" y="2696650"/>
            <a:ext cx="74970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if</a:t>
            </a:r>
            <a:r>
              <a:rPr lang="en-US">
                <a:solidFill>
                  <a:schemeClr val="dk1"/>
                </a:solidFill>
                <a:latin typeface="Courier New"/>
                <a:ea typeface="Courier New"/>
                <a:cs typeface="Courier New"/>
                <a:sym typeface="Courier New"/>
              </a:rPr>
              <a:t> (</a:t>
            </a:r>
            <a:r>
              <a:rPr i="1" lang="en-US">
                <a:solidFill>
                  <a:schemeClr val="dk1"/>
                </a:solidFill>
                <a:latin typeface="Courier New"/>
                <a:ea typeface="Courier New"/>
                <a:cs typeface="Courier New"/>
                <a:sym typeface="Courier New"/>
              </a:rPr>
              <a:t>condition</a:t>
            </a:r>
            <a:r>
              <a:rPr lang="en-U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block of code to be executed if the condition is true</a:t>
            </a:r>
            <a:endParaRPr i="1">
              <a:solidFill>
                <a:srgbClr val="008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else</a:t>
            </a:r>
            <a:r>
              <a:rPr lang="en-US">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highlight>
                  <a:srgbClr val="FFFFFF"/>
                </a:highlight>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block of code to be executed if the condition is false</a:t>
            </a:r>
            <a:endParaRPr i="1">
              <a:solidFill>
                <a:srgbClr val="008000"/>
              </a:solidFill>
              <a:latin typeface="Courier New"/>
              <a:ea typeface="Courier New"/>
              <a:cs typeface="Courier New"/>
              <a:sym typeface="Courier New"/>
            </a:endParaRPr>
          </a:p>
          <a:p>
            <a:pPr indent="0" lvl="0" marL="0" rtl="0" algn="l">
              <a:spcBef>
                <a:spcPts val="0"/>
              </a:spcBef>
              <a:spcAft>
                <a:spcPts val="0"/>
              </a:spcAft>
              <a:buNone/>
            </a:pPr>
            <a:r>
              <a:rPr lang="en-US">
                <a:solidFill>
                  <a:schemeClr val="dk1"/>
                </a:solidFill>
                <a:highlight>
                  <a:srgbClr val="FFFFFF"/>
                </a:highlight>
                <a:latin typeface="Courier New"/>
                <a:ea typeface="Courier New"/>
                <a:cs typeface="Courier New"/>
                <a:sym typeface="Courier New"/>
              </a:rPr>
              <a:t>}</a:t>
            </a:r>
            <a:endParaRPr>
              <a:latin typeface="Calibri"/>
              <a:ea typeface="Calibri"/>
              <a:cs typeface="Calibri"/>
              <a:sym typeface="Calibri"/>
            </a:endParaRPr>
          </a:p>
        </p:txBody>
      </p:sp>
      <p:sp>
        <p:nvSpPr>
          <p:cNvPr id="270" name="Google Shape;270;p28"/>
          <p:cNvSpPr txBox="1"/>
          <p:nvPr/>
        </p:nvSpPr>
        <p:spPr>
          <a:xfrm>
            <a:off x="912350" y="1775725"/>
            <a:ext cx="7497000" cy="88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if</a:t>
            </a:r>
            <a:r>
              <a:rPr lang="en-US">
                <a:solidFill>
                  <a:schemeClr val="dk1"/>
                </a:solidFill>
                <a:latin typeface="Courier New"/>
                <a:ea typeface="Courier New"/>
                <a:cs typeface="Courier New"/>
                <a:sym typeface="Courier New"/>
              </a:rPr>
              <a:t> (</a:t>
            </a:r>
            <a:r>
              <a:rPr i="1" lang="en-US">
                <a:solidFill>
                  <a:schemeClr val="dk1"/>
                </a:solidFill>
                <a:latin typeface="Courier New"/>
                <a:ea typeface="Courier New"/>
                <a:cs typeface="Courier New"/>
                <a:sym typeface="Courier New"/>
              </a:rPr>
              <a:t>condition</a:t>
            </a:r>
            <a:r>
              <a:rPr lang="en-U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457200" lvl="0" marL="0" rtl="0" algn="l">
              <a:lnSpc>
                <a:spcPct val="100000"/>
              </a:lnSpc>
              <a:spcBef>
                <a:spcPts val="200"/>
              </a:spcBef>
              <a:spcAft>
                <a:spcPts val="0"/>
              </a:spcAft>
              <a:buClr>
                <a:schemeClr val="dk1"/>
              </a:buClr>
              <a:buSzPts val="1100"/>
              <a:buFont typeface="Arial"/>
              <a:buNone/>
            </a:pPr>
            <a:r>
              <a:rPr i="1" lang="en-US">
                <a:solidFill>
                  <a:srgbClr val="008000"/>
                </a:solidFill>
                <a:latin typeface="Courier New"/>
                <a:ea typeface="Courier New"/>
                <a:cs typeface="Courier New"/>
                <a:sym typeface="Courier New"/>
              </a:rPr>
              <a:t>// block of code to be executed if the condition is true</a:t>
            </a:r>
            <a:endParaRPr i="1">
              <a:solidFill>
                <a:srgbClr val="008000"/>
              </a:solidFill>
              <a:latin typeface="Courier New"/>
              <a:ea typeface="Courier New"/>
              <a:cs typeface="Courier New"/>
              <a:sym typeface="Courier New"/>
            </a:endParaRPr>
          </a:p>
          <a:p>
            <a:pPr indent="0" lvl="0" marL="0" rtl="0" algn="l">
              <a:lnSpc>
                <a:spcPct val="100000"/>
              </a:lnSpc>
              <a:spcBef>
                <a:spcPts val="200"/>
              </a:spcBef>
              <a:spcAft>
                <a:spcPts val="200"/>
              </a:spcAft>
              <a:buNone/>
            </a:pPr>
            <a:r>
              <a:rPr lang="en-US">
                <a:solidFill>
                  <a:schemeClr val="dk1"/>
                </a:solidFill>
                <a:highlight>
                  <a:srgbClr val="FFFFFF"/>
                </a:highlight>
                <a:latin typeface="Courier New"/>
                <a:ea typeface="Courier New"/>
                <a:cs typeface="Courier New"/>
                <a:sym typeface="Courier New"/>
              </a:rPr>
              <a:t>}</a:t>
            </a:r>
            <a:endParaRPr>
              <a:latin typeface="Calibri"/>
              <a:ea typeface="Calibri"/>
              <a:cs typeface="Calibri"/>
              <a:sym typeface="Calibri"/>
            </a:endParaRPr>
          </a:p>
        </p:txBody>
      </p:sp>
      <p:sp>
        <p:nvSpPr>
          <p:cNvPr id="271" name="Google Shape;271;p28"/>
          <p:cNvSpPr txBox="1"/>
          <p:nvPr/>
        </p:nvSpPr>
        <p:spPr>
          <a:xfrm>
            <a:off x="912350" y="4023200"/>
            <a:ext cx="74970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if</a:t>
            </a:r>
            <a:r>
              <a:rPr lang="en-US">
                <a:solidFill>
                  <a:schemeClr val="dk1"/>
                </a:solidFill>
                <a:latin typeface="Courier New"/>
                <a:ea typeface="Courier New"/>
                <a:cs typeface="Courier New"/>
                <a:sym typeface="Courier New"/>
              </a:rPr>
              <a:t> (</a:t>
            </a:r>
            <a:r>
              <a:rPr i="1" lang="en-US">
                <a:solidFill>
                  <a:schemeClr val="dk1"/>
                </a:solidFill>
                <a:latin typeface="Courier New"/>
                <a:ea typeface="Courier New"/>
                <a:cs typeface="Courier New"/>
                <a:sym typeface="Courier New"/>
              </a:rPr>
              <a:t>condition1</a:t>
            </a:r>
            <a:r>
              <a:rPr lang="en-U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block of code to be executed if condition1 is true</a:t>
            </a:r>
            <a:endParaRPr i="1">
              <a:solidFill>
                <a:srgbClr val="008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else</a:t>
            </a: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if</a:t>
            </a:r>
            <a:r>
              <a:rPr lang="en-US">
                <a:solidFill>
                  <a:schemeClr val="dk1"/>
                </a:solidFill>
                <a:highlight>
                  <a:srgbClr val="FFFFFF"/>
                </a:highlight>
                <a:latin typeface="Courier New"/>
                <a:ea typeface="Courier New"/>
                <a:cs typeface="Courier New"/>
                <a:sym typeface="Courier New"/>
              </a:rPr>
              <a:t> (</a:t>
            </a:r>
            <a:r>
              <a:rPr i="1" lang="en-US">
                <a:solidFill>
                  <a:schemeClr val="dk1"/>
                </a:solidFill>
                <a:latin typeface="Courier New"/>
                <a:ea typeface="Courier New"/>
                <a:cs typeface="Courier New"/>
                <a:sym typeface="Courier New"/>
              </a:rPr>
              <a:t>condition2</a:t>
            </a:r>
            <a:r>
              <a:rPr lang="en-US">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highlight>
                  <a:srgbClr val="FFFFFF"/>
                </a:highlight>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block of code to be executed if the condition1 is false and condition2 is true</a:t>
            </a:r>
            <a:endParaRPr i="1">
              <a:solidFill>
                <a:srgbClr val="008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else</a:t>
            </a:r>
            <a:r>
              <a:rPr lang="en-US">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chemeClr val="dk1"/>
                </a:solidFill>
                <a:highlight>
                  <a:srgbClr val="FFFFFF"/>
                </a:highlight>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block of code to be executed if the condition1 is false and condition2 is false</a:t>
            </a:r>
            <a:endParaRPr i="1">
              <a:solidFill>
                <a:srgbClr val="008000"/>
              </a:solidFill>
              <a:latin typeface="Courier New"/>
              <a:ea typeface="Courier New"/>
              <a:cs typeface="Courier New"/>
              <a:sym typeface="Courier New"/>
            </a:endParaRPr>
          </a:p>
          <a:p>
            <a:pPr indent="0" lvl="0" marL="0" rtl="0" algn="l">
              <a:spcBef>
                <a:spcPts val="0"/>
              </a:spcBef>
              <a:spcAft>
                <a:spcPts val="0"/>
              </a:spcAft>
              <a:buNone/>
            </a:pPr>
            <a:r>
              <a:rPr lang="en-US">
                <a:solidFill>
                  <a:schemeClr val="dk1"/>
                </a:solidFill>
                <a:highlight>
                  <a:srgbClr val="FFFFFF"/>
                </a:highlight>
                <a:latin typeface="Courier New"/>
                <a:ea typeface="Courier New"/>
                <a:cs typeface="Courier New"/>
                <a:sym typeface="Courier New"/>
              </a:rPr>
              <a: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8" name="Google Shape;278;p2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Decision (2)</a:t>
            </a:r>
            <a:endParaRPr/>
          </a:p>
        </p:txBody>
      </p:sp>
      <p:sp>
        <p:nvSpPr>
          <p:cNvPr id="279" name="Google Shape;279;p29"/>
          <p:cNvSpPr txBox="1"/>
          <p:nvPr/>
        </p:nvSpPr>
        <p:spPr>
          <a:xfrm>
            <a:off x="823500" y="3263050"/>
            <a:ext cx="7497000" cy="300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Switch statement:</a:t>
            </a:r>
            <a:endParaRPr>
              <a:solidFill>
                <a:srgbClr val="0000CD"/>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US">
                <a:solidFill>
                  <a:srgbClr val="0000CD"/>
                </a:solidFill>
                <a:latin typeface="Courier New"/>
                <a:ea typeface="Courier New"/>
                <a:cs typeface="Courier New"/>
                <a:sym typeface="Courier New"/>
              </a:rPr>
              <a:t>switch</a:t>
            </a:r>
            <a:r>
              <a:rPr lang="en-US">
                <a:solidFill>
                  <a:schemeClr val="dk1"/>
                </a:solidFill>
                <a:latin typeface="Courier New"/>
                <a:ea typeface="Courier New"/>
                <a:cs typeface="Courier New"/>
                <a:sym typeface="Courier New"/>
              </a:rPr>
              <a:t>(</a:t>
            </a:r>
            <a:r>
              <a:rPr i="1" lang="en-US">
                <a:solidFill>
                  <a:schemeClr val="dk1"/>
                </a:solidFill>
                <a:latin typeface="Courier New"/>
                <a:ea typeface="Courier New"/>
                <a:cs typeface="Courier New"/>
                <a:sym typeface="Courier New"/>
              </a:rPr>
              <a:t>expression</a:t>
            </a:r>
            <a:r>
              <a:rPr lang="en-U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case</a:t>
            </a:r>
            <a:r>
              <a:rPr lang="en-US">
                <a:solidFill>
                  <a:schemeClr val="dk1"/>
                </a:solidFill>
                <a:latin typeface="Courier New"/>
                <a:ea typeface="Courier New"/>
                <a:cs typeface="Courier New"/>
                <a:sym typeface="Courier New"/>
              </a:rPr>
              <a:t> x:</a:t>
            </a:r>
            <a:endParaRPr>
              <a:solidFill>
                <a:schemeClr val="dk1"/>
              </a:solidFill>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code block</a:t>
            </a:r>
            <a:endParaRPr i="1">
              <a:solidFill>
                <a:srgbClr val="008000"/>
              </a:solidFill>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break</a:t>
            </a:r>
            <a:r>
              <a:rPr lang="en-US">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case</a:t>
            </a:r>
            <a:r>
              <a:rPr lang="en-US">
                <a:solidFill>
                  <a:schemeClr val="dk1"/>
                </a:solidFill>
                <a:highlight>
                  <a:srgbClr val="FFFFFF"/>
                </a:highlight>
                <a:latin typeface="Courier New"/>
                <a:ea typeface="Courier New"/>
                <a:cs typeface="Courier New"/>
                <a:sym typeface="Courier New"/>
              </a:rPr>
              <a:t> y:</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code block</a:t>
            </a:r>
            <a:endParaRPr i="1">
              <a:solidFill>
                <a:srgbClr val="008000"/>
              </a:solidFill>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break</a:t>
            </a:r>
            <a:r>
              <a:rPr lang="en-US">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  </a:t>
            </a:r>
            <a:r>
              <a:rPr lang="en-US">
                <a:solidFill>
                  <a:srgbClr val="0000CD"/>
                </a:solidFill>
                <a:latin typeface="Courier New"/>
                <a:ea typeface="Courier New"/>
                <a:cs typeface="Courier New"/>
                <a:sym typeface="Courier New"/>
              </a:rPr>
              <a:t>default</a:t>
            </a:r>
            <a:r>
              <a:rPr lang="en-US">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code block</a:t>
            </a:r>
            <a:endParaRPr i="1">
              <a:solidFill>
                <a:srgbClr val="008000"/>
              </a:solidFill>
              <a:latin typeface="Courier New"/>
              <a:ea typeface="Courier New"/>
              <a:cs typeface="Courier New"/>
              <a:sym typeface="Courier New"/>
            </a:endParaRPr>
          </a:p>
          <a:p>
            <a:pPr indent="0" lvl="0" marL="0" rtl="0" algn="l">
              <a:lnSpc>
                <a:spcPct val="100000"/>
              </a:lnSpc>
              <a:spcBef>
                <a:spcPts val="200"/>
              </a:spcBef>
              <a:spcAft>
                <a:spcPts val="200"/>
              </a:spcAft>
              <a:buNone/>
            </a:pPr>
            <a:r>
              <a:rPr lang="en-US">
                <a:solidFill>
                  <a:schemeClr val="dk1"/>
                </a:solidFill>
                <a:highlight>
                  <a:srgbClr val="FFFFFF"/>
                </a:highlight>
                <a:latin typeface="Courier New"/>
                <a:ea typeface="Courier New"/>
                <a:cs typeface="Courier New"/>
                <a:sym typeface="Courier New"/>
              </a:rPr>
              <a:t>}</a:t>
            </a:r>
            <a:endParaRPr>
              <a:solidFill>
                <a:srgbClr val="0000CD"/>
              </a:solidFill>
              <a:latin typeface="Courier New"/>
              <a:ea typeface="Courier New"/>
              <a:cs typeface="Courier New"/>
              <a:sym typeface="Courier New"/>
            </a:endParaRPr>
          </a:p>
        </p:txBody>
      </p:sp>
      <p:sp>
        <p:nvSpPr>
          <p:cNvPr id="280" name="Google Shape;280;p29"/>
          <p:cNvSpPr txBox="1"/>
          <p:nvPr>
            <p:ph idx="1" type="body"/>
          </p:nvPr>
        </p:nvSpPr>
        <p:spPr>
          <a:xfrm>
            <a:off x="822950" y="1850275"/>
            <a:ext cx="7543800" cy="1299900"/>
          </a:xfrm>
          <a:prstGeom prst="rect">
            <a:avLst/>
          </a:prstGeom>
          <a:ln cap="flat" cmpd="sng" w="9525">
            <a:solidFill>
              <a:srgbClr val="000000"/>
            </a:solidFill>
            <a:prstDash val="solid"/>
            <a:round/>
            <a:headEnd len="sm" w="sm" type="none"/>
            <a:tailEnd len="sm" w="sm" type="none"/>
          </a:ln>
        </p:spPr>
        <p:txBody>
          <a:bodyPr anchorCtr="0" anchor="t" bIns="45700" lIns="0" spcFirstLastPara="1" rIns="0" wrap="square" tIns="45700">
            <a:normAutofit/>
          </a:bodyPr>
          <a:lstStyle/>
          <a:p>
            <a:pPr indent="0" lvl="0" marL="0" rtl="0" algn="l">
              <a:lnSpc>
                <a:spcPct val="100000"/>
              </a:lnSpc>
              <a:spcBef>
                <a:spcPts val="0"/>
              </a:spcBef>
              <a:spcAft>
                <a:spcPts val="0"/>
              </a:spcAft>
              <a:buNone/>
            </a:pPr>
            <a:r>
              <a:rPr lang="en-US"/>
              <a:t>Ternary</a:t>
            </a:r>
            <a:r>
              <a:rPr lang="en-US"/>
              <a:t> operator:</a:t>
            </a:r>
            <a:endParaRPr/>
          </a:p>
          <a:p>
            <a:pPr indent="0" lvl="0" marL="457200" rtl="0" algn="l">
              <a:lnSpc>
                <a:spcPct val="100000"/>
              </a:lnSpc>
              <a:spcBef>
                <a:spcPts val="1000"/>
              </a:spcBef>
              <a:spcAft>
                <a:spcPts val="0"/>
              </a:spcAft>
              <a:buNone/>
            </a:pPr>
            <a:r>
              <a:rPr i="1" lang="en-US" sz="1400">
                <a:solidFill>
                  <a:schemeClr val="dk1"/>
                </a:solidFill>
                <a:highlight>
                  <a:srgbClr val="FFFFFF"/>
                </a:highlight>
                <a:latin typeface="Courier New"/>
                <a:ea typeface="Courier New"/>
                <a:cs typeface="Courier New"/>
                <a:sym typeface="Courier New"/>
              </a:rPr>
              <a:t>variable</a:t>
            </a:r>
            <a:r>
              <a:rPr lang="en-US" sz="1400">
                <a:solidFill>
                  <a:schemeClr val="dk1"/>
                </a:solidFill>
                <a:highlight>
                  <a:srgbClr val="FFFFFF"/>
                </a:highlight>
                <a:latin typeface="Courier New"/>
                <a:ea typeface="Courier New"/>
                <a:cs typeface="Courier New"/>
                <a:sym typeface="Courier New"/>
              </a:rPr>
              <a:t> = (</a:t>
            </a:r>
            <a:r>
              <a:rPr i="1" lang="en-US" sz="1400">
                <a:solidFill>
                  <a:schemeClr val="dk1"/>
                </a:solidFill>
                <a:highlight>
                  <a:srgbClr val="FFFFFF"/>
                </a:highlight>
                <a:latin typeface="Courier New"/>
                <a:ea typeface="Courier New"/>
                <a:cs typeface="Courier New"/>
                <a:sym typeface="Courier New"/>
              </a:rPr>
              <a:t>condition</a:t>
            </a:r>
            <a:r>
              <a:rPr lang="en-US" sz="1400">
                <a:solidFill>
                  <a:schemeClr val="dk1"/>
                </a:solidFill>
                <a:highlight>
                  <a:srgbClr val="FFFFFF"/>
                </a:highlight>
                <a:latin typeface="Courier New"/>
                <a:ea typeface="Courier New"/>
                <a:cs typeface="Courier New"/>
                <a:sym typeface="Courier New"/>
              </a:rPr>
              <a:t>) ? </a:t>
            </a:r>
            <a:r>
              <a:rPr i="1" lang="en-US" sz="1400">
                <a:solidFill>
                  <a:schemeClr val="dk1"/>
                </a:solidFill>
                <a:highlight>
                  <a:srgbClr val="FFFFFF"/>
                </a:highlight>
                <a:latin typeface="Courier New"/>
                <a:ea typeface="Courier New"/>
                <a:cs typeface="Courier New"/>
                <a:sym typeface="Courier New"/>
              </a:rPr>
              <a:t>expressionTrue</a:t>
            </a:r>
            <a:r>
              <a:rPr lang="en-US" sz="1400">
                <a:solidFill>
                  <a:schemeClr val="dk1"/>
                </a:solidFill>
                <a:highlight>
                  <a:srgbClr val="FFFFFF"/>
                </a:highlight>
                <a:latin typeface="Courier New"/>
                <a:ea typeface="Courier New"/>
                <a:cs typeface="Courier New"/>
                <a:sym typeface="Courier New"/>
              </a:rPr>
              <a:t> : </a:t>
            </a:r>
            <a:r>
              <a:rPr i="1" lang="en-US" sz="1400">
                <a:solidFill>
                  <a:schemeClr val="dk1"/>
                </a:solidFill>
                <a:highlight>
                  <a:srgbClr val="FFFFFF"/>
                </a:highlight>
                <a:latin typeface="Courier New"/>
                <a:ea typeface="Courier New"/>
                <a:cs typeface="Courier New"/>
                <a:sym typeface="Courier New"/>
              </a:rPr>
              <a:t>expressionFalse</a:t>
            </a:r>
            <a:r>
              <a:rPr lang="en-US"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Clr>
                <a:schemeClr val="dk1"/>
              </a:buClr>
              <a:buSzPts val="1100"/>
              <a:buFont typeface="Arial"/>
              <a:buNone/>
            </a:pPr>
            <a:r>
              <a:rPr lang="en-US" sz="1400">
                <a:latin typeface="Courier New"/>
                <a:ea typeface="Courier New"/>
                <a:cs typeface="Courier New"/>
                <a:sym typeface="Courier New"/>
              </a:rPr>
              <a:t>min = (alpha&lt;beta) ? alpha : beta;</a:t>
            </a:r>
            <a:endParaRPr sz="14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Loops (1)</a:t>
            </a:r>
            <a:endParaRPr/>
          </a:p>
        </p:txBody>
      </p:sp>
      <p:sp>
        <p:nvSpPr>
          <p:cNvPr id="288" name="Google Shape;288;p30"/>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42900" lvl="0" marL="457200" rtl="0" algn="l">
              <a:lnSpc>
                <a:spcPct val="100000"/>
              </a:lnSpc>
              <a:spcBef>
                <a:spcPts val="1200"/>
              </a:spcBef>
              <a:spcAft>
                <a:spcPts val="0"/>
              </a:spcAft>
              <a:buSzPts val="1800"/>
              <a:buChar char="●"/>
            </a:pPr>
            <a:r>
              <a:rPr lang="en-US"/>
              <a:t>There are three types of loops in C++: </a:t>
            </a:r>
            <a:r>
              <a:rPr lang="en-US">
                <a:latin typeface="Courier New"/>
                <a:ea typeface="Courier New"/>
                <a:cs typeface="Courier New"/>
                <a:sym typeface="Courier New"/>
              </a:rPr>
              <a:t>for</a:t>
            </a:r>
            <a:r>
              <a:rPr lang="en-US"/>
              <a:t>, </a:t>
            </a:r>
            <a:r>
              <a:rPr lang="en-US">
                <a:latin typeface="Courier New"/>
                <a:ea typeface="Courier New"/>
                <a:cs typeface="Courier New"/>
                <a:sym typeface="Courier New"/>
              </a:rPr>
              <a:t>while</a:t>
            </a:r>
            <a:r>
              <a:rPr lang="en-US"/>
              <a:t>, </a:t>
            </a:r>
            <a:r>
              <a:rPr lang="en-US">
                <a:latin typeface="Courier New"/>
                <a:ea typeface="Courier New"/>
                <a:cs typeface="Courier New"/>
                <a:sym typeface="Courier New"/>
              </a:rPr>
              <a:t>do..while</a:t>
            </a:r>
            <a:endParaRPr>
              <a:latin typeface="Courier New"/>
              <a:ea typeface="Courier New"/>
              <a:cs typeface="Courier New"/>
              <a:sym typeface="Courier New"/>
            </a:endParaRPr>
          </a:p>
          <a:p>
            <a:pPr indent="-342900" lvl="0" marL="457200" rtl="0" algn="l">
              <a:lnSpc>
                <a:spcPct val="100000"/>
              </a:lnSpc>
              <a:spcBef>
                <a:spcPts val="1200"/>
              </a:spcBef>
              <a:spcAft>
                <a:spcPts val="0"/>
              </a:spcAft>
              <a:buSzPts val="1800"/>
              <a:buChar char="●"/>
            </a:pPr>
            <a:r>
              <a:rPr lang="en-US"/>
              <a:t>The </a:t>
            </a:r>
            <a:r>
              <a:rPr lang="en-US">
                <a:latin typeface="Courier New"/>
                <a:ea typeface="Courier New"/>
                <a:cs typeface="Courier New"/>
                <a:sym typeface="Courier New"/>
              </a:rPr>
              <a:t>for</a:t>
            </a:r>
            <a:r>
              <a:rPr lang="en-US"/>
              <a:t> loop is appropriate when you know in advance how many times the loop will be executed</a:t>
            </a:r>
            <a:endParaRPr/>
          </a:p>
          <a:p>
            <a:pPr indent="-342900" lvl="0" marL="457200" rtl="0" algn="l">
              <a:lnSpc>
                <a:spcPct val="100000"/>
              </a:lnSpc>
              <a:spcBef>
                <a:spcPts val="1200"/>
              </a:spcBef>
              <a:spcAft>
                <a:spcPts val="0"/>
              </a:spcAft>
              <a:buSzPts val="1800"/>
              <a:buChar char="●"/>
            </a:pPr>
            <a:r>
              <a:rPr lang="en-US"/>
              <a:t>There is also the </a:t>
            </a:r>
            <a:r>
              <a:rPr lang="en-US">
                <a:latin typeface="Courier New"/>
                <a:ea typeface="Courier New"/>
                <a:cs typeface="Courier New"/>
                <a:sym typeface="Courier New"/>
              </a:rPr>
              <a:t>for</a:t>
            </a:r>
            <a:r>
              <a:rPr lang="en-US"/>
              <a:t> iterator (to see later on this course)</a:t>
            </a:r>
            <a:endParaRPr/>
          </a:p>
          <a:p>
            <a:pPr indent="-342900" lvl="0" marL="457200" rtl="0" algn="l">
              <a:lnSpc>
                <a:spcPct val="100000"/>
              </a:lnSpc>
              <a:spcBef>
                <a:spcPts val="1200"/>
              </a:spcBef>
              <a:spcAft>
                <a:spcPts val="0"/>
              </a:spcAft>
              <a:buSzPts val="1800"/>
              <a:buChar char="●"/>
            </a:pPr>
            <a:r>
              <a:rPr lang="en-US"/>
              <a:t>The </a:t>
            </a:r>
            <a:r>
              <a:rPr lang="en-US">
                <a:latin typeface="Courier New"/>
                <a:ea typeface="Courier New"/>
                <a:cs typeface="Courier New"/>
                <a:sym typeface="Courier New"/>
              </a:rPr>
              <a:t>while</a:t>
            </a:r>
            <a:r>
              <a:rPr lang="en-US"/>
              <a:t> and </a:t>
            </a:r>
            <a:r>
              <a:rPr lang="en-US">
                <a:latin typeface="Courier New"/>
                <a:ea typeface="Courier New"/>
                <a:cs typeface="Courier New"/>
                <a:sym typeface="Courier New"/>
              </a:rPr>
              <a:t>do</a:t>
            </a:r>
            <a:r>
              <a:rPr lang="en-US"/>
              <a:t> loops are used when you don’t know in advance when the loop will terminate (the while loop when you may not want to execute the loop body even once, and the do loop when you’re sure you want to execute the loop body at least once)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3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Loops (2)</a:t>
            </a:r>
            <a:endParaRPr/>
          </a:p>
        </p:txBody>
      </p:sp>
      <p:sp>
        <p:nvSpPr>
          <p:cNvPr id="296" name="Google Shape;296;p31"/>
          <p:cNvSpPr txBox="1"/>
          <p:nvPr/>
        </p:nvSpPr>
        <p:spPr>
          <a:xfrm>
            <a:off x="912350" y="1775725"/>
            <a:ext cx="3689100" cy="11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a:solidFill>
                  <a:srgbClr val="0000CD"/>
                </a:solidFill>
                <a:latin typeface="Courier New"/>
                <a:ea typeface="Courier New"/>
                <a:cs typeface="Courier New"/>
                <a:sym typeface="Courier New"/>
              </a:rPr>
              <a:t>while</a:t>
            </a:r>
            <a:r>
              <a:rPr lang="en-US">
                <a:solidFill>
                  <a:schemeClr val="dk1"/>
                </a:solidFill>
                <a:latin typeface="Courier New"/>
                <a:ea typeface="Courier New"/>
                <a:cs typeface="Courier New"/>
                <a:sym typeface="Courier New"/>
              </a:rPr>
              <a:t> (</a:t>
            </a:r>
            <a:r>
              <a:rPr i="1" lang="en-US">
                <a:solidFill>
                  <a:schemeClr val="dk1"/>
                </a:solidFill>
                <a:latin typeface="Courier New"/>
                <a:ea typeface="Courier New"/>
                <a:cs typeface="Courier New"/>
                <a:sym typeface="Courier New"/>
              </a:rPr>
              <a:t>condition</a:t>
            </a:r>
            <a:r>
              <a:rPr lang="en-U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0" rtl="0" algn="l">
              <a:lnSpc>
                <a:spcPct val="100000"/>
              </a:lnSpc>
              <a:spcBef>
                <a:spcPts val="200"/>
              </a:spcBef>
              <a:spcAft>
                <a:spcPts val="0"/>
              </a:spcAft>
              <a:buNone/>
            </a:pPr>
            <a:r>
              <a:rPr i="1" lang="en-US">
                <a:solidFill>
                  <a:schemeClr val="dk1"/>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code block to be executed</a:t>
            </a:r>
            <a:endParaRPr i="1">
              <a:solidFill>
                <a:srgbClr val="008000"/>
              </a:solidFill>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200"/>
              </a:spcAft>
              <a:buNone/>
            </a:pPr>
            <a:r>
              <a:t/>
            </a:r>
            <a:endParaRPr>
              <a:solidFill>
                <a:schemeClr val="dk1"/>
              </a:solidFill>
              <a:highlight>
                <a:srgbClr val="FFFFFF"/>
              </a:highlight>
              <a:latin typeface="Courier New"/>
              <a:ea typeface="Courier New"/>
              <a:cs typeface="Courier New"/>
              <a:sym typeface="Courier New"/>
            </a:endParaRPr>
          </a:p>
        </p:txBody>
      </p:sp>
      <p:sp>
        <p:nvSpPr>
          <p:cNvPr id="297" name="Google Shape;297;p31"/>
          <p:cNvSpPr txBox="1"/>
          <p:nvPr/>
        </p:nvSpPr>
        <p:spPr>
          <a:xfrm>
            <a:off x="4673175" y="1775725"/>
            <a:ext cx="3689100" cy="11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a:solidFill>
                  <a:srgbClr val="0000CD"/>
                </a:solidFill>
                <a:highlight>
                  <a:srgbClr val="FFFFFF"/>
                </a:highlight>
                <a:latin typeface="Courier New"/>
                <a:ea typeface="Courier New"/>
                <a:cs typeface="Courier New"/>
                <a:sym typeface="Courier New"/>
              </a:rPr>
              <a:t>do</a:t>
            </a:r>
            <a:r>
              <a:rPr lang="en-US">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0"/>
              </a:spcAft>
              <a:buNone/>
            </a:pPr>
            <a:r>
              <a:rPr i="1" lang="en-US">
                <a:solidFill>
                  <a:schemeClr val="dk1"/>
                </a:solidFill>
                <a:highlight>
                  <a:srgbClr val="FFFFFF"/>
                </a:highlight>
                <a:latin typeface="Courier New"/>
                <a:ea typeface="Courier New"/>
                <a:cs typeface="Courier New"/>
                <a:sym typeface="Courier New"/>
              </a:rPr>
              <a:t>  </a:t>
            </a:r>
            <a:r>
              <a:rPr i="1" lang="en-US">
                <a:solidFill>
                  <a:srgbClr val="008000"/>
                </a:solidFill>
                <a:highlight>
                  <a:srgbClr val="FFFFFF"/>
                </a:highlight>
                <a:latin typeface="Courier New"/>
                <a:ea typeface="Courier New"/>
                <a:cs typeface="Courier New"/>
                <a:sym typeface="Courier New"/>
              </a:rPr>
              <a:t>// code block to be executed</a:t>
            </a:r>
            <a:endParaRPr i="1">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0"/>
              </a:spcAft>
              <a:buNone/>
            </a:pPr>
            <a:r>
              <a:rPr lang="en-US">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200"/>
              </a:spcBef>
              <a:spcAft>
                <a:spcPts val="200"/>
              </a:spcAft>
              <a:buNone/>
            </a:pPr>
            <a:r>
              <a:rPr lang="en-US">
                <a:solidFill>
                  <a:srgbClr val="0000CD"/>
                </a:solidFill>
                <a:highlight>
                  <a:srgbClr val="FFFFFF"/>
                </a:highlight>
                <a:latin typeface="Courier New"/>
                <a:ea typeface="Courier New"/>
                <a:cs typeface="Courier New"/>
                <a:sym typeface="Courier New"/>
              </a:rPr>
              <a:t>while</a:t>
            </a:r>
            <a:r>
              <a:rPr lang="en-US">
                <a:solidFill>
                  <a:schemeClr val="dk1"/>
                </a:solidFill>
                <a:highlight>
                  <a:srgbClr val="FFFFFF"/>
                </a:highlight>
                <a:latin typeface="Courier New"/>
                <a:ea typeface="Courier New"/>
                <a:cs typeface="Courier New"/>
                <a:sym typeface="Courier New"/>
              </a:rPr>
              <a:t> (</a:t>
            </a:r>
            <a:r>
              <a:rPr i="1" lang="en-US">
                <a:solidFill>
                  <a:schemeClr val="dk1"/>
                </a:solidFill>
                <a:highlight>
                  <a:srgbClr val="FFFFFF"/>
                </a:highlight>
                <a:latin typeface="Courier New"/>
                <a:ea typeface="Courier New"/>
                <a:cs typeface="Courier New"/>
                <a:sym typeface="Courier New"/>
              </a:rPr>
              <a:t>condition</a:t>
            </a:r>
            <a:r>
              <a:rPr lang="en-US">
                <a:solidFill>
                  <a:schemeClr val="dk1"/>
                </a:solidFill>
                <a:highlight>
                  <a:srgbClr val="FFFFFF"/>
                </a:highlight>
                <a:latin typeface="Courier New"/>
                <a:ea typeface="Courier New"/>
                <a:cs typeface="Courier New"/>
                <a:sym typeface="Courier New"/>
              </a:rPr>
              <a:t>);</a:t>
            </a:r>
            <a:endParaRPr>
              <a:solidFill>
                <a:srgbClr val="0000CD"/>
              </a:solidFill>
              <a:latin typeface="Courier New"/>
              <a:ea typeface="Courier New"/>
              <a:cs typeface="Courier New"/>
              <a:sym typeface="Courier New"/>
            </a:endParaRPr>
          </a:p>
        </p:txBody>
      </p:sp>
      <p:sp>
        <p:nvSpPr>
          <p:cNvPr id="298" name="Google Shape;298;p31"/>
          <p:cNvSpPr txBox="1"/>
          <p:nvPr/>
        </p:nvSpPr>
        <p:spPr>
          <a:xfrm>
            <a:off x="912350" y="2937550"/>
            <a:ext cx="7449900" cy="188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for</a:t>
            </a:r>
            <a:r>
              <a:rPr lang="en-US">
                <a:solidFill>
                  <a:schemeClr val="dk1"/>
                </a:solidFill>
                <a:latin typeface="Courier New"/>
                <a:ea typeface="Courier New"/>
                <a:cs typeface="Courier New"/>
                <a:sym typeface="Courier New"/>
              </a:rPr>
              <a:t> (</a:t>
            </a:r>
            <a:r>
              <a:rPr i="1" lang="en-US">
                <a:solidFill>
                  <a:schemeClr val="dk1"/>
                </a:solidFill>
                <a:latin typeface="Courier New"/>
                <a:ea typeface="Courier New"/>
                <a:cs typeface="Courier New"/>
                <a:sym typeface="Courier New"/>
              </a:rPr>
              <a:t>statement 1</a:t>
            </a:r>
            <a:r>
              <a:rPr lang="en-US">
                <a:solidFill>
                  <a:schemeClr val="dk1"/>
                </a:solidFill>
                <a:latin typeface="Courier New"/>
                <a:ea typeface="Courier New"/>
                <a:cs typeface="Courier New"/>
                <a:sym typeface="Courier New"/>
              </a:rPr>
              <a:t>;</a:t>
            </a:r>
            <a:r>
              <a:rPr i="1" lang="en-US">
                <a:solidFill>
                  <a:schemeClr val="dk1"/>
                </a:solidFill>
                <a:latin typeface="Courier New"/>
                <a:ea typeface="Courier New"/>
                <a:cs typeface="Courier New"/>
                <a:sym typeface="Courier New"/>
              </a:rPr>
              <a:t> statement 2</a:t>
            </a:r>
            <a:r>
              <a:rPr lang="en-US">
                <a:solidFill>
                  <a:schemeClr val="dk1"/>
                </a:solidFill>
                <a:latin typeface="Courier New"/>
                <a:ea typeface="Courier New"/>
                <a:cs typeface="Courier New"/>
                <a:sym typeface="Courier New"/>
              </a:rPr>
              <a:t>;</a:t>
            </a:r>
            <a:r>
              <a:rPr i="1" lang="en-US">
                <a:solidFill>
                  <a:schemeClr val="dk1"/>
                </a:solidFill>
                <a:latin typeface="Courier New"/>
                <a:ea typeface="Courier New"/>
                <a:cs typeface="Courier New"/>
                <a:sym typeface="Courier New"/>
              </a:rPr>
              <a:t> statement 3</a:t>
            </a:r>
            <a:r>
              <a:rPr lang="en-U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  </a:t>
            </a:r>
            <a:r>
              <a:rPr i="1" lang="en-US">
                <a:solidFill>
                  <a:srgbClr val="008000"/>
                </a:solidFill>
                <a:latin typeface="Courier New"/>
                <a:ea typeface="Courier New"/>
                <a:cs typeface="Courier New"/>
                <a:sym typeface="Courier New"/>
              </a:rPr>
              <a:t>// code block to be executed</a:t>
            </a:r>
            <a:endParaRPr i="1">
              <a:solidFill>
                <a:srgbClr val="008000"/>
              </a:solidFill>
              <a:latin typeface="Courier New"/>
              <a:ea typeface="Courier New"/>
              <a:cs typeface="Courier New"/>
              <a:sym typeface="Courier New"/>
            </a:endParaRPr>
          </a:p>
          <a:p>
            <a:pPr indent="0" lvl="0" marL="0" rtl="0" algn="l">
              <a:spcBef>
                <a:spcPts val="200"/>
              </a:spcBef>
              <a:spcAft>
                <a:spcPts val="0"/>
              </a:spcAft>
              <a:buNone/>
            </a:pPr>
            <a:r>
              <a:rPr lang="en-US">
                <a:solidFill>
                  <a:schemeClr val="dk1"/>
                </a:solidFill>
                <a:highlight>
                  <a:srgbClr val="FFFFFF"/>
                </a:highlight>
                <a:latin typeface="Courier New"/>
                <a:ea typeface="Courier New"/>
                <a:cs typeface="Courier New"/>
                <a:sym typeface="Courier New"/>
              </a:rPr>
              <a:t>}</a:t>
            </a:r>
            <a:endParaRPr>
              <a:solidFill>
                <a:srgbClr val="0000CD"/>
              </a:solidFill>
              <a:latin typeface="Courier New"/>
              <a:ea typeface="Courier New"/>
              <a:cs typeface="Courier New"/>
              <a:sym typeface="Courier New"/>
            </a:endParaRPr>
          </a:p>
          <a:p>
            <a:pPr indent="0" lvl="0" marL="0" rtl="0" algn="l">
              <a:lnSpc>
                <a:spcPct val="100000"/>
              </a:lnSpc>
              <a:spcBef>
                <a:spcPts val="800"/>
              </a:spcBef>
              <a:spcAft>
                <a:spcPts val="0"/>
              </a:spcAft>
              <a:buClr>
                <a:schemeClr val="dk1"/>
              </a:buClr>
              <a:buSzPts val="1100"/>
              <a:buFont typeface="Arial"/>
              <a:buNone/>
            </a:pPr>
            <a:r>
              <a:rPr b="1" lang="en-US" sz="1500">
                <a:solidFill>
                  <a:schemeClr val="dk1"/>
                </a:solidFill>
                <a:highlight>
                  <a:srgbClr val="FFFFFF"/>
                </a:highlight>
                <a:latin typeface="Calibri"/>
                <a:ea typeface="Calibri"/>
                <a:cs typeface="Calibri"/>
                <a:sym typeface="Calibri"/>
              </a:rPr>
              <a:t>Statement 1</a:t>
            </a:r>
            <a:r>
              <a:rPr lang="en-US" sz="1500">
                <a:solidFill>
                  <a:schemeClr val="dk1"/>
                </a:solidFill>
                <a:highlight>
                  <a:srgbClr val="FFFFFF"/>
                </a:highlight>
                <a:latin typeface="Calibri"/>
                <a:ea typeface="Calibri"/>
                <a:cs typeface="Calibri"/>
                <a:sym typeface="Calibri"/>
              </a:rPr>
              <a:t> is executed (one time) before the execution of the code block.</a:t>
            </a:r>
            <a:endParaRPr sz="1500">
              <a:solidFill>
                <a:schemeClr val="dk1"/>
              </a:solidFill>
              <a:highlight>
                <a:srgbClr val="FFFFFF"/>
              </a:highlight>
              <a:latin typeface="Calibri"/>
              <a:ea typeface="Calibri"/>
              <a:cs typeface="Calibri"/>
              <a:sym typeface="Calibri"/>
            </a:endParaRPr>
          </a:p>
          <a:p>
            <a:pPr indent="0" lvl="0" marL="0" rtl="0" algn="l">
              <a:lnSpc>
                <a:spcPct val="100000"/>
              </a:lnSpc>
              <a:spcBef>
                <a:spcPts val="800"/>
              </a:spcBef>
              <a:spcAft>
                <a:spcPts val="0"/>
              </a:spcAft>
              <a:buClr>
                <a:schemeClr val="dk1"/>
              </a:buClr>
              <a:buSzPts val="1100"/>
              <a:buFont typeface="Arial"/>
              <a:buNone/>
            </a:pPr>
            <a:r>
              <a:rPr b="1" lang="en-US" sz="1500">
                <a:solidFill>
                  <a:schemeClr val="dk1"/>
                </a:solidFill>
                <a:highlight>
                  <a:srgbClr val="FFFFFF"/>
                </a:highlight>
                <a:latin typeface="Calibri"/>
                <a:ea typeface="Calibri"/>
                <a:cs typeface="Calibri"/>
                <a:sym typeface="Calibri"/>
              </a:rPr>
              <a:t>Statement 2</a:t>
            </a:r>
            <a:r>
              <a:rPr lang="en-US" sz="1500">
                <a:solidFill>
                  <a:schemeClr val="dk1"/>
                </a:solidFill>
                <a:highlight>
                  <a:srgbClr val="FFFFFF"/>
                </a:highlight>
                <a:latin typeface="Calibri"/>
                <a:ea typeface="Calibri"/>
                <a:cs typeface="Calibri"/>
                <a:sym typeface="Calibri"/>
              </a:rPr>
              <a:t> defines the condition for executing the code block.</a:t>
            </a:r>
            <a:endParaRPr sz="1500">
              <a:solidFill>
                <a:schemeClr val="dk1"/>
              </a:solidFill>
              <a:highlight>
                <a:srgbClr val="FFFFFF"/>
              </a:highlight>
              <a:latin typeface="Calibri"/>
              <a:ea typeface="Calibri"/>
              <a:cs typeface="Calibri"/>
              <a:sym typeface="Calibri"/>
            </a:endParaRPr>
          </a:p>
          <a:p>
            <a:pPr indent="0" lvl="0" marL="0" rtl="0" algn="l">
              <a:lnSpc>
                <a:spcPct val="100000"/>
              </a:lnSpc>
              <a:spcBef>
                <a:spcPts val="800"/>
              </a:spcBef>
              <a:spcAft>
                <a:spcPts val="0"/>
              </a:spcAft>
              <a:buNone/>
            </a:pPr>
            <a:r>
              <a:rPr b="1" lang="en-US" sz="1500">
                <a:solidFill>
                  <a:schemeClr val="dk1"/>
                </a:solidFill>
                <a:highlight>
                  <a:srgbClr val="FFFFFF"/>
                </a:highlight>
                <a:latin typeface="Calibri"/>
                <a:ea typeface="Calibri"/>
                <a:cs typeface="Calibri"/>
                <a:sym typeface="Calibri"/>
              </a:rPr>
              <a:t>Statement 3</a:t>
            </a:r>
            <a:r>
              <a:rPr lang="en-US" sz="1500">
                <a:solidFill>
                  <a:schemeClr val="dk1"/>
                </a:solidFill>
                <a:highlight>
                  <a:srgbClr val="FFFFFF"/>
                </a:highlight>
                <a:latin typeface="Calibri"/>
                <a:ea typeface="Calibri"/>
                <a:cs typeface="Calibri"/>
                <a:sym typeface="Calibri"/>
              </a:rPr>
              <a:t> is executed (every time) after the code block has been executed.</a:t>
            </a:r>
            <a:endParaRPr sz="1500">
              <a:solidFill>
                <a:schemeClr val="dk1"/>
              </a:solidFill>
              <a:highlight>
                <a:srgbClr val="FFFFFF"/>
              </a:highlight>
              <a:latin typeface="Calibri"/>
              <a:ea typeface="Calibri"/>
              <a:cs typeface="Calibri"/>
              <a:sym typeface="Calibri"/>
            </a:endParaRPr>
          </a:p>
        </p:txBody>
      </p:sp>
      <p:graphicFrame>
        <p:nvGraphicFramePr>
          <p:cNvPr id="299" name="Google Shape;299;p31"/>
          <p:cNvGraphicFramePr/>
          <p:nvPr/>
        </p:nvGraphicFramePr>
        <p:xfrm>
          <a:off x="912350" y="4806375"/>
          <a:ext cx="3000000" cy="3000000"/>
        </p:xfrm>
        <a:graphic>
          <a:graphicData uri="http://schemas.openxmlformats.org/drawingml/2006/table">
            <a:tbl>
              <a:tblPr>
                <a:noFill/>
                <a:tableStyleId>{2BAE5FDC-5CFC-41B9-B3C7-B0A4E5867F42}</a:tableStyleId>
              </a:tblPr>
              <a:tblGrid>
                <a:gridCol w="4025775"/>
                <a:gridCol w="3424125"/>
              </a:tblGrid>
              <a:tr h="381000">
                <a:tc>
                  <a:txBody>
                    <a:bodyPr/>
                    <a:lstStyle/>
                    <a:p>
                      <a:pPr indent="0" lvl="0" marL="0" rtl="0" algn="l">
                        <a:spcBef>
                          <a:spcPts val="560"/>
                        </a:spcBef>
                        <a:spcAft>
                          <a:spcPts val="0"/>
                        </a:spcAft>
                        <a:buClr>
                          <a:srgbClr val="000000"/>
                        </a:buClr>
                        <a:buSzPts val="1100"/>
                        <a:buFont typeface="Arial"/>
                        <a:buNone/>
                      </a:pPr>
                      <a:r>
                        <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for(int i = 0 ; i &lt; 10 ; i++){</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	std::cout &lt;&lt; i &lt;&lt; std::endl;</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a:t>
                      </a:r>
                      <a:endParaRPr b="1">
                        <a:solidFill>
                          <a:srgbClr val="321700"/>
                        </a:solidFill>
                        <a:latin typeface="Courier New"/>
                        <a:ea typeface="Courier New"/>
                        <a:cs typeface="Courier New"/>
                        <a:sym typeface="Courier New"/>
                      </a:endParaRPr>
                    </a:p>
                    <a:p>
                      <a:pPr indent="0" lvl="0" marL="0" rtl="0" algn="l">
                        <a:spcBef>
                          <a:spcPts val="0"/>
                        </a:spcBef>
                        <a:spcAft>
                          <a:spcPts val="0"/>
                        </a:spcAft>
                        <a:buNone/>
                      </a:pPr>
                      <a:r>
                        <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int i = 0;</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while(i &lt; 10){</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  std::cout &lt;&lt; i &lt;&lt; std::endl;</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  i++</a:t>
                      </a:r>
                      <a:endParaRPr b="1">
                        <a:solidFill>
                          <a:srgbClr val="321700"/>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rPr b="1" lang="en-US">
                          <a:solidFill>
                            <a:srgbClr val="321700"/>
                          </a:solidFill>
                          <a:latin typeface="Courier New"/>
                          <a:ea typeface="Courier New"/>
                          <a:cs typeface="Courier New"/>
                          <a:sym typeface="Courier New"/>
                        </a:rPr>
                        <a:t>}</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idx="1" type="body"/>
          </p:nvPr>
        </p:nvSpPr>
        <p:spPr>
          <a:xfrm>
            <a:off x="822950" y="1845725"/>
            <a:ext cx="7543800" cy="4475700"/>
          </a:xfrm>
          <a:prstGeom prst="rect">
            <a:avLst/>
          </a:prstGeom>
        </p:spPr>
        <p:txBody>
          <a:bodyPr anchorCtr="0" anchor="t" bIns="45700" lIns="0" spcFirstLastPara="1" rIns="0" wrap="square" tIns="45700">
            <a:normAutofit/>
          </a:bodyPr>
          <a:lstStyle/>
          <a:p>
            <a:pPr indent="-342900" lvl="0" marL="457200" rtl="0" algn="l">
              <a:lnSpc>
                <a:spcPct val="100000"/>
              </a:lnSpc>
              <a:spcBef>
                <a:spcPts val="1200"/>
              </a:spcBef>
              <a:spcAft>
                <a:spcPts val="0"/>
              </a:spcAft>
              <a:buSzPts val="1800"/>
              <a:buChar char="●"/>
            </a:pPr>
            <a:r>
              <a:rPr lang="en-US"/>
              <a:t>The most basic mechanism to group together data items of the same type is using arrays</a:t>
            </a:r>
            <a:endParaRPr/>
          </a:p>
          <a:p>
            <a:pPr indent="-342900" lvl="0" marL="457200" rtl="0" algn="l">
              <a:lnSpc>
                <a:spcPct val="100000"/>
              </a:lnSpc>
              <a:spcBef>
                <a:spcPts val="1200"/>
              </a:spcBef>
              <a:spcAft>
                <a:spcPts val="0"/>
              </a:spcAft>
              <a:buSzPts val="1800"/>
              <a:buChar char="●"/>
            </a:pPr>
            <a:r>
              <a:rPr lang="en-US"/>
              <a:t>The array definition specifies a variable type, a name and a size</a:t>
            </a:r>
            <a:endParaRPr/>
          </a:p>
          <a:p>
            <a:pPr indent="-342900" lvl="0" marL="457200" rtl="0" algn="l">
              <a:lnSpc>
                <a:spcPct val="100000"/>
              </a:lnSpc>
              <a:spcBef>
                <a:spcPts val="1200"/>
              </a:spcBef>
              <a:spcAft>
                <a:spcPts val="0"/>
              </a:spcAft>
              <a:buSzPts val="1800"/>
              <a:buChar char="●"/>
            </a:pPr>
            <a:r>
              <a:rPr lang="en-US"/>
              <a:t>The items in an array are called elements the first array element has index 0</a:t>
            </a:r>
            <a:endParaRPr/>
          </a:p>
          <a:p>
            <a:pPr indent="-342900" lvl="0" marL="457200" rtl="0" algn="l">
              <a:lnSpc>
                <a:spcPct val="100000"/>
              </a:lnSpc>
              <a:spcBef>
                <a:spcPts val="1200"/>
              </a:spcBef>
              <a:spcAft>
                <a:spcPts val="0"/>
              </a:spcAft>
              <a:buSzPts val="1800"/>
              <a:buChar char="●"/>
            </a:pPr>
            <a:r>
              <a:rPr lang="en-US"/>
              <a:t>To access the array elements we use the </a:t>
            </a:r>
            <a:r>
              <a:rPr lang="en-US">
                <a:latin typeface="Courier New"/>
                <a:ea typeface="Courier New"/>
                <a:cs typeface="Courier New"/>
                <a:sym typeface="Courier New"/>
              </a:rPr>
              <a:t>[]</a:t>
            </a:r>
            <a:r>
              <a:rPr lang="en-US"/>
              <a:t> operator</a:t>
            </a:r>
            <a:endParaRPr/>
          </a:p>
          <a:p>
            <a:pPr indent="0" lvl="0" marL="457200" rtl="0" algn="l">
              <a:lnSpc>
                <a:spcPct val="110000"/>
              </a:lnSpc>
              <a:spcBef>
                <a:spcPts val="1000"/>
              </a:spcBef>
              <a:spcAft>
                <a:spcPts val="0"/>
              </a:spcAft>
              <a:buNone/>
            </a:pPr>
            <a:r>
              <a:rPr b="1" lang="en-US" sz="1600">
                <a:latin typeface="Courier New"/>
                <a:ea typeface="Courier New"/>
                <a:cs typeface="Courier New"/>
                <a:sym typeface="Courier New"/>
              </a:rPr>
              <a:t>int age[4]; </a:t>
            </a:r>
            <a:endParaRPr b="1" sz="16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600">
                <a:latin typeface="Courier New"/>
                <a:ea typeface="Courier New"/>
                <a:cs typeface="Courier New"/>
                <a:sym typeface="Courier New"/>
              </a:rPr>
              <a:t>for(int j=0; j&lt;4; j++){</a:t>
            </a:r>
            <a:endParaRPr b="1" sz="16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600">
                <a:latin typeface="Courier New"/>
                <a:ea typeface="Courier New"/>
                <a:cs typeface="Courier New"/>
                <a:sym typeface="Courier New"/>
              </a:rPr>
              <a:t>    cout &lt;&lt; “Enter an age: “;</a:t>
            </a:r>
            <a:endParaRPr b="1" sz="16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600">
                <a:latin typeface="Courier New"/>
                <a:ea typeface="Courier New"/>
                <a:cs typeface="Courier New"/>
                <a:sym typeface="Courier New"/>
              </a:rPr>
              <a:t>    cin &gt;&gt; age[j];</a:t>
            </a:r>
            <a:endParaRPr b="1" sz="16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600">
                <a:latin typeface="Courier New"/>
                <a:ea typeface="Courier New"/>
                <a:cs typeface="Courier New"/>
                <a:sym typeface="Courier New"/>
              </a:rPr>
              <a:t>for(j=0; j&lt;4; j++)</a:t>
            </a:r>
            <a:endParaRPr b="1" sz="16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600">
                <a:latin typeface="Courier New"/>
                <a:ea typeface="Courier New"/>
                <a:cs typeface="Courier New"/>
                <a:sym typeface="Courier New"/>
              </a:rPr>
              <a:t>    cout &lt;&lt; “You entered “ &lt;&lt; age[j] &lt;&lt; endl;</a:t>
            </a:r>
            <a:endParaRPr b="1" sz="1600">
              <a:latin typeface="Courier New"/>
              <a:ea typeface="Courier New"/>
              <a:cs typeface="Courier New"/>
              <a:sym typeface="Courier New"/>
            </a:endParaRPr>
          </a:p>
        </p:txBody>
      </p:sp>
      <p:sp>
        <p:nvSpPr>
          <p:cNvPr id="306" name="Google Shape;306;p32"/>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3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Arrays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idx="1" type="body"/>
          </p:nvPr>
        </p:nvSpPr>
        <p:spPr>
          <a:xfrm>
            <a:off x="822950" y="1845724"/>
            <a:ext cx="7543800" cy="4352400"/>
          </a:xfrm>
          <a:prstGeom prst="rect">
            <a:avLst/>
          </a:prstGeom>
        </p:spPr>
        <p:txBody>
          <a:bodyPr anchorCtr="0" anchor="t" bIns="45700" lIns="0" spcFirstLastPara="1" rIns="0" wrap="square" tIns="45700">
            <a:normAutofit/>
          </a:bodyPr>
          <a:lstStyle/>
          <a:p>
            <a:pPr indent="-342900" lvl="0" marL="457200" rtl="0" algn="l">
              <a:lnSpc>
                <a:spcPct val="100000"/>
              </a:lnSpc>
              <a:spcBef>
                <a:spcPts val="1200"/>
              </a:spcBef>
              <a:spcAft>
                <a:spcPts val="0"/>
              </a:spcAft>
              <a:buSzPts val="1800"/>
              <a:buChar char="●"/>
            </a:pPr>
            <a:r>
              <a:rPr lang="en-US"/>
              <a:t>Arrays can have higher dimensions, </a:t>
            </a:r>
            <a:r>
              <a:rPr lang="en-US"/>
              <a:t>e</a:t>
            </a:r>
            <a:r>
              <a:rPr lang="en-US"/>
              <a:t>xample: a two dimensional array to store sales figures for several districts and several months</a:t>
            </a:r>
            <a:endParaRPr/>
          </a:p>
          <a:p>
            <a:pPr indent="0" lvl="0" marL="457200" rtl="0" algn="l">
              <a:lnSpc>
                <a:spcPct val="110000"/>
              </a:lnSpc>
              <a:spcBef>
                <a:spcPts val="1500"/>
              </a:spcBef>
              <a:spcAft>
                <a:spcPts val="0"/>
              </a:spcAft>
              <a:buNone/>
            </a:pPr>
            <a:r>
              <a:rPr b="1" lang="en-US" sz="1800">
                <a:latin typeface="Courier New"/>
                <a:ea typeface="Courier New"/>
                <a:cs typeface="Courier New"/>
                <a:sym typeface="Courier New"/>
              </a:rPr>
              <a:t>const int DISTRICTS = 4;</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const int MONTHS = 3;</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double sales[DISTRICTS][MONTHS];</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for(d=0; d &lt; DISTRICTS; d++)</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   for(m=0; m &lt; MONTHS; m++) {</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      cout &lt;&lt; "Enter sales for district " &lt;&lt; d+1;</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      cout &lt;&lt; ", month “ &lt;&lt; m+1 &lt;&lt; ": ";</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      cin &gt;&gt; sales[d][m];</a:t>
            </a:r>
            <a:endParaRPr b="1" sz="1800">
              <a:latin typeface="Courier New"/>
              <a:ea typeface="Courier New"/>
              <a:cs typeface="Courier New"/>
              <a:sym typeface="Courier New"/>
            </a:endParaRPr>
          </a:p>
          <a:p>
            <a:pPr indent="0" lvl="0" marL="457200" rtl="0" algn="l">
              <a:lnSpc>
                <a:spcPct val="110000"/>
              </a:lnSpc>
              <a:spcBef>
                <a:spcPts val="0"/>
              </a:spcBef>
              <a:spcAft>
                <a:spcPts val="0"/>
              </a:spcAft>
              <a:buNone/>
            </a:pPr>
            <a:r>
              <a:rPr b="1" lang="en-US" sz="1800">
                <a:latin typeface="Courier New"/>
                <a:ea typeface="Courier New"/>
                <a:cs typeface="Courier New"/>
                <a:sym typeface="Courier New"/>
              </a:rPr>
              <a:t>   }</a:t>
            </a:r>
            <a:endParaRPr/>
          </a:p>
        </p:txBody>
      </p:sp>
      <p:sp>
        <p:nvSpPr>
          <p:cNvPr id="314" name="Google Shape;314;p3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3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Multidimensional Arrays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NAVE C++Training">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AVE C++Training">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