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7A0A3D-9D9A-47CA-9892-0A0065EC217C}">
  <a:tblStyle styleId="{BA7A0A3D-9D9A-47CA-9892-0A0065EC2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9028b279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f39028b279_2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aeb129635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aeb12963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faeb12963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aeb129635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aeb129635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faeb129635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aeb129635_0_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aeb12963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faeb129635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aeb129635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aeb129635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faeb129635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9e5505351_0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9e5505351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f9e5505351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3901c8df7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3901c8df7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f3901c8df7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aeb129635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aeb12963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faeb129635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aeb129635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aeb12963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faeb129635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aeb129635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aeb12963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faeb129635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aeb129635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aeb129635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faeb129635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536d102e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536d102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e536d102e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e536d102ed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e536d102e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e536d102ed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e536d102e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e536d102ed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e536d102ed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e536d102e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e536d102e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536d102ed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536d102e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e536d102ed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e536d102ed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e536d102e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e536d102e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536d102ed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536d102e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e536d102e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e536d102ed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e536d102e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e536d102ed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e536d102ed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e536d102ed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e536d102ed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aeb129635_0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aeb129635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faeb129635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9a74672d5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9a74672d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f9a74672d5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9e55053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f9e550532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26f5606a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26f5606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e26f5606a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3901c8df7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3901c8df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f3901c8df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3901c8df7_0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3901c8df7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f3901c8df7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3901c8df7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3901c8df7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f3901c8df7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" name="Google Shape;32;p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101972" y="67127"/>
            <a:ext cx="1733329" cy="4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2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22" name="Google Shape;122;p12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2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p1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7208397" y="55302"/>
            <a:ext cx="1733329" cy="4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0" type="dt"/>
          </p:nvPr>
        </p:nvSpPr>
        <p:spPr>
          <a:xfrm>
            <a:off x="6187451" y="6457177"/>
            <a:ext cx="944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2" name="Google Shape;162;p1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18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822959" y="6459785"/>
            <a:ext cx="2697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Susana Mota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0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93" name="Google Shape;193;p20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0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21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1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06" name="Google Shape;206;p21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1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6187451" y="6457177"/>
            <a:ext cx="944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4" name="Google Shape;214;p22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2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20" name="Google Shape;220;p22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2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4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238" name="Google Shape;238;p24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4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" name="Google Shape;47;p4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822959" y="6459785"/>
            <a:ext cx="2697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Susana Mota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8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77" name="Google Shape;77;p8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8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9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9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90" name="Google Shape;90;p9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9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10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2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0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04" name="Google Shape;104;p10"/>
            <p:cNvPicPr preferRelativeResize="0"/>
            <p:nvPr/>
          </p:nvPicPr>
          <p:blipFill rotWithShape="1">
            <a:blip r:embed="rId4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0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54045" t="0"/>
          <a:stretch/>
        </p:blipFill>
        <p:spPr>
          <a:xfrm>
            <a:off x="7220222" y="90777"/>
            <a:ext cx="1733329" cy="4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822959" y="6459785"/>
            <a:ext cx="2758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1"/>
          <p:cNvGrpSpPr/>
          <p:nvPr/>
        </p:nvGrpSpPr>
        <p:grpSpPr>
          <a:xfrm>
            <a:off x="3984888" y="6479723"/>
            <a:ext cx="1957024" cy="327900"/>
            <a:chOff x="1268756" y="5938837"/>
            <a:chExt cx="1957024" cy="327900"/>
          </a:xfrm>
        </p:grpSpPr>
        <p:pic>
          <p:nvPicPr>
            <p:cNvPr id="21" name="Google Shape;21;p1"/>
            <p:cNvPicPr preferRelativeResize="0"/>
            <p:nvPr/>
          </p:nvPicPr>
          <p:blipFill rotWithShape="1">
            <a:blip r:embed="rId2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 txBox="1"/>
            <p:nvPr/>
          </p:nvSpPr>
          <p:spPr>
            <a:xfrm>
              <a:off x="1744980" y="5938837"/>
              <a:ext cx="1480800" cy="327900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POO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0" type="dt"/>
          </p:nvPr>
        </p:nvSpPr>
        <p:spPr>
          <a:xfrm>
            <a:off x="6345420" y="6459785"/>
            <a:ext cx="987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1" type="ftr"/>
          </p:nvPr>
        </p:nvSpPr>
        <p:spPr>
          <a:xfrm>
            <a:off x="3779520" y="6459786"/>
            <a:ext cx="24731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3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13"/>
          <p:cNvPicPr preferRelativeResize="0"/>
          <p:nvPr/>
        </p:nvPicPr>
        <p:blipFill rotWithShape="1">
          <a:blip r:embed="rId1">
            <a:alphaModFix/>
          </a:blip>
          <a:srcRect b="0" l="0" r="54045" t="0"/>
          <a:stretch/>
        </p:blipFill>
        <p:spPr>
          <a:xfrm>
            <a:off x="5836797" y="67127"/>
            <a:ext cx="1733327" cy="4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822959" y="6459785"/>
            <a:ext cx="2758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J. R. Neves / Susana Mota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8420" y="232511"/>
            <a:ext cx="1280000" cy="24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3"/>
          <p:cNvGrpSpPr/>
          <p:nvPr/>
        </p:nvGrpSpPr>
        <p:grpSpPr>
          <a:xfrm>
            <a:off x="3984888" y="6479723"/>
            <a:ext cx="1957044" cy="327891"/>
            <a:chOff x="1268756" y="5938837"/>
            <a:chExt cx="1957044" cy="327891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b="0" l="19187" r="0" t="0"/>
            <a:stretch/>
          </p:blipFill>
          <p:spPr>
            <a:xfrm>
              <a:off x="1268756" y="5939323"/>
              <a:ext cx="788119" cy="32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3"/>
            <p:cNvSpPr txBox="1"/>
            <p:nvPr/>
          </p:nvSpPr>
          <p:spPr>
            <a:xfrm>
              <a:off x="1744980" y="5938837"/>
              <a:ext cx="1480820" cy="327891"/>
            </a:xfrm>
            <a:prstGeom prst="rect">
              <a:avLst/>
            </a:prstGeom>
            <a:solidFill>
              <a:srgbClr val="30937B"/>
            </a:solidFill>
            <a:ln>
              <a:noFill/>
            </a:ln>
          </p:spPr>
          <p:txBody>
            <a:bodyPr anchorCtr="0" anchor="t" bIns="5040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Essential Training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80533" y="1022773"/>
            <a:ext cx="6292500" cy="3244500"/>
          </a:xfrm>
          <a:prstGeom prst="rect">
            <a:avLst/>
          </a:prstGeom>
          <a:gradFill>
            <a:gsLst>
              <a:gs pos="0">
                <a:srgbClr val="30937B"/>
              </a:gs>
              <a:gs pos="23000">
                <a:srgbClr val="7BD4A7"/>
              </a:gs>
              <a:gs pos="77000">
                <a:srgbClr val="2D8DA8"/>
              </a:gs>
              <a:gs pos="100000">
                <a:srgbClr val="2D8DA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>
            <p:ph type="ctrTitle"/>
          </p:nvPr>
        </p:nvSpPr>
        <p:spPr>
          <a:xfrm>
            <a:off x="822960" y="758952"/>
            <a:ext cx="7543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</a:rPr>
              <a:t>Object Oriented Programming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246" name="Google Shape;246;p25"/>
          <p:cNvSpPr txBox="1"/>
          <p:nvPr>
            <p:ph idx="1" type="subTitle"/>
          </p:nvPr>
        </p:nvSpPr>
        <p:spPr>
          <a:xfrm>
            <a:off x="825050" y="4455627"/>
            <a:ext cx="75438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cap="none"/>
              <a:t>António J. R. Neves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cap="none"/>
              <a:t>DETI/UA</a:t>
            </a:r>
            <a:endParaRPr cap="none"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Sessão 3</a:t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19187" r="0" t="0"/>
          <a:stretch/>
        </p:blipFill>
        <p:spPr>
          <a:xfrm>
            <a:off x="870374" y="840232"/>
            <a:ext cx="6304998" cy="259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822950" y="1845725"/>
            <a:ext cx="7543800" cy="4410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The following function swaps the values of its arguments (but only inside the function).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void bad_swap( int x, int y 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std::cout &lt;&lt; "x=" &lt;&lt; x &lt;&lt; "y=" &lt;&lt; y &lt;&lt; std::endl;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int tmp =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x = y;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y = tmp;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std::cout &lt;&lt; "x=" &lt;&lt; x &lt;&lt; "y=" &lt;&lt; y &lt;&lt; std::endl;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if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i=3</a:t>
            </a:r>
            <a:r>
              <a:rPr lang="en-US"/>
              <a:t> and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j=7</a:t>
            </a:r>
            <a:r>
              <a:rPr lang="en-US"/>
              <a:t> then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bad_swap(i,j)</a:t>
            </a:r>
            <a:r>
              <a:rPr lang="en-US"/>
              <a:t> prints: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x=3 y=7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x=7 y=3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After the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bad_swap</a:t>
            </a:r>
            <a:r>
              <a:rPr lang="en-US"/>
              <a:t> function call the value of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is still 3 and the value of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/>
              <a:t> is still 7.</a:t>
            </a:r>
            <a:endParaRPr/>
          </a:p>
        </p:txBody>
      </p: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4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Function Parameters (example)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822950" y="1845725"/>
            <a:ext cx="7543800" cy="4480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Using pointers the situation is different: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void good_swap( int *xPtr, int *yPtr 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std::cout &lt;&lt; "*xPtr=" &lt;&lt; *xPtr;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std::cout &lt;&lt; "*yPtr=" &lt;&lt; *yPtr &lt;&lt; std::endl;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int tmp = *xPtr;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*xPtr = *yPtr;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*yPtr = tmp;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std::cout &lt;&lt; "*xPtr=" &lt;&lt; *xPtr;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std::cout &lt;&lt; "*yPtr=" &lt;&lt; *yPtr &lt;&lt; std::endl;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if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i=3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j=7</a:t>
            </a:r>
            <a:r>
              <a:rPr lang="en-US"/>
              <a:t> then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good_swap(&amp;i,&amp;j)</a:t>
            </a:r>
            <a:r>
              <a:rPr lang="en-US"/>
              <a:t> prints: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4">
                <a:latin typeface="Courier New"/>
                <a:ea typeface="Courier New"/>
                <a:cs typeface="Courier New"/>
                <a:sym typeface="Courier New"/>
              </a:rPr>
              <a:t>*xPtr=3 *yPtr=7</a:t>
            </a:r>
            <a:endParaRPr b="1" sz="1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4">
                <a:latin typeface="Courier New"/>
                <a:ea typeface="Courier New"/>
                <a:cs typeface="Courier New"/>
                <a:sym typeface="Courier New"/>
              </a:rPr>
              <a:t>*xPtr=7 *yPtr=3</a:t>
            </a:r>
            <a:endParaRPr b="1" sz="18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just like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bad_swap</a:t>
            </a:r>
            <a:r>
              <a:rPr lang="en-US"/>
              <a:t> did. After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good_swap</a:t>
            </a:r>
            <a:r>
              <a:rPr lang="en-US"/>
              <a:t> function call, however, the value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is now 7 and the value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/>
              <a:t> is now 3 (the memory regions pointed to by the two pointers were swapped, the pointers themselves were not changed).</a:t>
            </a:r>
            <a:endParaRPr/>
          </a:p>
        </p:txBody>
      </p:sp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5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Function Parameters (example)</a:t>
            </a:r>
            <a:endParaRPr sz="4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822950" y="1845725"/>
            <a:ext cx="7543800" cy="4480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also pass a reference to the function. This can be useful when you need to change the value of the arguments (as an alternative to pointers)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swapNums(</a:t>
            </a:r>
            <a:r>
              <a:rPr b="1" lang="en-US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&amp;x, </a:t>
            </a:r>
            <a:r>
              <a:rPr b="1" lang="en-US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&amp;y) {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 = x;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 = y;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y = temp;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b=7</a:t>
            </a:r>
            <a:r>
              <a:rPr lang="en-US"/>
              <a:t> then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swapNums(a, b)</a:t>
            </a:r>
            <a:r>
              <a:rPr lang="en-US"/>
              <a:t> will change the values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/>
              <a:t>.</a:t>
            </a:r>
            <a:endParaRPr/>
          </a:p>
        </p:txBody>
      </p:sp>
      <p:sp>
        <p:nvSpPr>
          <p:cNvPr id="333" name="Google Shape;333;p36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Passing</a:t>
            </a:r>
            <a:r>
              <a:rPr lang="en-US" sz="4300"/>
              <a:t> Parameters by Reference</a:t>
            </a:r>
            <a:endParaRPr sz="4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822950" y="1737400"/>
            <a:ext cx="7543800" cy="4588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use a default parameter value, by using the equals sign ( = 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If we call the following function without an argument, it uses the default value ("Norway")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myFunction(string country = </a:t>
            </a:r>
            <a:r>
              <a:rPr b="1" lang="en-US" sz="1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"Norway"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country &lt;&lt; </a:t>
            </a:r>
            <a:r>
              <a:rPr b="1" lang="en-US" sz="1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myFunction(</a:t>
            </a:r>
            <a:r>
              <a:rPr b="1" lang="en-US" sz="1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"Sweden"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		// prints: Sweden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myFunction();				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prints: Norway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myFunction(</a:t>
            </a:r>
            <a:r>
              <a:rPr b="1" lang="en-US" sz="1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"USA"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		// prints: USA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5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parameter with a default value, is known as an "</a:t>
            </a:r>
            <a:r>
              <a:rPr b="1" lang="en-US"/>
              <a:t>optional parameter</a:t>
            </a:r>
            <a:r>
              <a:rPr lang="en-US"/>
              <a:t>". From the example above,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US"/>
              <a:t> is an optional parameter and "Norway" is the default value.</a:t>
            </a:r>
            <a:endParaRPr/>
          </a:p>
        </p:txBody>
      </p:sp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3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Default Parameters</a:t>
            </a:r>
            <a:endParaRPr sz="4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Recursive function calls</a:t>
            </a:r>
            <a:endParaRPr/>
          </a:p>
        </p:txBody>
      </p:sp>
      <p:sp>
        <p:nvSpPr>
          <p:cNvPr id="349" name="Google Shape;349;p38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822950" y="1805200"/>
            <a:ext cx="7627800" cy="4459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function may call itself (if so, it is a recursive function).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recursive function cannot call itself for ever (stack overflow); it must contain a test to stop the recursion.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/>
              <a:t>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double factorial(unsigned int n)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 if(n &lt; 2)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   return 1.0; // 0! and 1! are equal to 1.0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  return (double)n * factorial(n - 1);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factorial(3)</a:t>
            </a:r>
            <a:r>
              <a:rPr lang="en-US"/>
              <a:t> calls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factorial(2)</a:t>
            </a:r>
            <a:r>
              <a:rPr lang="en-US"/>
              <a:t>, which in turn calls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factorial(1)</a:t>
            </a:r>
            <a:r>
              <a:rPr lang="en-US"/>
              <a:t>, which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does not call </a:t>
            </a: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-US"/>
              <a:t> anymore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822950" y="1787975"/>
            <a:ext cx="7543800" cy="4506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All programs have a special memory area, called the stack.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The stack is used to store the values of all arguments and local variables of the functions that are called.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In most computer architectures, the stack grows downwards (towards lower addresses).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The processor has a special register (the stack pointer), that points to the last memory position occupied by the stack.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When a function is called, the stack pointer is decreased to reserve memory to store the value of all its arguments.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Each argument (in general, an expression), is evaluated and its value is placed in its position in the stack.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Automatic variables (of the function), are also placed in the stack.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ct val="90000"/>
              <a:buChar char="●"/>
            </a:pPr>
            <a:r>
              <a:rPr lang="en-US"/>
              <a:t>When the functions returns, the stack pointer is increased, to free the memory used by its arguments and automatic variables.</a:t>
            </a:r>
            <a:endParaRPr/>
          </a:p>
        </p:txBody>
      </p:sp>
      <p:sp>
        <p:nvSpPr>
          <p:cNvPr id="357" name="Google Shape;357;p3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Scope and Stack</a:t>
            </a:r>
            <a:endParaRPr/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822950" y="1787975"/>
            <a:ext cx="7543800" cy="4506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overloaded function appears to perform different activities depending on the kind of data sent to 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compiler uses the function signature - the number of arguments, and their data types- to distinguish one function from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repchar();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repchar(char);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repchar(char, int);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Which one of these functions will be called depends on the number of arguments supplied in the call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The compiler can also distinguish between overloaded functions with the same number of arguments, provided their type is different</a:t>
            </a:r>
            <a:endParaRPr/>
          </a:p>
        </p:txBody>
      </p:sp>
      <p:sp>
        <p:nvSpPr>
          <p:cNvPr id="365" name="Google Shape;365;p4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Overloaded Functions</a:t>
            </a:r>
            <a:endParaRPr/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822950" y="1787975"/>
            <a:ext cx="7543800" cy="3122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Rewriting the same function body over and over for different types is time-consuming and wastes space in the listing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you find you’ve made an error in one such function, you’ll need to remember to correct it in each function body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 templates is a way to write such a function just once, and have it work for many different data types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The example defines a template version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abs()</a:t>
            </a:r>
            <a:r>
              <a:rPr lang="en-US"/>
              <a:t> and then,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, invokes this function with different data types</a:t>
            </a:r>
            <a:endParaRPr/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Templates (1)</a:t>
            </a:r>
            <a:endParaRPr/>
          </a:p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5" name="Google Shape;375;p41"/>
          <p:cNvGraphicFramePr/>
          <p:nvPr/>
        </p:nvGraphicFramePr>
        <p:xfrm>
          <a:off x="822950" y="48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{BA7A0A3D-9D9A-47CA-9892-0A0065EC217C}</a:tableStyleId>
              </a:tblPr>
              <a:tblGrid>
                <a:gridCol w="3820900"/>
                <a:gridCol w="3722900"/>
              </a:tblGrid>
              <a:tr h="13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template &lt;class T&gt;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 abs(T n) {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(n &lt; 0) ? -n : n;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 = -5;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b = -70000L;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c = -9.95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abs(a);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abs(b);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abs(c);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822950" y="1787975"/>
            <a:ext cx="7543800" cy="4506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key innovation in function templates is to represent the data type used by the function not as a specific type such as int, but by a name that can stand for any type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the previous example, this name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/>
              <a:t> (it can be anything we want, like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/>
              <a:t>,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anyType</a:t>
            </a:r>
            <a:r>
              <a:rPr lang="en-US"/>
              <a:t>, ...)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/>
              <a:t> keyword signals the compiler that we’re about to define a function template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get to keyword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/>
              <a:t> later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variable following the keyword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/>
              <a:t>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/>
              <a:t> in this example) is called the template argument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b="1" lang="en-US"/>
              <a:t>What the compiler does?</a:t>
            </a:r>
            <a:r>
              <a:rPr lang="en-US"/>
              <a:t> Code generation doesn’t take place until the function is actually called (invoked) by a statement within the program</a:t>
            </a:r>
            <a:endParaRPr/>
          </a:p>
        </p:txBody>
      </p:sp>
      <p:sp>
        <p:nvSpPr>
          <p:cNvPr id="382" name="Google Shape;382;p42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 Templates (2)</a:t>
            </a:r>
            <a:endParaRPr/>
          </a:p>
        </p:txBody>
      </p:sp>
      <p:sp>
        <p:nvSpPr>
          <p:cNvPr id="383" name="Google Shape;383;p42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822950" y="1869788"/>
            <a:ext cx="7543800" cy="4424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 Templates with Multiple Arguments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template &lt;class atype&gt;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int find(atype* array, atype value, int size){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for(int j=0; j&lt;size; j++)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if(array[j]==value)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return j;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return -1;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More Than One Template Argument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template &lt;class atype, class btype&gt;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btype find(atype* array, atype value, btype size){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for(btype j=0; j&lt;size; j++)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if(array[j]==value)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return j;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return static_cast&lt;btype&gt;(-1);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4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Function</a:t>
            </a:r>
            <a:r>
              <a:rPr lang="en-US" sz="4700"/>
              <a:t> Templates: </a:t>
            </a:r>
            <a:r>
              <a:rPr lang="en-US" sz="4700"/>
              <a:t>Examples</a:t>
            </a:r>
            <a:endParaRPr sz="4700"/>
          </a:p>
        </p:txBody>
      </p:sp>
      <p:sp>
        <p:nvSpPr>
          <p:cNvPr id="391" name="Google Shape;391;p43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822950" y="1845724"/>
            <a:ext cx="7543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Pointers and References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Parameters and arguments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 Overloading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 Templates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Streams and files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fstream, ifstream, ofstream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Formatted I/O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Binary I/O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sz="2000"/>
              <a:t>Catching exceptions with file I/O</a:t>
            </a:r>
            <a:endParaRPr/>
          </a:p>
        </p:txBody>
      </p:sp>
      <p:sp>
        <p:nvSpPr>
          <p:cNvPr id="253" name="Google Shape;253;p2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649425" y="1845725"/>
            <a:ext cx="2410500" cy="4400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stream classes are arranged in a rather complex hierarchy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extraction operator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is a member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r>
              <a:rPr lang="en-US"/>
              <a:t> class, and the insertion operator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/>
              <a:t> is a member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/>
              <a:t> class.</a:t>
            </a:r>
            <a:endParaRPr/>
          </a:p>
        </p:txBody>
      </p:sp>
      <p:sp>
        <p:nvSpPr>
          <p:cNvPr id="398" name="Google Shape;398;p44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Streams and files</a:t>
            </a:r>
            <a:endParaRPr/>
          </a:p>
        </p:txBody>
      </p:sp>
      <p:sp>
        <p:nvSpPr>
          <p:cNvPr id="399" name="Google Shape;399;p44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00" y="1845913"/>
            <a:ext cx="57912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822950" y="1845725"/>
            <a:ext cx="7627800" cy="4400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/>
              <a:t> object, representing the standard output stream, which is usually directed to the video display, is a predefined object of 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ostream_withassign</a:t>
            </a:r>
            <a:r>
              <a:rPr lang="en-US"/>
              <a:t> class, which is derived from 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/>
              <a:t> 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Similarly,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/>
              <a:t> is an object of 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istream_withassign</a:t>
            </a:r>
            <a:r>
              <a:rPr lang="en-US"/>
              <a:t> class, which is derived from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classes used specifically for disk file I/O are related to 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/>
              <a:t> 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/>
              <a:t> class is the base class for the hierarchy - it contains many constants and member functions common to input and output operations of all kinds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three most important features of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/>
              <a:t> are the formatting flags, the error-status flags, and the file operation mode</a:t>
            </a:r>
            <a:endParaRPr/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ios</a:t>
            </a:r>
            <a:endParaRPr/>
          </a:p>
        </p:txBody>
      </p:sp>
      <p:sp>
        <p:nvSpPr>
          <p:cNvPr id="408" name="Google Shape;408;p45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istream/ostream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6"/>
          <p:cNvSpPr txBox="1"/>
          <p:nvPr>
            <p:ph idx="1" type="body"/>
          </p:nvPr>
        </p:nvSpPr>
        <p:spPr>
          <a:xfrm>
            <a:off x="822950" y="1845724"/>
            <a:ext cx="7543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/>
              <a:t> classes are derived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/>
              <a:t> and are dedicated to input and output, respectively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r>
              <a:rPr lang="en-US"/>
              <a:t> class contains such functions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getline()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-US"/>
              <a:t>, and the overloaded extraction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) operators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/>
              <a:t> contains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put()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write()</a:t>
            </a:r>
            <a:r>
              <a:rPr lang="en-US"/>
              <a:t>, and the overloaded insertion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/>
              <a:t>) operators</a:t>
            </a:r>
            <a:endParaRPr/>
          </a:p>
        </p:txBody>
      </p:sp>
      <p:sp>
        <p:nvSpPr>
          <p:cNvPr id="415" name="Google Shape;415;p46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6" name="Google Shape;4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00" y="3847050"/>
            <a:ext cx="37052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body"/>
          </p:nvPr>
        </p:nvSpPr>
        <p:spPr>
          <a:xfrm>
            <a:off x="822950" y="1845725"/>
            <a:ext cx="7543800" cy="4383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Most programs need to save data to disk files and read it back 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Working with disk files requires another set of classes: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/>
              <a:t> for input,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/>
              <a:t> for both input and output,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/>
              <a:t> for output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Objects of these classes can be associated with disk files, and we can use their member functions to read and write to the 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can have formatted I/O or binary I/O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 formatted I/O, numbers are stored on disk as a series of characters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 binary I/O data are stored as they are in the computer’s memory</a:t>
            </a:r>
            <a:endParaRPr/>
          </a:p>
        </p:txBody>
      </p:sp>
      <p:sp>
        <p:nvSpPr>
          <p:cNvPr id="423" name="Google Shape;423;p47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4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4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432" name="Google Shape;432;p48"/>
          <p:cNvSpPr txBox="1"/>
          <p:nvPr/>
        </p:nvSpPr>
        <p:spPr>
          <a:xfrm>
            <a:off x="822950" y="1754725"/>
            <a:ext cx="39528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char ch = 'x';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int j = 77;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double d = 6.02;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str1 = "Kafka";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str2 = "Proust";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outfile("fdata.txt");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outfile &lt;&lt; ch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j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' '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d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str1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' '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&lt;&lt; str2;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outfile.close();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"File written\n";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48"/>
          <p:cNvSpPr txBox="1"/>
          <p:nvPr/>
        </p:nvSpPr>
        <p:spPr>
          <a:xfrm>
            <a:off x="5150125" y="1754725"/>
            <a:ext cx="35784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char ch;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int j;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double d;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str1;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string str2;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ifstream infile("fdata.txt");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infile &gt;&gt; ch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j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d 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str1 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str2;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217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ch &lt;&lt; ...</a:t>
            </a:r>
            <a:endParaRPr b="1" sz="1500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822950" y="1845724"/>
            <a:ext cx="7543800" cy="4352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technique of our last examples won’t work with strings containing embedded blanks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handle such strings, you need to write a specific delimiter character after each string, and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getline()</a:t>
            </a:r>
            <a:r>
              <a:rPr lang="en-US"/>
              <a:t> function, rather than the extraction operator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the next example each line finishes with a newline</a:t>
            </a:r>
            <a:endParaRPr/>
          </a:p>
        </p:txBody>
      </p:sp>
      <p:sp>
        <p:nvSpPr>
          <p:cNvPr id="440" name="Google Shape;440;p49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4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Blanks</a:t>
            </a:r>
            <a:endParaRPr/>
          </a:p>
        </p:txBody>
      </p:sp>
      <p:sp>
        <p:nvSpPr>
          <p:cNvPr id="442" name="Google Shape;442;p49"/>
          <p:cNvSpPr txBox="1"/>
          <p:nvPr/>
        </p:nvSpPr>
        <p:spPr>
          <a:xfrm>
            <a:off x="822950" y="4123650"/>
            <a:ext cx="3787200" cy="2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"names.txt"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"Ana Maria"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"Joana Fonseca"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"Elena Maria"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"Maria Joana"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ofs.close();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49"/>
          <p:cNvSpPr txBox="1"/>
          <p:nvPr/>
        </p:nvSpPr>
        <p:spPr>
          <a:xfrm>
            <a:off x="4610150" y="4123650"/>
            <a:ext cx="3799200" cy="2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"names.txt"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(!ifs.eof()){ </a:t>
            </a: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//(ifs.good())</a:t>
            </a:r>
            <a:endParaRPr b="1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getline(ifs, s);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cout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ifs.close();</a:t>
            </a:r>
            <a:endParaRPr b="1">
              <a:solidFill>
                <a:srgbClr val="3217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>
            <p:ph idx="1" type="body"/>
          </p:nvPr>
        </p:nvSpPr>
        <p:spPr>
          <a:xfrm>
            <a:off x="822950" y="1845725"/>
            <a:ext cx="7543800" cy="4410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need to use two new functions: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write()</a:t>
            </a:r>
            <a:r>
              <a:rPr lang="en-US"/>
              <a:t>, a member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/>
              <a:t>;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-US"/>
              <a:t>, a member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These functions think about data in terms of bytes (type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They don’t care how the data is formatted, they simply transfer a buffer full of bytes from and to a disk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parameters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write()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-US"/>
              <a:t> are the address of the data buffer and its length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address must be cast,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reinterpret_cast</a:t>
            </a:r>
            <a:r>
              <a:rPr lang="en-US"/>
              <a:t>, to 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-US"/>
              <a:t>, and the length is the length in bytes (characters), not the number of data items in the buffer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open the file, we must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ios::binary</a:t>
            </a:r>
            <a:r>
              <a:rPr lang="en-US"/>
              <a:t> argument in the second parameter</a:t>
            </a:r>
            <a:endParaRPr/>
          </a:p>
        </p:txBody>
      </p:sp>
      <p:sp>
        <p:nvSpPr>
          <p:cNvPr id="450" name="Google Shape;450;p50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5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Binary files</a:t>
            </a:r>
            <a:endParaRPr sz="4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51"/>
          <p:cNvSpPr txBox="1"/>
          <p:nvPr/>
        </p:nvSpPr>
        <p:spPr>
          <a:xfrm>
            <a:off x="601675" y="739000"/>
            <a:ext cx="8093400" cy="5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Initialize an array with some ints</a:t>
            </a:r>
            <a:endParaRPr b="1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int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ARR_SIZE = </a:t>
            </a:r>
            <a:r>
              <a:rPr b="1" lang="en-US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out_arr[ARR_SIZE];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lang="en-US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ARR_SIZE ; i++)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out_arr[i] = </a:t>
            </a:r>
            <a:r>
              <a:rPr b="1" lang="en-US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i;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Write the data on file</a:t>
            </a:r>
            <a:endParaRPr b="1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ofsb(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"data.bin"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binary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ofsb.write(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reinterpret_cast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*&gt;(out_arr), ARR_SIZE *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ofsb.close();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Read the data from the file</a:t>
            </a:r>
            <a:endParaRPr b="1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in_arr[ARR_SIZE];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ifsb(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"data.bin"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binary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ifsb.read(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reinterpret_cast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*&gt;(in_arr), ARR_SIZE *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ifsb.close();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num: in_arr)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cout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51"/>
          <p:cNvSpPr txBox="1"/>
          <p:nvPr>
            <p:ph idx="4294967295" type="title"/>
          </p:nvPr>
        </p:nvSpPr>
        <p:spPr>
          <a:xfrm>
            <a:off x="822950" y="58002"/>
            <a:ext cx="75438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Example</a:t>
            </a:r>
            <a:endParaRPr sz="4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/>
          <p:nvPr>
            <p:ph idx="4294967295" type="body"/>
          </p:nvPr>
        </p:nvSpPr>
        <p:spPr>
          <a:xfrm>
            <a:off x="822950" y="1077675"/>
            <a:ext cx="7543800" cy="2909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Exceptions provide a convenient, uniform way to handle errors that occur in </a:t>
            </a:r>
            <a:r>
              <a:rPr b="1" lang="en-US"/>
              <a:t>runtime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They are caused by a wide variety of exceptional circumstance, such as running out of memory, not being able to open a file, trying to initialize an object to an impossible value, or using an out-of-bounds index to a vector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The exception mechanism uses three new C++ keywords: throw (later), catch, and try</a:t>
            </a:r>
            <a:endParaRPr/>
          </a:p>
        </p:txBody>
      </p:sp>
      <p:sp>
        <p:nvSpPr>
          <p:cNvPr id="466" name="Google Shape;466;p52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52"/>
          <p:cNvSpPr txBox="1"/>
          <p:nvPr>
            <p:ph idx="4294967295" type="title"/>
          </p:nvPr>
        </p:nvSpPr>
        <p:spPr>
          <a:xfrm>
            <a:off x="822950" y="286602"/>
            <a:ext cx="7543800" cy="70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Exceptions</a:t>
            </a:r>
            <a:endParaRPr sz="4300"/>
          </a:p>
        </p:txBody>
      </p:sp>
      <p:sp>
        <p:nvSpPr>
          <p:cNvPr id="468" name="Google Shape;468;p52"/>
          <p:cNvSpPr txBox="1"/>
          <p:nvPr/>
        </p:nvSpPr>
        <p:spPr>
          <a:xfrm>
            <a:off x="1135075" y="3918850"/>
            <a:ext cx="771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Example: trying to read from a file that does not exist</a:t>
            </a:r>
            <a:endParaRPr b="1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"filename"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filename does not exist</a:t>
            </a:r>
            <a:endParaRPr b="1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ifs.exceptions(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solidFill>
                  <a:srgbClr val="371F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failbit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ifs.close();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 e) {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::cout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"Could not read from file! Found exception: 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e.what() </a:t>
            </a:r>
            <a:r>
              <a:rPr b="1" lang="en-US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std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::endl;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1" sz="17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822950" y="1845725"/>
            <a:ext cx="7627800" cy="4400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pointer is a variable that stores the memory address as its value.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Very often the only efficient way to manage large volumes of data is to manipulate not the data itself but pointers to the data (ex: sort large structures, pass data to a function, etc.).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pointer represents both the address and the type of an object or function.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simple example: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int iVar = 77;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int *iPtr;		// Declare iPtr as a pointer to int.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iPtr = &amp;iVar;	// iPtr now “points” to the variable iVar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*iPtr = 88;		// Value pointed by iPtr is c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hanged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(iVar)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asterisk (*) means “pointer to.” The type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/>
              <a:t> is the type of object that the pointer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iPtr</a:t>
            </a:r>
            <a:r>
              <a:rPr lang="en-US"/>
              <a:t> can point to. The ampersand (&amp;) here means: get the address of the variable (in this case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iVar</a:t>
            </a:r>
            <a:r>
              <a:rPr lang="en-US"/>
              <a:t>).</a:t>
            </a:r>
            <a:endParaRPr/>
          </a:p>
        </p:txBody>
      </p:sp>
      <p:sp>
        <p:nvSpPr>
          <p:cNvPr id="261" name="Google Shape;261;p2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822950" y="1845725"/>
            <a:ext cx="7627800" cy="4400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reference variable is a "reference" to an existing variable, and it is created with the &amp; operator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simple example: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food = </a:t>
            </a:r>
            <a:r>
              <a:rPr b="1" lang="en-US" sz="1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"Pizza"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food variable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&amp;meal = food;    </a:t>
            </a: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reference to food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Now, we can use either the variable name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en-US"/>
              <a:t> or the reference name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meal</a:t>
            </a:r>
            <a:r>
              <a:rPr lang="en-US"/>
              <a:t> to refer to the food variable: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food &lt;&lt; </a:t>
            </a:r>
            <a:r>
              <a:rPr b="1" lang="en-US" sz="1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Outputs Pizza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meal &lt;&lt; </a:t>
            </a:r>
            <a:r>
              <a:rPr b="1" lang="en-US" sz="1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Outputs Pizza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822950" y="1845724"/>
            <a:ext cx="7543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the instructions of a C++ program are contained in one or more functions.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is a special function: it is the entry point of the program (this function is implicitly called when the program starts).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also create your own functions to perform certain actions: each function performs a certain task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main(void)				</a:t>
            </a:r>
            <a:r>
              <a:rPr b="1" lang="en-US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definition</a:t>
            </a:r>
            <a:endParaRPr b="1" sz="14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	double x = 9.0;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	double y = sqrt(x);		</a:t>
            </a:r>
            <a:r>
              <a:rPr b="1" lang="en-US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// example of a function call</a:t>
            </a:r>
            <a:endParaRPr b="1" sz="14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double z = sqrt(2.0 * x);	</a:t>
            </a:r>
            <a:r>
              <a:rPr b="1" lang="en-US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// another function call</a:t>
            </a:r>
            <a:endParaRPr b="1" sz="14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Every function is defined exactly once. A program can call a function as many times as necessary (as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-US"/>
              <a:t> in the previous example).</a:t>
            </a:r>
            <a:endParaRPr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822950" y="1845725"/>
            <a:ext cx="7627800" cy="4348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function groups a number of program statements into a unit and gives it a name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unit can then be invoked from other parts of the program.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definition of a function consists of a line called the declarator, followed by the function body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the function is called, control is transferred to the first statement in the function body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other statements in the function body are then executed, and when the closing brace is encountered, control returns to the calling program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abs(int x){ </a:t>
            </a:r>
            <a:r>
              <a:rPr b="1" lang="en-US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// declaration</a:t>
            </a:r>
            <a:endParaRPr b="1" sz="14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	return (n &lt; 0) ? -n : n;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822950" y="1845725"/>
            <a:ext cx="7543800" cy="3043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definition of a function consists of a function head and a function block.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function head specifies the name of the function, the type of its return value, and the types and names of its parameters, if any.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return type may be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/>
              <a:t> or any object type except arrays or functions. However it can return a pointer to a function or a pointer to an array.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parameters declaration is a comma-separated list of variable declarations.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statements in the function block specify what the function does.</a:t>
            </a:r>
            <a:endParaRPr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Definition</a:t>
            </a:r>
            <a:endParaRPr/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50" y="4966225"/>
            <a:ext cx="6477000" cy="138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822950" y="1787500"/>
            <a:ext cx="7543800" cy="4533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function can also be declared without being defined; it must still be defined elsewhere, perhaps later in the file.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declaration only is a so-called function prototype. It is a copy of the function head, followed by a semicolon (;).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double cylinderVolume( double r, double h ); // declaration</a:t>
            </a:r>
            <a:endParaRPr b="1" sz="15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a function is used in a source code file before it is defined, in the C/C++ programming language it is necessary to provide a prototype of the function before it is first used; it must match the function head of the actual definition.</a:t>
            </a:r>
            <a:endParaRPr/>
          </a:p>
          <a:p>
            <a:pPr indent="45720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cylinderVolume( double r, double h ) { // definition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const double pi = 3.14159265358979324;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pi * r * r * h;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2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Prototypes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822950" y="1845724"/>
            <a:ext cx="7543800" cy="4352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parameters of a function are ordinary </a:t>
            </a:r>
            <a:r>
              <a:rPr lang="en-US" u="sng"/>
              <a:t>local</a:t>
            </a:r>
            <a:r>
              <a:rPr lang="en-US"/>
              <a:t> variables.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They are created and initialized with the values of the corresponding function arguments when a function call occurs: this is called “</a:t>
            </a:r>
            <a:r>
              <a:rPr lang="en-US" u="sng"/>
              <a:t>call by value</a:t>
            </a:r>
            <a:r>
              <a:rPr lang="en-US"/>
              <a:t>”.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Their scope is the function block.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function can change the value of a parameter without affecting the value of the argument in the context of the function call.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47">
                <a:latin typeface="Courier New"/>
                <a:ea typeface="Courier New"/>
                <a:cs typeface="Courier New"/>
                <a:sym typeface="Courier New"/>
              </a:rPr>
              <a:t>double factorial( unsigned int n ) {</a:t>
            </a:r>
            <a:endParaRPr b="1" sz="164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47">
                <a:latin typeface="Courier New"/>
                <a:ea typeface="Courier New"/>
                <a:cs typeface="Courier New"/>
                <a:sym typeface="Courier New"/>
              </a:rPr>
              <a:t>    double f = 1.0;</a:t>
            </a:r>
            <a:endParaRPr b="1" sz="164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47">
                <a:latin typeface="Courier New"/>
                <a:ea typeface="Courier New"/>
                <a:cs typeface="Courier New"/>
                <a:sym typeface="Courier New"/>
              </a:rPr>
              <a:t>    while(n &gt; 1)</a:t>
            </a:r>
            <a:endParaRPr b="1" sz="164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47">
                <a:latin typeface="Courier New"/>
                <a:ea typeface="Courier New"/>
                <a:cs typeface="Courier New"/>
                <a:sym typeface="Courier New"/>
              </a:rPr>
              <a:t>        f *= (double)(n--);</a:t>
            </a:r>
            <a:endParaRPr b="1" sz="164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47">
                <a:latin typeface="Courier New"/>
                <a:ea typeface="Courier New"/>
                <a:cs typeface="Courier New"/>
                <a:sym typeface="Courier New"/>
              </a:rPr>
              <a:t>    return f;</a:t>
            </a:r>
            <a:endParaRPr b="1" sz="164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47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47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-US"/>
              <a:t> modifies its parameter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/>
              <a:t>.</a:t>
            </a:r>
            <a:endParaRPr/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Parameters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AVE C++Training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AVE C++Training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