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39028b279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f39028b279_2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5386a74c7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5386a74c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e5386a74c7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5386a74c7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5386a74c7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e5386a74c7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5386a74c7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5386a74c7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e5386a74c7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5386a74c7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5386a74c7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e5386a74c7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5386a74c7_0_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5386a74c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e5386a74c7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5386a74c7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5386a74c7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e5386a74c7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5386a74c7_0_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5386a74c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e5386a74c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5386a74c7_0_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5386a74c7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e5386a74c7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aeb129635_0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aeb129635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faeb129635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9a74672d5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9a74672d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f9a74672d5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3901c8df7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3901c8df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f3901c8df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3901c8df7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3901c8df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f3901c8df7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5386a74c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5386a74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e5386a74c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5386a74c7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5386a74c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e5386a74c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5386a74c7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5386a74c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e5386a74c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5386a74c7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5386a74c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e5386a74c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5386a74c7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5386a74c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e5386a74c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5386a74c7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5386a74c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e5386a74c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5386a74c7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5386a74c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e5386a74c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" name="Google Shape;32;p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050697" y="78827"/>
            <a:ext cx="1733329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2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21" name="Google Shape;121;p12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2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1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050697" y="78802"/>
            <a:ext cx="1733329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0" type="dt"/>
          </p:nvPr>
        </p:nvSpPr>
        <p:spPr>
          <a:xfrm>
            <a:off x="6187451" y="6457177"/>
            <a:ext cx="944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16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18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Mota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0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91" name="Google Shape;191;p20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0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9" name="Google Shape;199;p21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1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04" name="Google Shape;204;p21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1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6187451" y="6457177"/>
            <a:ext cx="944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2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2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2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18" name="Google Shape;218;p22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2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4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36" name="Google Shape;236;p24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4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p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050697" y="67127"/>
            <a:ext cx="1733329" cy="4091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8"/>
          <p:cNvGrpSpPr/>
          <p:nvPr/>
        </p:nvGrpSpPr>
        <p:grpSpPr>
          <a:xfrm>
            <a:off x="3984888" y="6479723"/>
            <a:ext cx="1957024" cy="325248"/>
            <a:chOff x="1268756" y="5938837"/>
            <a:chExt cx="1957024" cy="325248"/>
          </a:xfrm>
        </p:grpSpPr>
        <p:pic>
          <p:nvPicPr>
            <p:cNvPr id="76" name="Google Shape;76;p8"/>
            <p:cNvPicPr preferRelativeResize="0"/>
            <p:nvPr/>
          </p:nvPicPr>
          <p:blipFill rotWithShape="1">
            <a:blip r:embed="rId3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8"/>
            <p:cNvSpPr txBox="1"/>
            <p:nvPr/>
          </p:nvSpPr>
          <p:spPr>
            <a:xfrm>
              <a:off x="1744980" y="5938837"/>
              <a:ext cx="1480800" cy="266400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POO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9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89" name="Google Shape;89;p9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9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0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0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03" name="Google Shape;103;p10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0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7050697" y="67127"/>
            <a:ext cx="1733329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1"/>
          <p:cNvGrpSpPr/>
          <p:nvPr/>
        </p:nvGrpSpPr>
        <p:grpSpPr>
          <a:xfrm>
            <a:off x="3984888" y="6479723"/>
            <a:ext cx="1957024" cy="327900"/>
            <a:chOff x="1268756" y="5938837"/>
            <a:chExt cx="1957024" cy="327900"/>
          </a:xfrm>
        </p:grpSpPr>
        <p:pic>
          <p:nvPicPr>
            <p:cNvPr id="21" name="Google Shape;21;p1"/>
            <p:cNvPicPr preferRelativeResize="0"/>
            <p:nvPr/>
          </p:nvPicPr>
          <p:blipFill rotWithShape="1">
            <a:blip r:embed="rId2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 txBox="1"/>
            <p:nvPr/>
          </p:nvSpPr>
          <p:spPr>
            <a:xfrm>
              <a:off x="1744980" y="5938837"/>
              <a:ext cx="1480800" cy="327900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POO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3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13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 / Susana Mota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35" name="Google Shape;135;p13"/>
            <p:cNvPicPr preferRelativeResize="0"/>
            <p:nvPr/>
          </p:nvPicPr>
          <p:blipFill rotWithShape="1">
            <a:blip r:embed="rId2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3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cppreference.com/w/cpp/algorith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udytonight.com/cpp/stl/stl-introdu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880533" y="1022773"/>
            <a:ext cx="6292427" cy="3244427"/>
          </a:xfrm>
          <a:prstGeom prst="rect">
            <a:avLst/>
          </a:prstGeom>
          <a:gradFill>
            <a:gsLst>
              <a:gs pos="0">
                <a:srgbClr val="30937B"/>
              </a:gs>
              <a:gs pos="23000">
                <a:srgbClr val="7BD4A7"/>
              </a:gs>
              <a:gs pos="77000">
                <a:srgbClr val="2D8DA8"/>
              </a:gs>
              <a:gs pos="100000">
                <a:srgbClr val="2D8DA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>
            <p:ph type="ctrTitle"/>
          </p:nvPr>
        </p:nvSpPr>
        <p:spPr>
          <a:xfrm>
            <a:off x="822960" y="758952"/>
            <a:ext cx="7543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Object Oriented Programming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825050" y="4455627"/>
            <a:ext cx="75438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António J. R. Neves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DETI/UA</a:t>
            </a:r>
            <a:endParaRPr cap="none"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Sessão 4</a:t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19187" r="0" t="0"/>
          <a:stretch/>
        </p:blipFill>
        <p:spPr>
          <a:xfrm>
            <a:off x="870374" y="840232"/>
            <a:ext cx="6304998" cy="259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822950" y="1845724"/>
            <a:ext cx="7543800" cy="4401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std::array</a:t>
            </a:r>
            <a:r>
              <a:rPr lang="en-US"/>
              <a:t> is a container that encapsulates fixed size arrays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container is an aggregate type with the same semantics as a struct holding a C-style array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 combines the performance and accessibility of a C-style array with the benefits of a standard container, such as knowing its own size, supporting assignment, random access iterators, etc.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Member functions:</a:t>
            </a:r>
            <a:endParaRPr/>
          </a:p>
          <a:p>
            <a: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at(), operator 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front(), back(), data()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size(), 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begin(), end()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323" name="Google Shape;323;p35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746750" y="1802900"/>
            <a:ext cx="77784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std::array&lt;int, 3&gt; a1 = {1, 2, 3};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for(auto n : a1)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n &lt;&lt; ' ';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1 2 3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std::endl;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std::array&lt;std::string,2&gt; a2 = { std::string("aaa"), "bbb" };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for(auto s : a2)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s &lt;&lt; ' ';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// aaa bb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'\n';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// deduction guide for array creation (since C++17)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std::array a3{3.0, 1.0, 4.0};  //std::array&lt;double, 3&gt;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a3.size() &lt;&lt; std::endl;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822950" y="1845724"/>
            <a:ext cx="7543800" cy="4401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think of vectors as smart arrays - they manage storage allocation, expanding and contracting the size of the vector as you insert or erase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use vectors as an array, accessing elements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/>
              <a:t> operator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It’s also fast to add (or push) a new data item onto the end (the back) of the vector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Member functions: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push_back(), size(), operator []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back(), and pop_back()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swap(), empty()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insert() and erase()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3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Vectors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746750" y="1802900"/>
            <a:ext cx="77784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vector&lt;int&gt; v;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v.push_back(10);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v.push_back(11);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v.push_back(12);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v.push_back(13);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for(int j=0; j&lt;v.size(); j++)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v[j] &lt;&lt; ‘ ‘;			</a:t>
            </a:r>
            <a:r>
              <a:rPr b="1" lang="en-US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//10 11 12 13</a:t>
            </a:r>
            <a:endParaRPr b="1"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endl;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vector&lt;int&gt; v2(5);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v.swap(v2);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while( !v2.empty() ){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v2.back() &lt;&lt; ‘ ‘;		</a:t>
            </a:r>
            <a:r>
              <a:rPr b="1" lang="en-US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//13 12 11 10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v2.pop_back();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822950" y="1787975"/>
            <a:ext cx="75438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Iterators are pointer-like entities that are used to access individual data items in a container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Often they are used to move sequentially from element to element, a process called iterating through the container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increment iterators with the ++ operator so they point to the next element, and dereference them with the * operator to obtain the value of the element they point to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three major classes of iterators: forward, bidirectional, and random access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forward iterator can only move forward through the container, one item at a time. Its ++ operator accomplishes this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bidirectional iterator can move backward as well as forward, so both its ++ and -- operators are defined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A random access iterator can jump to an arbitrary location</a:t>
            </a:r>
            <a:endParaRPr/>
          </a:p>
        </p:txBody>
      </p:sp>
      <p:sp>
        <p:nvSpPr>
          <p:cNvPr id="347" name="Google Shape;347;p3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Iterators</a:t>
            </a:r>
            <a:endParaRPr/>
          </a:p>
        </p:txBody>
      </p:sp>
      <p:sp>
        <p:nvSpPr>
          <p:cNvPr id="348" name="Google Shape;348;p38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idx="4294967295" type="title"/>
          </p:nvPr>
        </p:nvSpPr>
        <p:spPr>
          <a:xfrm>
            <a:off x="822950" y="286602"/>
            <a:ext cx="7543800" cy="739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Iterators</a:t>
            </a:r>
            <a:endParaRPr/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900" y="931274"/>
            <a:ext cx="5795879" cy="16637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9"/>
          <p:cNvSpPr txBox="1"/>
          <p:nvPr/>
        </p:nvSpPr>
        <p:spPr>
          <a:xfrm>
            <a:off x="504400" y="2595000"/>
            <a:ext cx="3627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&lt;iterator&gt;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std::vector&lt;int&gt; v = { 3, 1, 4 };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auto vi = std::begin(v);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*vi &lt;&lt; '\n'; 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//3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int a[] = { -5, 10, 15 };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auto ai = std::begin(a);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*ai &lt;&lt; '\n'; 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//-5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3217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4645750" y="2567700"/>
            <a:ext cx="37344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&lt;iterator&gt;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std::vector&lt;int&gt; v = { 3, 1, 4 };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std::vector&lt;int&gt;::iterator it;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it = v.begin();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while(it != v.end()){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std::cout &lt;&lt; *it &lt;&lt; "-";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it++;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}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//3-1-4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822950" y="1787975"/>
            <a:ext cx="27696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Sets are containers that store unique elements following a specific order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In a set, the value of an element also identifies it and and each value must be unique</a:t>
            </a:r>
            <a:endParaRPr/>
          </a:p>
        </p:txBody>
      </p:sp>
      <p:sp>
        <p:nvSpPr>
          <p:cNvPr id="365" name="Google Shape;365;p4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Sets</a:t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4079400" y="1788100"/>
            <a:ext cx="42873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s;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s.insert("Ana");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s.insert("Joana");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s.insert("Elena");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s.insert("Maria");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set&lt;string&gt;::iterator i;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for(i = s.begin() ; i != s.end(); i++)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*i &lt;&lt; endl;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s.erase("Ana");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for(auto x : s)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x &lt;&lt; endl;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idx="1" type="body"/>
          </p:nvPr>
        </p:nvSpPr>
        <p:spPr>
          <a:xfrm>
            <a:off x="822950" y="1787975"/>
            <a:ext cx="31944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map stores pairs - a pair consists of a key object and a value object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key object contains a key that will be searched for. The value object contains additional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For example, the key could be a word, and the value could be a number representing how many times that word appears in a document - such a map constitutes a frequency table</a:t>
            </a:r>
            <a:endParaRPr/>
          </a:p>
        </p:txBody>
      </p:sp>
      <p:sp>
        <p:nvSpPr>
          <p:cNvPr id="374" name="Google Shape;374;p4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</a:t>
            </a:r>
            <a:endParaRPr/>
          </a:p>
        </p:txBody>
      </p:sp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41"/>
          <p:cNvSpPr txBox="1"/>
          <p:nvPr/>
        </p:nvSpPr>
        <p:spPr>
          <a:xfrm>
            <a:off x="4415675" y="1788100"/>
            <a:ext cx="40440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int&gt; m;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m["ola"] = 10;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m["poo"] = 20;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m["Avr"] = 15;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after C++11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for(auto i : m){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i.first &lt;&lt; i.second;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endl;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after C++17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for(auto [key, val] : m)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key &lt;&lt; val &lt;&lt; endl;</a:t>
            </a:r>
            <a:endParaRPr b="1" sz="16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algorithms library defines functions for a variety of purposes that operate on ranges of elements</a:t>
            </a:r>
            <a:endParaRPr/>
          </a:p>
          <a:p>
            <a:pPr indent="-342900" lvl="1" marL="914400" rtl="0" algn="l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searching</a:t>
            </a:r>
            <a:endParaRPr/>
          </a:p>
          <a:p>
            <a:pPr indent="-342900" lvl="1" marL="914400" rtl="0" algn="l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sorting</a:t>
            </a:r>
            <a:endParaRPr/>
          </a:p>
          <a:p>
            <a:pPr indent="-342900" lvl="1" marL="914400" rtl="0" algn="l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counting</a:t>
            </a:r>
            <a:endParaRPr/>
          </a:p>
          <a:p>
            <a:pPr indent="-342900" lvl="1" marL="914400" rtl="0" algn="l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manipulating</a:t>
            </a:r>
            <a:endParaRPr/>
          </a:p>
          <a:p>
            <a:pPr indent="-342900" lvl="1" marL="914400" rtl="0" algn="l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range is any sequence of objects that can be accessed through iterators or pointers, such as an array or an instance of some of the STL containers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Algorithms operate through iterators directly on the values, not affecting in any way the structure of any possible container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https://en.cppreference.com/w/cpp/algorithm</a:t>
            </a:r>
            <a:endParaRPr/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STL Algorithms</a:t>
            </a:r>
            <a:endParaRPr/>
          </a:p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822950" y="1845725"/>
            <a:ext cx="76278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/>
              <a:t> - sorts the elements in the range [first, last) in ascending order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by default elements are compared using operator &lt;.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Elements can be  compared using a given binary comparison function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Sorting a vector of integers: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vector&lt;int&gt; v = {5, 2, 3, 1, 4};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82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 by default elements are sorted in ascending order</a:t>
            </a:r>
            <a:endParaRPr b="1" sz="1682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sort(v.begin(), v.end());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for(int i : v)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    cout &lt;&lt; i &lt;&lt; endl;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cout &lt;&lt; endl;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82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 sorting in descending order using the greater func.</a:t>
            </a:r>
            <a:endParaRPr b="1" sz="1682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sort(v.begin(), v.end(), greater());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for(int i : v)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82">
                <a:latin typeface="Courier New"/>
                <a:ea typeface="Courier New"/>
                <a:cs typeface="Courier New"/>
                <a:sym typeface="Courier New"/>
              </a:rPr>
              <a:t>        cout &lt;&lt; i &lt;&lt; endl;</a:t>
            </a:r>
            <a:endParaRPr b="1" sz="168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4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392" name="Google Shape;392;p43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822950" y="1845724"/>
            <a:ext cx="7543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Introduction to Standard Template Library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Containers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Iterators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Vectors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Sets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Maps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Standard Template Algorithms</a:t>
            </a:r>
            <a:endParaRPr/>
          </a:p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822950" y="1845725"/>
            <a:ext cx="7543800" cy="4383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many C++ STL functions that require the underlying parameter to have an ordering,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Obviously, we can only sort a collection of objects if we can tell whether an object must come before another, so it is important to learn how to define an ordering in a class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also many C++ STL containers that require the underlying type to have an ordering,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set&lt;T&gt;</a:t>
            </a:r>
            <a:r>
              <a:rPr lang="en-US"/>
              <a:t> or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/>
              <a:t> on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Defining an ordering of a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 means that for all two objects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/>
              <a:t> of 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, we can always determine whether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/>
              <a:t> must precede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/>
              <a:t> in the ordering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definition is then implemented in a function that returns a boolean denoting the precedence</a:t>
            </a:r>
            <a:endParaRPr/>
          </a:p>
        </p:txBody>
      </p:sp>
      <p:sp>
        <p:nvSpPr>
          <p:cNvPr id="399" name="Google Shape;399;p44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4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Functions in C++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822950" y="1845724"/>
            <a:ext cx="7543800" cy="4352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(at least) three ways to define an ordering in C++: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operator&lt;()</a:t>
            </a:r>
            <a:r>
              <a:rPr lang="en-US"/>
              <a:t> - this method can be used if we want objects of a custom class to be able to be sorted naturally.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Define a custom comparison function - use this method if you are comparing built-in types, you cannot modify the class you are comparing, or you want to define another ordering besides its natural ordering - basically, a comparison function is just a function that takes two parameter of the same type and returns a boolean: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bool name(T a, T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operator()()</a:t>
            </a:r>
            <a:r>
              <a:rPr lang="en-US"/>
              <a:t> - a functor, or a function object, is an object that can behave like a function. This is done by defining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operator()()</a:t>
            </a:r>
            <a:r>
              <a:rPr lang="en-US"/>
              <a:t> of the class</a:t>
            </a:r>
            <a:endParaRPr/>
          </a:p>
        </p:txBody>
      </p:sp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4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ordering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822950" y="1737400"/>
            <a:ext cx="7543800" cy="4588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Most computer programs exist to process data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The data may represent a wide variety of real-world information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Whatever it represents, data is stored in memory and manipulated in similar ways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University computer science programs typically include a course called “Data Structures and Algorithms”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The term data structures refers to the ways data is stored in memory, and algorithms refers to how it is manipulated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Standard C++ includes its own built- in container class library called the Standard Template Library (STL)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STL can be used as a standard approach to storing and processing data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https://www.studytonight.com/cpp/stl/stl-introduction</a:t>
            </a:r>
            <a:endParaRPr/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Introduction to the</a:t>
            </a:r>
            <a:br>
              <a:rPr lang="en-US" sz="4500"/>
            </a:br>
            <a:r>
              <a:rPr lang="en-US" sz="4500"/>
              <a:t>Standard Template Library (1)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Introduction to the</a:t>
            </a:r>
            <a:br>
              <a:rPr lang="en-US" sz="4500"/>
            </a:br>
            <a:r>
              <a:rPr lang="en-US" sz="4500"/>
              <a:t>Standard Template Library (2)</a:t>
            </a:r>
            <a:endParaRPr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822950" y="1805200"/>
            <a:ext cx="7627800" cy="4459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three most important entity in STL are containers, algorithms, and iterators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container is a way that stored data is organized in memory - the STL containers are implemented by template classes, so they can be easily customized to hold different kinds of data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Algorithms in the STL are procedures that are applied to containers to process their data in various ways (example: sort, copy, search, and merge data) - algorithms are represented by template functions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Iterators are a generalization of the concept of pointers: they point to elements in a container - are a key part of the STL because they connect algorithms with containers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Introduction to the</a:t>
            </a:r>
            <a:br>
              <a:rPr lang="en-US" sz="4500"/>
            </a:br>
            <a:r>
              <a:rPr lang="en-US" sz="4500"/>
              <a:t>Standard Template Library (3)</a:t>
            </a:r>
            <a:endParaRPr/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888" y="1834751"/>
            <a:ext cx="6333047" cy="445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822950" y="1787975"/>
            <a:ext cx="75438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container is a way to store data, whether the data consists of built-in types such as int and float, or of class objects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STL makes seven basic kinds of containers available, as well as three more that are derived from the basic kinds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create our own container based on the basic kinds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main categories: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sequence - vector, list, and deque (and stack, queue, and priority queue)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associative - set, multiset, map, and multimap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Why not use C++ arrays in all data storage situations? The answer is efficiency…</a:t>
            </a:r>
            <a:endParaRPr/>
          </a:p>
        </p:txBody>
      </p:sp>
      <p:sp>
        <p:nvSpPr>
          <p:cNvPr id="283" name="Google Shape;283;p3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Containers</a:t>
            </a:r>
            <a:endParaRPr/>
          </a:p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822950" y="1787975"/>
            <a:ext cx="7543800" cy="4468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sequence container stores a set of elements in what you can visualize as a 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element (except at the ends) is preceded by one specific element and followed by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ordinary C++ array is an example of a sequence container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One problem with a C++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/>
              <a:t> is that you must specify its size at compile time -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/>
              <a:t> container avoid this issue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insert a value in an array, keeping some kind of sorting, we have to move all the elements one position after the insertion position -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/>
              <a:t> container avoid this issue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-US"/>
              <a:t> can be seen as a combination of a stack (last-in-first-out) and a queue (first-in-first-out)</a:t>
            </a:r>
            <a:endParaRPr/>
          </a:p>
        </p:txBody>
      </p:sp>
      <p:sp>
        <p:nvSpPr>
          <p:cNvPr id="291" name="Google Shape;291;p3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Containers</a:t>
            </a:r>
            <a:endParaRPr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822950" y="1787975"/>
            <a:ext cx="75438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associative container is not sequential; instead it uses keys to access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/>
              <a:t>, typically numbers or strings, are used automatically by the container to arrange the stored elements in a specific order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sets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maps</a:t>
            </a:r>
            <a:r>
              <a:rPr lang="en-US"/>
              <a:t> store data in a structure called a tree, which offers fast searching, insertion, and deletion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/>
              <a:t> stores a number of items which contain keys - the keys are the attributes used to order the items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/>
              <a:t> stores pairs of objects: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/>
              <a:t> object and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/>
              <a:t> object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/>
              <a:t> is often used as a container that’s somewhat like an array, except that instead of accessing its elements with index, you access them with indices that can be of an arbitrary type</a:t>
            </a:r>
            <a:endParaRPr/>
          </a:p>
        </p:txBody>
      </p:sp>
      <p:sp>
        <p:nvSpPr>
          <p:cNvPr id="299" name="Google Shape;299;p3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Associative Containers</a:t>
            </a:r>
            <a:endParaRPr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822950" y="1869788"/>
            <a:ext cx="7543800" cy="4424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std::array&lt;int, 3&gt; a2 = {1, 2, 3}; // an array of 3 ints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std::vector&lt;int&gt; aVect;  //create a vector of ints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std::list&lt;string&gt; aList;  //create a list of strings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std::set&lt;int&gt; intSet;  //create a set of ints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std::map&lt;string, int&gt; // map: string as key and int as value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 common functions to all containers: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lang="en-US"/>
              <a:t> - Returns the number of items in the container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r>
              <a:rPr lang="en-US"/>
              <a:t> - Returns true if container is empty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begin()</a:t>
            </a:r>
            <a:r>
              <a:rPr lang="en-US"/>
              <a:t> - Returns an iterator to the start of the container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lang="en-US"/>
              <a:t> - Returns an iterator to the past-the-end location in the container, used to end forward iteration</a:t>
            </a:r>
            <a:endParaRPr/>
          </a:p>
        </p:txBody>
      </p:sp>
      <p:sp>
        <p:nvSpPr>
          <p:cNvPr id="307" name="Google Shape;307;p3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Examples</a:t>
            </a:r>
            <a:endParaRPr sz="4700"/>
          </a:p>
        </p:txBody>
      </p:sp>
      <p:sp>
        <p:nvSpPr>
          <p:cNvPr id="308" name="Google Shape;308;p33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