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64A1E9-C4EF-43C6-BBB8-2C449CF4234E}">
  <a:tblStyle styleId="{2B64A1E9-C4EF-43C6-BBB8-2C449CF423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39028b279_2_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f39028b279_2_1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d92318c8f_0_1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d92318c8f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fd92318c8f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d92318c8f_0_1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d92318c8f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fd92318c8f_0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d92318c8f_0_20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d92318c8f_0_2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fd92318c8f_0_2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d92318c8f_0_2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d92318c8f_0_2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fd92318c8f_0_2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d92318c8f_0_2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d92318c8f_0_2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fd92318c8f_0_2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d92318c8f_0_2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d92318c8f_0_2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fd92318c8f_0_2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d92318c8f_0_2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d92318c8f_0_2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fd92318c8f_0_2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d92318c8f_0_2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d92318c8f_0_2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fd92318c8f_0_2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fd92318c8f_0_2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fd92318c8f_0_2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fd92318c8f_0_2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d92318c8f_0_2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fd92318c8f_0_2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fd92318c8f_0_2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d92318c8f_0_2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fd92318c8f_0_2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fd92318c8f_0_2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e71ae92763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e71ae9276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2e71ae9276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e71ae92763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e71ae92763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2e71ae92763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e71ae92763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e71ae92763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2e71ae92763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e71ae92763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e71ae92763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2e71ae92763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e71ae92763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e71ae92763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g2e71ae92763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e71ae92763_0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e71ae92763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g2e71ae92763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e71ae92763_0_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e71ae92763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2e71ae92763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e71ae92763_0_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e71ae92763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2e71ae92763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e8ae195752_0_1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e8ae195752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g2e8ae195752_0_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8ae195752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e8ae19575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e8ae19575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e8ae195752_0_1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e8ae195752_0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2e8ae195752_0_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e8ae195752_0_1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e8ae195752_0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2e8ae195752_0_1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e8ae195752_0_1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e8ae195752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g2e8ae195752_0_1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e8ae195752_0_1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e8ae195752_0_1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g2e8ae195752_0_1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e8ae195752_0_1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e8ae195752_0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2e8ae195752_0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e8ae195752_0_1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e8ae195752_0_1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g2e8ae195752_0_1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e8ae195752_0_1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e8ae195752_0_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g2e8ae195752_0_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e8ae195752_0_1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e8ae195752_0_1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2e8ae195752_0_1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e8ae195752_0_1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e8ae195752_0_1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g2e8ae195752_0_1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d92318c8f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d92318c8f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fd92318c8f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d92318c8f_0_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d92318c8f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fd92318c8f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d92318c8f_0_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d92318c8f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fd92318c8f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d92318c8f_0_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d92318c8f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fd92318c8f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d92318c8f_0_1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d92318c8f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fd92318c8f_0_1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d92318c8f_0_1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d92318c8f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fd92318c8f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sp>
        <p:nvSpPr>
          <p:cNvPr id="24" name="Google Shape;24;p2"/>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8" name="Google Shape;28;p2"/>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2"/>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pic>
        <p:nvPicPr>
          <p:cNvPr id="32" name="Google Shape;32;p2"/>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33" name="Google Shape;33;p2"/>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7" name="Shape 107"/>
        <p:cNvGrpSpPr/>
        <p:nvPr/>
      </p:nvGrpSpPr>
      <p:grpSpPr>
        <a:xfrm>
          <a:off x="0" y="0"/>
          <a:ext cx="0" cy="0"/>
          <a:chOff x="0" y="0"/>
          <a:chExt cx="0" cy="0"/>
        </a:xfrm>
      </p:grpSpPr>
      <p:sp>
        <p:nvSpPr>
          <p:cNvPr id="108" name="Google Shape;108;p1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1"/>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0" name="Google Shape;110;p11"/>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2" name="Shape 112"/>
        <p:cNvGrpSpPr/>
        <p:nvPr/>
      </p:nvGrpSpPr>
      <p:grpSpPr>
        <a:xfrm>
          <a:off x="0" y="0"/>
          <a:ext cx="0" cy="0"/>
          <a:chOff x="0" y="0"/>
          <a:chExt cx="0" cy="0"/>
        </a:xfrm>
      </p:grpSpPr>
      <p:sp>
        <p:nvSpPr>
          <p:cNvPr id="113" name="Google Shape;113;p12"/>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2"/>
          <p:cNvSpPr txBox="1"/>
          <p:nvPr>
            <p:ph type="title"/>
          </p:nvPr>
        </p:nvSpPr>
        <p:spPr>
          <a:xfrm rot="5400000">
            <a:off x="4649564" y="2306413"/>
            <a:ext cx="5759898"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2"/>
          <p:cNvSpPr txBox="1"/>
          <p:nvPr>
            <p:ph idx="1" type="body"/>
          </p:nvPr>
        </p:nvSpPr>
        <p:spPr>
          <a:xfrm rot="5400000">
            <a:off x="649063" y="391888"/>
            <a:ext cx="5759898"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7" name="Google Shape;117;p12"/>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20" name="Google Shape;120;p12"/>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121" name="Google Shape;121;p12"/>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122" name="Google Shape;122;p12"/>
          <p:cNvGrpSpPr/>
          <p:nvPr/>
        </p:nvGrpSpPr>
        <p:grpSpPr>
          <a:xfrm>
            <a:off x="3984888" y="6479723"/>
            <a:ext cx="1957044" cy="327891"/>
            <a:chOff x="1268756" y="5938837"/>
            <a:chExt cx="1957044" cy="327891"/>
          </a:xfrm>
        </p:grpSpPr>
        <p:pic>
          <p:nvPicPr>
            <p:cNvPr id="123" name="Google Shape;123;p12"/>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124" name="Google Shape;124;p12"/>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0" name="Shape 140"/>
        <p:cNvGrpSpPr/>
        <p:nvPr/>
      </p:nvGrpSpPr>
      <p:grpSpPr>
        <a:xfrm>
          <a:off x="0" y="0"/>
          <a:ext cx="0" cy="0"/>
          <a:chOff x="0" y="0"/>
          <a:chExt cx="0" cy="0"/>
        </a:xfrm>
      </p:grpSpPr>
      <p:sp>
        <p:nvSpPr>
          <p:cNvPr id="141" name="Google Shape;141;p14"/>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4"/>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45" name="Google Shape;145;p14"/>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4"/>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8" name="Google Shape;148;p1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pic>
        <p:nvPicPr>
          <p:cNvPr id="149" name="Google Shape;149;p14"/>
          <p:cNvPicPr preferRelativeResize="0"/>
          <p:nvPr/>
        </p:nvPicPr>
        <p:blipFill rotWithShape="1">
          <a:blip r:embed="rId2">
            <a:alphaModFix/>
          </a:blip>
          <a:srcRect b="0" l="0" r="54045" t="0"/>
          <a:stretch/>
        </p:blipFill>
        <p:spPr>
          <a:xfrm>
            <a:off x="6987097" y="78102"/>
            <a:ext cx="1733329" cy="40919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0" name="Shape 150"/>
        <p:cNvGrpSpPr/>
        <p:nvPr/>
      </p:nvGrpSpPr>
      <p:grpSpPr>
        <a:xfrm>
          <a:off x="0" y="0"/>
          <a:ext cx="0" cy="0"/>
          <a:chOff x="0" y="0"/>
          <a:chExt cx="0" cy="0"/>
        </a:xfrm>
      </p:grpSpPr>
      <p:sp>
        <p:nvSpPr>
          <p:cNvPr id="151" name="Google Shape;151;p1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1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3" name="Google Shape;153;p15"/>
          <p:cNvSpPr txBox="1"/>
          <p:nvPr>
            <p:ph idx="10" type="dt"/>
          </p:nvPr>
        </p:nvSpPr>
        <p:spPr>
          <a:xfrm>
            <a:off x="6187451" y="6457177"/>
            <a:ext cx="944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155" name="Shape 155"/>
        <p:cNvGrpSpPr/>
        <p:nvPr/>
      </p:nvGrpSpPr>
      <p:grpSpPr>
        <a:xfrm>
          <a:off x="0" y="0"/>
          <a:ext cx="0" cy="0"/>
          <a:chOff x="0" y="0"/>
          <a:chExt cx="0" cy="0"/>
        </a:xfrm>
      </p:grpSpPr>
      <p:sp>
        <p:nvSpPr>
          <p:cNvPr id="156" name="Google Shape;156;p16"/>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6"/>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160" name="Google Shape;160;p16"/>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6"/>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chemeClr val="dk1"/>
              </a:buClr>
              <a:buSzPts val="1400"/>
              <a:buFont typeface="Calibri"/>
              <a:buNone/>
              <a:defRPr b="1" sz="1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63" name="Google Shape;163;p16"/>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pic>
        <p:nvPicPr>
          <p:cNvPr id="164" name="Google Shape;164;p16"/>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165" name="Google Shape;165;p16"/>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6" name="Shape 166"/>
        <p:cNvGrpSpPr/>
        <p:nvPr/>
      </p:nvGrpSpPr>
      <p:grpSpPr>
        <a:xfrm>
          <a:off x="0" y="0"/>
          <a:ext cx="0" cy="0"/>
          <a:chOff x="0" y="0"/>
          <a:chExt cx="0" cy="0"/>
        </a:xfrm>
      </p:grpSpPr>
      <p:sp>
        <p:nvSpPr>
          <p:cNvPr id="167" name="Google Shape;167;p1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17"/>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9" name="Google Shape;169;p17"/>
          <p:cNvSpPr txBox="1"/>
          <p:nvPr>
            <p:ph idx="2" type="body"/>
          </p:nvPr>
        </p:nvSpPr>
        <p:spPr>
          <a:xfrm>
            <a:off x="4663440" y="1845735"/>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0" name="Google Shape;170;p17"/>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2" name="Shape 172"/>
        <p:cNvGrpSpPr/>
        <p:nvPr/>
      </p:nvGrpSpPr>
      <p:grpSpPr>
        <a:xfrm>
          <a:off x="0" y="0"/>
          <a:ext cx="0" cy="0"/>
          <a:chOff x="0" y="0"/>
          <a:chExt cx="0" cy="0"/>
        </a:xfrm>
      </p:grpSpPr>
      <p:sp>
        <p:nvSpPr>
          <p:cNvPr id="173" name="Google Shape;173;p1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8"/>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75" name="Google Shape;175;p18"/>
          <p:cNvSpPr txBox="1"/>
          <p:nvPr>
            <p:ph idx="2" type="body"/>
          </p:nvPr>
        </p:nvSpPr>
        <p:spPr>
          <a:xfrm>
            <a:off x="82296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6" name="Google Shape;176;p18"/>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77" name="Google Shape;177;p18"/>
          <p:cNvSpPr txBox="1"/>
          <p:nvPr>
            <p:ph idx="4" type="body"/>
          </p:nvPr>
        </p:nvSpPr>
        <p:spPr>
          <a:xfrm>
            <a:off x="466344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8" name="Google Shape;178;p18"/>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1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1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19"/>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4" name="Shape 184"/>
        <p:cNvGrpSpPr/>
        <p:nvPr/>
      </p:nvGrpSpPr>
      <p:grpSpPr>
        <a:xfrm>
          <a:off x="0" y="0"/>
          <a:ext cx="0" cy="0"/>
          <a:chOff x="0" y="0"/>
          <a:chExt cx="0" cy="0"/>
        </a:xfrm>
      </p:grpSpPr>
      <p:sp>
        <p:nvSpPr>
          <p:cNvPr id="185" name="Google Shape;185;p20"/>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0"/>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20"/>
          <p:cNvSpPr txBox="1"/>
          <p:nvPr/>
        </p:nvSpPr>
        <p:spPr>
          <a:xfrm>
            <a:off x="822959" y="6459785"/>
            <a:ext cx="269748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António J. R. Neves</a:t>
            </a:r>
            <a:r>
              <a:rPr lang="en-US" sz="1400">
                <a:solidFill>
                  <a:schemeClr val="dk1"/>
                </a:solidFill>
                <a:latin typeface="Calibri"/>
                <a:ea typeface="Calibri"/>
                <a:cs typeface="Calibri"/>
                <a:sym typeface="Calibri"/>
              </a:rPr>
              <a:t> / </a:t>
            </a:r>
            <a:r>
              <a:rPr lang="en-US" sz="1400">
                <a:solidFill>
                  <a:schemeClr val="dk1"/>
                </a:solidFill>
                <a:latin typeface="Calibri"/>
                <a:ea typeface="Calibri"/>
                <a:cs typeface="Calibri"/>
                <a:sym typeface="Calibri"/>
              </a:rPr>
              <a:t>Susana Mota</a:t>
            </a:r>
            <a:endParaRPr sz="1400">
              <a:solidFill>
                <a:schemeClr val="dk1"/>
              </a:solidFill>
              <a:latin typeface="Calibri"/>
              <a:ea typeface="Calibri"/>
              <a:cs typeface="Calibri"/>
              <a:sym typeface="Calibri"/>
            </a:endParaRPr>
          </a:p>
        </p:txBody>
      </p:sp>
      <p:pic>
        <p:nvPicPr>
          <p:cNvPr id="191" name="Google Shape;191;p20"/>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192" name="Google Shape;192;p20"/>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193" name="Google Shape;193;p20"/>
          <p:cNvGrpSpPr/>
          <p:nvPr/>
        </p:nvGrpSpPr>
        <p:grpSpPr>
          <a:xfrm>
            <a:off x="3984888" y="6479723"/>
            <a:ext cx="1957044" cy="327891"/>
            <a:chOff x="1268756" y="5938837"/>
            <a:chExt cx="1957044" cy="327891"/>
          </a:xfrm>
        </p:grpSpPr>
        <p:pic>
          <p:nvPicPr>
            <p:cNvPr id="194" name="Google Shape;194;p20"/>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195" name="Google Shape;195;p20"/>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96" name="Shape 196"/>
        <p:cNvGrpSpPr/>
        <p:nvPr/>
      </p:nvGrpSpPr>
      <p:grpSpPr>
        <a:xfrm>
          <a:off x="0" y="0"/>
          <a:ext cx="0" cy="0"/>
          <a:chOff x="0" y="0"/>
          <a:chExt cx="0" cy="0"/>
        </a:xfrm>
      </p:grpSpPr>
      <p:sp>
        <p:nvSpPr>
          <p:cNvPr id="197" name="Google Shape;197;p21"/>
          <p:cNvSpPr/>
          <p:nvPr/>
        </p:nvSpPr>
        <p:spPr>
          <a:xfrm>
            <a:off x="13" y="0"/>
            <a:ext cx="3038093" cy="68580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Calibri"/>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 name="Google Shape;200;p21"/>
          <p:cNvSpPr txBox="1"/>
          <p:nvPr>
            <p:ph idx="1" type="body"/>
          </p:nvPr>
        </p:nvSpPr>
        <p:spPr>
          <a:xfrm>
            <a:off x="3600450" y="731520"/>
            <a:ext cx="486918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01" name="Google Shape;201;p21"/>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chemeClr val="dk1"/>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202" name="Google Shape;202;p21"/>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Calibri"/>
                <a:ea typeface="Calibri"/>
                <a:cs typeface="Calibri"/>
                <a:sym typeface="Calibri"/>
              </a:defRPr>
            </a:lvl1pPr>
            <a:lvl2pPr indent="0" lvl="1" marL="0" algn="r">
              <a:spcBef>
                <a:spcPts val="0"/>
              </a:spcBef>
              <a:buNone/>
              <a:defRPr sz="1200">
                <a:solidFill>
                  <a:schemeClr val="dk2"/>
                </a:solidFill>
                <a:latin typeface="Calibri"/>
                <a:ea typeface="Calibri"/>
                <a:cs typeface="Calibri"/>
                <a:sym typeface="Calibri"/>
              </a:defRPr>
            </a:lvl2pPr>
            <a:lvl3pPr indent="0" lvl="2" marL="0" algn="r">
              <a:spcBef>
                <a:spcPts val="0"/>
              </a:spcBef>
              <a:buNone/>
              <a:defRPr sz="1200">
                <a:solidFill>
                  <a:schemeClr val="dk2"/>
                </a:solidFill>
                <a:latin typeface="Calibri"/>
                <a:ea typeface="Calibri"/>
                <a:cs typeface="Calibri"/>
                <a:sym typeface="Calibri"/>
              </a:defRPr>
            </a:lvl3pPr>
            <a:lvl4pPr indent="0" lvl="3" marL="0" algn="r">
              <a:spcBef>
                <a:spcPts val="0"/>
              </a:spcBef>
              <a:buNone/>
              <a:defRPr sz="1200">
                <a:solidFill>
                  <a:schemeClr val="dk2"/>
                </a:solidFill>
                <a:latin typeface="Calibri"/>
                <a:ea typeface="Calibri"/>
                <a:cs typeface="Calibri"/>
                <a:sym typeface="Calibri"/>
              </a:defRPr>
            </a:lvl4pPr>
            <a:lvl5pPr indent="0" lvl="4" marL="0" algn="r">
              <a:spcBef>
                <a:spcPts val="0"/>
              </a:spcBef>
              <a:buNone/>
              <a:defRPr sz="1200">
                <a:solidFill>
                  <a:schemeClr val="dk2"/>
                </a:solidFill>
                <a:latin typeface="Calibri"/>
                <a:ea typeface="Calibri"/>
                <a:cs typeface="Calibri"/>
                <a:sym typeface="Calibri"/>
              </a:defRPr>
            </a:lvl5pPr>
            <a:lvl6pPr indent="0" lvl="5" marL="0" algn="r">
              <a:spcBef>
                <a:spcPts val="0"/>
              </a:spcBef>
              <a:buNone/>
              <a:defRPr sz="1200">
                <a:solidFill>
                  <a:schemeClr val="dk2"/>
                </a:solidFill>
                <a:latin typeface="Calibri"/>
                <a:ea typeface="Calibri"/>
                <a:cs typeface="Calibri"/>
                <a:sym typeface="Calibri"/>
              </a:defRPr>
            </a:lvl6pPr>
            <a:lvl7pPr indent="0" lvl="6" marL="0" algn="r">
              <a:spcBef>
                <a:spcPts val="0"/>
              </a:spcBef>
              <a:buNone/>
              <a:defRPr sz="1200">
                <a:solidFill>
                  <a:schemeClr val="dk2"/>
                </a:solidFill>
                <a:latin typeface="Calibri"/>
                <a:ea typeface="Calibri"/>
                <a:cs typeface="Calibri"/>
                <a:sym typeface="Calibri"/>
              </a:defRPr>
            </a:lvl7pPr>
            <a:lvl8pPr indent="0" lvl="7" marL="0" algn="r">
              <a:spcBef>
                <a:spcPts val="0"/>
              </a:spcBef>
              <a:buNone/>
              <a:defRPr sz="1200">
                <a:solidFill>
                  <a:schemeClr val="dk2"/>
                </a:solidFill>
                <a:latin typeface="Calibri"/>
                <a:ea typeface="Calibri"/>
                <a:cs typeface="Calibri"/>
                <a:sym typeface="Calibri"/>
              </a:defRPr>
            </a:lvl8pPr>
            <a:lvl9pPr indent="0" lvl="8" marL="0" algn="r">
              <a:spcBef>
                <a:spcPts val="0"/>
              </a:spcBef>
              <a:buNone/>
              <a:defRPr sz="12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04" name="Google Shape;204;p21"/>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205" name="Google Shape;205;p21"/>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206" name="Google Shape;206;p21"/>
          <p:cNvGrpSpPr/>
          <p:nvPr/>
        </p:nvGrpSpPr>
        <p:grpSpPr>
          <a:xfrm>
            <a:off x="3984888" y="6479723"/>
            <a:ext cx="1957044" cy="327891"/>
            <a:chOff x="1268756" y="5938837"/>
            <a:chExt cx="1957044" cy="327891"/>
          </a:xfrm>
        </p:grpSpPr>
        <p:pic>
          <p:nvPicPr>
            <p:cNvPr id="207" name="Google Shape;207;p21"/>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208" name="Google Shape;208;p21"/>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3"/>
          <p:cNvSpPr txBox="1"/>
          <p:nvPr>
            <p:ph idx="10" type="dt"/>
          </p:nvPr>
        </p:nvSpPr>
        <p:spPr>
          <a:xfrm>
            <a:off x="6187451" y="6457177"/>
            <a:ext cx="944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09" name="Shape 209"/>
        <p:cNvGrpSpPr/>
        <p:nvPr/>
      </p:nvGrpSpPr>
      <p:grpSpPr>
        <a:xfrm>
          <a:off x="0" y="0"/>
          <a:ext cx="0" cy="0"/>
          <a:chOff x="0" y="0"/>
          <a:chExt cx="0" cy="0"/>
        </a:xfrm>
      </p:grpSpPr>
      <p:sp>
        <p:nvSpPr>
          <p:cNvPr id="210" name="Google Shape;210;p22"/>
          <p:cNvSpPr/>
          <p:nvPr/>
        </p:nvSpPr>
        <p:spPr>
          <a:xfrm>
            <a:off x="0" y="4953000"/>
            <a:ext cx="9141619" cy="19050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txBox="1"/>
          <p:nvPr>
            <p:ph type="title"/>
          </p:nvPr>
        </p:nvSpPr>
        <p:spPr>
          <a:xfrm>
            <a:off x="822960" y="5074920"/>
            <a:ext cx="758523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Calibri"/>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22"/>
          <p:cNvSpPr/>
          <p:nvPr>
            <p:ph idx="2" type="pic"/>
          </p:nvPr>
        </p:nvSpPr>
        <p:spPr>
          <a:xfrm>
            <a:off x="12" y="0"/>
            <a:ext cx="9143989" cy="4915076"/>
          </a:xfrm>
          <a:prstGeom prst="rect">
            <a:avLst/>
          </a:prstGeom>
          <a:solidFill>
            <a:srgbClr val="D2CDB0"/>
          </a:solidFill>
          <a:ln>
            <a:noFill/>
          </a:ln>
        </p:spPr>
      </p:sp>
      <p:sp>
        <p:nvSpPr>
          <p:cNvPr id="214" name="Google Shape;214;p22"/>
          <p:cNvSpPr txBox="1"/>
          <p:nvPr>
            <p:ph idx="1" type="body"/>
          </p:nvPr>
        </p:nvSpPr>
        <p:spPr>
          <a:xfrm>
            <a:off x="822960"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chemeClr val="dk1"/>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215" name="Google Shape;215;p22"/>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2"/>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8" name="Google Shape;218;p22"/>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219" name="Google Shape;219;p22"/>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220" name="Google Shape;220;p22"/>
          <p:cNvGrpSpPr/>
          <p:nvPr/>
        </p:nvGrpSpPr>
        <p:grpSpPr>
          <a:xfrm>
            <a:off x="3984888" y="6479723"/>
            <a:ext cx="1957044" cy="327891"/>
            <a:chOff x="1268756" y="5938837"/>
            <a:chExt cx="1957044" cy="327891"/>
          </a:xfrm>
        </p:grpSpPr>
        <p:pic>
          <p:nvPicPr>
            <p:cNvPr id="221" name="Google Shape;221;p22"/>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222" name="Google Shape;222;p22"/>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3" name="Shape 223"/>
        <p:cNvGrpSpPr/>
        <p:nvPr/>
      </p:nvGrpSpPr>
      <p:grpSpPr>
        <a:xfrm>
          <a:off x="0" y="0"/>
          <a:ext cx="0" cy="0"/>
          <a:chOff x="0" y="0"/>
          <a:chExt cx="0" cy="0"/>
        </a:xfrm>
      </p:grpSpPr>
      <p:sp>
        <p:nvSpPr>
          <p:cNvPr id="224" name="Google Shape;224;p2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23"/>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6" name="Google Shape;226;p23"/>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2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8" name="Shape 228"/>
        <p:cNvGrpSpPr/>
        <p:nvPr/>
      </p:nvGrpSpPr>
      <p:grpSpPr>
        <a:xfrm>
          <a:off x="0" y="0"/>
          <a:ext cx="0" cy="0"/>
          <a:chOff x="0" y="0"/>
          <a:chExt cx="0" cy="0"/>
        </a:xfrm>
      </p:grpSpPr>
      <p:sp>
        <p:nvSpPr>
          <p:cNvPr id="229" name="Google Shape;229;p24"/>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txBox="1"/>
          <p:nvPr>
            <p:ph type="title"/>
          </p:nvPr>
        </p:nvSpPr>
        <p:spPr>
          <a:xfrm rot="5400000">
            <a:off x="4649564" y="2306413"/>
            <a:ext cx="5759898"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2" name="Google Shape;232;p24"/>
          <p:cNvSpPr txBox="1"/>
          <p:nvPr>
            <p:ph idx="1" type="body"/>
          </p:nvPr>
        </p:nvSpPr>
        <p:spPr>
          <a:xfrm rot="5400000">
            <a:off x="649063" y="391888"/>
            <a:ext cx="5759898"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3" name="Google Shape;233;p24"/>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24"/>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2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36" name="Google Shape;236;p24"/>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237" name="Google Shape;237;p24"/>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238" name="Google Shape;238;p24"/>
          <p:cNvGrpSpPr/>
          <p:nvPr/>
        </p:nvGrpSpPr>
        <p:grpSpPr>
          <a:xfrm>
            <a:off x="3984888" y="6479723"/>
            <a:ext cx="1957044" cy="327891"/>
            <a:chOff x="1268756" y="5938837"/>
            <a:chExt cx="1957044" cy="327891"/>
          </a:xfrm>
        </p:grpSpPr>
        <p:pic>
          <p:nvPicPr>
            <p:cNvPr id="239" name="Google Shape;239;p24"/>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240" name="Google Shape;240;p24"/>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4"/>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4"/>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chemeClr val="dk1"/>
              </a:buClr>
              <a:buSzPts val="1400"/>
              <a:buFont typeface="Calibri"/>
              <a:buNone/>
              <a:defRPr b="1" sz="1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pic>
        <p:nvPicPr>
          <p:cNvPr id="48" name="Google Shape;48;p4"/>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49" name="Google Shape;49;p4"/>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5"/>
          <p:cNvSpPr txBox="1"/>
          <p:nvPr>
            <p:ph idx="2" type="body"/>
          </p:nvPr>
        </p:nvSpPr>
        <p:spPr>
          <a:xfrm>
            <a:off x="4663440" y="1845735"/>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5"/>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6"/>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6"/>
          <p:cNvSpPr txBox="1"/>
          <p:nvPr>
            <p:ph idx="2" type="body"/>
          </p:nvPr>
        </p:nvSpPr>
        <p:spPr>
          <a:xfrm>
            <a:off x="82296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6"/>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1" name="Google Shape;61;p6"/>
          <p:cNvSpPr txBox="1"/>
          <p:nvPr>
            <p:ph idx="4" type="body"/>
          </p:nvPr>
        </p:nvSpPr>
        <p:spPr>
          <a:xfrm>
            <a:off x="466344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6"/>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7"/>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8" name="Shape 68"/>
        <p:cNvGrpSpPr/>
        <p:nvPr/>
      </p:nvGrpSpPr>
      <p:grpSpPr>
        <a:xfrm>
          <a:off x="0" y="0"/>
          <a:ext cx="0" cy="0"/>
          <a:chOff x="0" y="0"/>
          <a:chExt cx="0" cy="0"/>
        </a:xfrm>
      </p:grpSpPr>
      <p:sp>
        <p:nvSpPr>
          <p:cNvPr id="69" name="Google Shape;69;p8"/>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8"/>
          <p:cNvSpPr txBox="1"/>
          <p:nvPr/>
        </p:nvSpPr>
        <p:spPr>
          <a:xfrm>
            <a:off x="822959" y="6459785"/>
            <a:ext cx="269748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António J. R. Neves</a:t>
            </a:r>
            <a:r>
              <a:rPr lang="en-US" sz="1400">
                <a:solidFill>
                  <a:schemeClr val="dk1"/>
                </a:solidFill>
                <a:latin typeface="Calibri"/>
                <a:ea typeface="Calibri"/>
                <a:cs typeface="Calibri"/>
                <a:sym typeface="Calibri"/>
              </a:rPr>
              <a:t> / </a:t>
            </a:r>
            <a:r>
              <a:rPr lang="en-US" sz="1400">
                <a:solidFill>
                  <a:schemeClr val="dk1"/>
                </a:solidFill>
                <a:latin typeface="Calibri"/>
                <a:ea typeface="Calibri"/>
                <a:cs typeface="Calibri"/>
                <a:sym typeface="Calibri"/>
              </a:rPr>
              <a:t>Susana Mota</a:t>
            </a:r>
            <a:endParaRPr sz="1400">
              <a:solidFill>
                <a:schemeClr val="dk1"/>
              </a:solidFill>
              <a:latin typeface="Calibri"/>
              <a:ea typeface="Calibri"/>
              <a:cs typeface="Calibri"/>
              <a:sym typeface="Calibri"/>
            </a:endParaRPr>
          </a:p>
        </p:txBody>
      </p:sp>
      <p:pic>
        <p:nvPicPr>
          <p:cNvPr id="75" name="Google Shape;75;p8"/>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76" name="Google Shape;76;p8"/>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77" name="Google Shape;77;p8"/>
          <p:cNvGrpSpPr/>
          <p:nvPr/>
        </p:nvGrpSpPr>
        <p:grpSpPr>
          <a:xfrm>
            <a:off x="3984888" y="6479723"/>
            <a:ext cx="1957044" cy="327891"/>
            <a:chOff x="1268756" y="5938837"/>
            <a:chExt cx="1957044" cy="327891"/>
          </a:xfrm>
        </p:grpSpPr>
        <p:pic>
          <p:nvPicPr>
            <p:cNvPr id="78" name="Google Shape;78;p8"/>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79" name="Google Shape;79;p8"/>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0" name="Shape 80"/>
        <p:cNvGrpSpPr/>
        <p:nvPr/>
      </p:nvGrpSpPr>
      <p:grpSpPr>
        <a:xfrm>
          <a:off x="0" y="0"/>
          <a:ext cx="0" cy="0"/>
          <a:chOff x="0" y="0"/>
          <a:chExt cx="0" cy="0"/>
        </a:xfrm>
      </p:grpSpPr>
      <p:sp>
        <p:nvSpPr>
          <p:cNvPr id="81" name="Google Shape;81;p9"/>
          <p:cNvSpPr/>
          <p:nvPr/>
        </p:nvSpPr>
        <p:spPr>
          <a:xfrm>
            <a:off x="13" y="0"/>
            <a:ext cx="3038093" cy="68580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Calibri"/>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9"/>
          <p:cNvSpPr txBox="1"/>
          <p:nvPr>
            <p:ph idx="1" type="body"/>
          </p:nvPr>
        </p:nvSpPr>
        <p:spPr>
          <a:xfrm>
            <a:off x="3600450" y="731520"/>
            <a:ext cx="486918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9"/>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chemeClr val="dk1"/>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6" name="Google Shape;86;p9"/>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Calibri"/>
                <a:ea typeface="Calibri"/>
                <a:cs typeface="Calibri"/>
                <a:sym typeface="Calibri"/>
              </a:defRPr>
            </a:lvl1pPr>
            <a:lvl2pPr indent="0" lvl="1" marL="0" algn="r">
              <a:spcBef>
                <a:spcPts val="0"/>
              </a:spcBef>
              <a:buNone/>
              <a:defRPr sz="1200">
                <a:solidFill>
                  <a:schemeClr val="dk2"/>
                </a:solidFill>
                <a:latin typeface="Calibri"/>
                <a:ea typeface="Calibri"/>
                <a:cs typeface="Calibri"/>
                <a:sym typeface="Calibri"/>
              </a:defRPr>
            </a:lvl2pPr>
            <a:lvl3pPr indent="0" lvl="2" marL="0" algn="r">
              <a:spcBef>
                <a:spcPts val="0"/>
              </a:spcBef>
              <a:buNone/>
              <a:defRPr sz="1200">
                <a:solidFill>
                  <a:schemeClr val="dk2"/>
                </a:solidFill>
                <a:latin typeface="Calibri"/>
                <a:ea typeface="Calibri"/>
                <a:cs typeface="Calibri"/>
                <a:sym typeface="Calibri"/>
              </a:defRPr>
            </a:lvl3pPr>
            <a:lvl4pPr indent="0" lvl="3" marL="0" algn="r">
              <a:spcBef>
                <a:spcPts val="0"/>
              </a:spcBef>
              <a:buNone/>
              <a:defRPr sz="1200">
                <a:solidFill>
                  <a:schemeClr val="dk2"/>
                </a:solidFill>
                <a:latin typeface="Calibri"/>
                <a:ea typeface="Calibri"/>
                <a:cs typeface="Calibri"/>
                <a:sym typeface="Calibri"/>
              </a:defRPr>
            </a:lvl4pPr>
            <a:lvl5pPr indent="0" lvl="4" marL="0" algn="r">
              <a:spcBef>
                <a:spcPts val="0"/>
              </a:spcBef>
              <a:buNone/>
              <a:defRPr sz="1200">
                <a:solidFill>
                  <a:schemeClr val="dk2"/>
                </a:solidFill>
                <a:latin typeface="Calibri"/>
                <a:ea typeface="Calibri"/>
                <a:cs typeface="Calibri"/>
                <a:sym typeface="Calibri"/>
              </a:defRPr>
            </a:lvl5pPr>
            <a:lvl6pPr indent="0" lvl="5" marL="0" algn="r">
              <a:spcBef>
                <a:spcPts val="0"/>
              </a:spcBef>
              <a:buNone/>
              <a:defRPr sz="1200">
                <a:solidFill>
                  <a:schemeClr val="dk2"/>
                </a:solidFill>
                <a:latin typeface="Calibri"/>
                <a:ea typeface="Calibri"/>
                <a:cs typeface="Calibri"/>
                <a:sym typeface="Calibri"/>
              </a:defRPr>
            </a:lvl6pPr>
            <a:lvl7pPr indent="0" lvl="6" marL="0" algn="r">
              <a:spcBef>
                <a:spcPts val="0"/>
              </a:spcBef>
              <a:buNone/>
              <a:defRPr sz="1200">
                <a:solidFill>
                  <a:schemeClr val="dk2"/>
                </a:solidFill>
                <a:latin typeface="Calibri"/>
                <a:ea typeface="Calibri"/>
                <a:cs typeface="Calibri"/>
                <a:sym typeface="Calibri"/>
              </a:defRPr>
            </a:lvl7pPr>
            <a:lvl8pPr indent="0" lvl="7" marL="0" algn="r">
              <a:spcBef>
                <a:spcPts val="0"/>
              </a:spcBef>
              <a:buNone/>
              <a:defRPr sz="1200">
                <a:solidFill>
                  <a:schemeClr val="dk2"/>
                </a:solidFill>
                <a:latin typeface="Calibri"/>
                <a:ea typeface="Calibri"/>
                <a:cs typeface="Calibri"/>
                <a:sym typeface="Calibri"/>
              </a:defRPr>
            </a:lvl8pPr>
            <a:lvl9pPr indent="0" lvl="8" marL="0" algn="r">
              <a:spcBef>
                <a:spcPts val="0"/>
              </a:spcBef>
              <a:buNone/>
              <a:defRPr sz="12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8" name="Google Shape;88;p9"/>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89" name="Google Shape;89;p9"/>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90" name="Google Shape;90;p9"/>
          <p:cNvGrpSpPr/>
          <p:nvPr/>
        </p:nvGrpSpPr>
        <p:grpSpPr>
          <a:xfrm>
            <a:off x="3984888" y="6479723"/>
            <a:ext cx="1957044" cy="327891"/>
            <a:chOff x="1268756" y="5938837"/>
            <a:chExt cx="1957044" cy="327891"/>
          </a:xfrm>
        </p:grpSpPr>
        <p:pic>
          <p:nvPicPr>
            <p:cNvPr id="91" name="Google Shape;91;p9"/>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92" name="Google Shape;92;p9"/>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3" name="Shape 93"/>
        <p:cNvGrpSpPr/>
        <p:nvPr/>
      </p:nvGrpSpPr>
      <p:grpSpPr>
        <a:xfrm>
          <a:off x="0" y="0"/>
          <a:ext cx="0" cy="0"/>
          <a:chOff x="0" y="0"/>
          <a:chExt cx="0" cy="0"/>
        </a:xfrm>
      </p:grpSpPr>
      <p:sp>
        <p:nvSpPr>
          <p:cNvPr id="94" name="Google Shape;94;p10"/>
          <p:cNvSpPr/>
          <p:nvPr/>
        </p:nvSpPr>
        <p:spPr>
          <a:xfrm>
            <a:off x="0" y="4953000"/>
            <a:ext cx="9141619" cy="19050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0"/>
          <p:cNvSpPr txBox="1"/>
          <p:nvPr>
            <p:ph type="title"/>
          </p:nvPr>
        </p:nvSpPr>
        <p:spPr>
          <a:xfrm>
            <a:off x="822960" y="5074920"/>
            <a:ext cx="758523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Calibri"/>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0"/>
          <p:cNvSpPr/>
          <p:nvPr>
            <p:ph idx="2" type="pic"/>
          </p:nvPr>
        </p:nvSpPr>
        <p:spPr>
          <a:xfrm>
            <a:off x="12" y="0"/>
            <a:ext cx="9143989" cy="4915076"/>
          </a:xfrm>
          <a:prstGeom prst="rect">
            <a:avLst/>
          </a:prstGeom>
          <a:solidFill>
            <a:srgbClr val="D2CDB0"/>
          </a:solidFill>
          <a:ln>
            <a:noFill/>
          </a:ln>
        </p:spPr>
      </p:sp>
      <p:sp>
        <p:nvSpPr>
          <p:cNvPr id="98" name="Google Shape;98;p10"/>
          <p:cNvSpPr txBox="1"/>
          <p:nvPr>
            <p:ph idx="1" type="body"/>
          </p:nvPr>
        </p:nvSpPr>
        <p:spPr>
          <a:xfrm>
            <a:off x="822960"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chemeClr val="dk1"/>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9" name="Google Shape;99;p10"/>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0"/>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2" name="Google Shape;102;p10"/>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103" name="Google Shape;103;p10"/>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104" name="Google Shape;104;p10"/>
          <p:cNvGrpSpPr/>
          <p:nvPr/>
        </p:nvGrpSpPr>
        <p:grpSpPr>
          <a:xfrm>
            <a:off x="3984888" y="6479723"/>
            <a:ext cx="1957044" cy="327891"/>
            <a:chOff x="1268756" y="5938837"/>
            <a:chExt cx="1957044" cy="327891"/>
          </a:xfrm>
        </p:grpSpPr>
        <p:pic>
          <p:nvPicPr>
            <p:cNvPr id="105" name="Google Shape;105;p10"/>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106" name="Google Shape;106;p10"/>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theme" Target="../theme/theme3.xml"/><Relationship Id="rId14" Type="http://schemas.openxmlformats.org/officeDocument/2006/relationships/slideLayout" Target="../slideLayouts/slideLayout2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00800"/>
            <a:ext cx="9144001"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pic>
        <p:nvPicPr>
          <p:cNvPr id="18" name="Google Shape;18;p1"/>
          <p:cNvPicPr preferRelativeResize="0"/>
          <p:nvPr/>
        </p:nvPicPr>
        <p:blipFill rotWithShape="1">
          <a:blip r:embed="rId1">
            <a:alphaModFix/>
          </a:blip>
          <a:srcRect b="0" l="0" r="54045" t="0"/>
          <a:stretch/>
        </p:blipFill>
        <p:spPr>
          <a:xfrm>
            <a:off x="7050697" y="67127"/>
            <a:ext cx="1733329" cy="409194"/>
          </a:xfrm>
          <a:prstGeom prst="rect">
            <a:avLst/>
          </a:prstGeom>
          <a:noFill/>
          <a:ln>
            <a:noFill/>
          </a:ln>
        </p:spPr>
      </p:pic>
      <p:sp>
        <p:nvSpPr>
          <p:cNvPr id="19" name="Google Shape;19;p1"/>
          <p:cNvSpPr txBox="1"/>
          <p:nvPr/>
        </p:nvSpPr>
        <p:spPr>
          <a:xfrm>
            <a:off x="822959" y="6459785"/>
            <a:ext cx="275844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António J. R. Neves</a:t>
            </a:r>
            <a:endParaRPr b="0" i="0" sz="1400" u="none" cap="none" strike="noStrike">
              <a:solidFill>
                <a:schemeClr val="dk1"/>
              </a:solidFill>
              <a:latin typeface="Calibri"/>
              <a:ea typeface="Calibri"/>
              <a:cs typeface="Calibri"/>
              <a:sym typeface="Calibri"/>
            </a:endParaRPr>
          </a:p>
        </p:txBody>
      </p:sp>
      <p:grpSp>
        <p:nvGrpSpPr>
          <p:cNvPr id="20" name="Google Shape;20;p1"/>
          <p:cNvGrpSpPr/>
          <p:nvPr/>
        </p:nvGrpSpPr>
        <p:grpSpPr>
          <a:xfrm>
            <a:off x="3984888" y="6480209"/>
            <a:ext cx="1957024" cy="324762"/>
            <a:chOff x="1268756" y="5939323"/>
            <a:chExt cx="1957024" cy="324762"/>
          </a:xfrm>
        </p:grpSpPr>
        <p:pic>
          <p:nvPicPr>
            <p:cNvPr id="21" name="Google Shape;21;p1"/>
            <p:cNvPicPr preferRelativeResize="0"/>
            <p:nvPr/>
          </p:nvPicPr>
          <p:blipFill rotWithShape="1">
            <a:blip r:embed="rId2">
              <a:alphaModFix/>
            </a:blip>
            <a:srcRect b="0" l="19187" r="0" t="0"/>
            <a:stretch/>
          </p:blipFill>
          <p:spPr>
            <a:xfrm>
              <a:off x="1268756" y="5939323"/>
              <a:ext cx="788119" cy="324762"/>
            </a:xfrm>
            <a:prstGeom prst="rect">
              <a:avLst/>
            </a:prstGeom>
            <a:noFill/>
            <a:ln>
              <a:noFill/>
            </a:ln>
          </p:spPr>
        </p:pic>
        <p:sp>
          <p:nvSpPr>
            <p:cNvPr id="22" name="Google Shape;22;p1"/>
            <p:cNvSpPr txBox="1"/>
            <p:nvPr/>
          </p:nvSpPr>
          <p:spPr>
            <a:xfrm>
              <a:off x="1744980" y="5968500"/>
              <a:ext cx="1480800" cy="266400"/>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a:solidFill>
                    <a:schemeClr val="lt1"/>
                  </a:solidFill>
                  <a:latin typeface="Calibri"/>
                  <a:ea typeface="Calibri"/>
                  <a:cs typeface="Calibri"/>
                  <a:sym typeface="Calibri"/>
                </a:rPr>
                <a:t>POO</a:t>
              </a:r>
              <a:endParaRPr sz="1800">
                <a:solidFill>
                  <a:schemeClr val="lt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3"/>
          <p:cNvSpPr/>
          <p:nvPr/>
        </p:nvSpPr>
        <p:spPr>
          <a:xfrm>
            <a:off x="0" y="6400800"/>
            <a:ext cx="9144001"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9" name="Google Shape;129;p1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30" name="Google Shape;130;p13"/>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13"/>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2" name="Google Shape;132;p1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3" name="Google Shape;133;p13"/>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pic>
        <p:nvPicPr>
          <p:cNvPr id="134" name="Google Shape;134;p13"/>
          <p:cNvPicPr preferRelativeResize="0"/>
          <p:nvPr/>
        </p:nvPicPr>
        <p:blipFill rotWithShape="1">
          <a:blip r:embed="rId1">
            <a:alphaModFix/>
          </a:blip>
          <a:srcRect b="0" l="0" r="54045" t="0"/>
          <a:stretch/>
        </p:blipFill>
        <p:spPr>
          <a:xfrm>
            <a:off x="5836797" y="67127"/>
            <a:ext cx="1733327" cy="409194"/>
          </a:xfrm>
          <a:prstGeom prst="rect">
            <a:avLst/>
          </a:prstGeom>
          <a:noFill/>
          <a:ln>
            <a:noFill/>
          </a:ln>
        </p:spPr>
      </p:pic>
      <p:sp>
        <p:nvSpPr>
          <p:cNvPr id="135" name="Google Shape;135;p13"/>
          <p:cNvSpPr txBox="1"/>
          <p:nvPr/>
        </p:nvSpPr>
        <p:spPr>
          <a:xfrm>
            <a:off x="822959" y="6459785"/>
            <a:ext cx="275844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António J. R. Neves / Susana Mota</a:t>
            </a:r>
            <a:endParaRPr b="0" i="0" sz="1400" u="none" cap="none" strike="noStrike">
              <a:solidFill>
                <a:schemeClr val="dk1"/>
              </a:solidFill>
              <a:latin typeface="Calibri"/>
              <a:ea typeface="Calibri"/>
              <a:cs typeface="Calibri"/>
              <a:sym typeface="Calibri"/>
            </a:endParaRPr>
          </a:p>
        </p:txBody>
      </p:sp>
      <p:pic>
        <p:nvPicPr>
          <p:cNvPr id="136" name="Google Shape;136;p13"/>
          <p:cNvPicPr preferRelativeResize="0"/>
          <p:nvPr/>
        </p:nvPicPr>
        <p:blipFill rotWithShape="1">
          <a:blip r:embed="rId2">
            <a:alphaModFix/>
          </a:blip>
          <a:srcRect b="0" l="0" r="0" t="0"/>
          <a:stretch/>
        </p:blipFill>
        <p:spPr>
          <a:xfrm>
            <a:off x="7658420" y="232511"/>
            <a:ext cx="1280000" cy="243810"/>
          </a:xfrm>
          <a:prstGeom prst="rect">
            <a:avLst/>
          </a:prstGeom>
          <a:noFill/>
          <a:ln>
            <a:noFill/>
          </a:ln>
        </p:spPr>
      </p:pic>
      <p:grpSp>
        <p:nvGrpSpPr>
          <p:cNvPr id="137" name="Google Shape;137;p13"/>
          <p:cNvGrpSpPr/>
          <p:nvPr/>
        </p:nvGrpSpPr>
        <p:grpSpPr>
          <a:xfrm>
            <a:off x="3984888" y="6479723"/>
            <a:ext cx="1957044" cy="327891"/>
            <a:chOff x="1268756" y="5938837"/>
            <a:chExt cx="1957044" cy="327891"/>
          </a:xfrm>
        </p:grpSpPr>
        <p:pic>
          <p:nvPicPr>
            <p:cNvPr id="138" name="Google Shape;138;p13"/>
            <p:cNvPicPr preferRelativeResize="0"/>
            <p:nvPr/>
          </p:nvPicPr>
          <p:blipFill rotWithShape="1">
            <a:blip r:embed="rId3">
              <a:alphaModFix/>
            </a:blip>
            <a:srcRect b="0" l="19187" r="0" t="0"/>
            <a:stretch/>
          </p:blipFill>
          <p:spPr>
            <a:xfrm>
              <a:off x="1268756" y="5939323"/>
              <a:ext cx="788119" cy="324762"/>
            </a:xfrm>
            <a:prstGeom prst="rect">
              <a:avLst/>
            </a:prstGeom>
            <a:noFill/>
            <a:ln>
              <a:noFill/>
            </a:ln>
          </p:spPr>
        </p:pic>
        <p:sp>
          <p:nvSpPr>
            <p:cNvPr id="139" name="Google Shape;139;p13"/>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i="0" lang="en-US" sz="1400" u="none" cap="none" strike="noStrike">
                  <a:solidFill>
                    <a:schemeClr val="lt1"/>
                  </a:solidFill>
                  <a:latin typeface="Calibri"/>
                  <a:ea typeface="Calibri"/>
                  <a:cs typeface="Calibri"/>
                  <a:sym typeface="Calibri"/>
                </a:rPr>
                <a:t>Essential Training</a:t>
              </a:r>
              <a:r>
                <a:rPr b="0" i="0" lang="en-US" sz="1800" u="none" cap="none" strike="noStrike">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learn.microsoft.com/en-us/cpp/cpp/constructors-cpp?view=msvc-170" TargetMode="External"/><Relationship Id="rId4" Type="http://schemas.openxmlformats.org/officeDocument/2006/relationships/hyperlink" Target="https://learn.microsoft.com/en-us/cpp/cpp/references-cpp" TargetMode="External"/><Relationship Id="rId5" Type="http://schemas.openxmlformats.org/officeDocument/2006/relationships/hyperlink" Target="https://en.cppreference.com/w/cpp/language/copy_constructor" TargetMode="External"/><Relationship Id="rId6" Type="http://schemas.openxmlformats.org/officeDocument/2006/relationships/hyperlink" Target="https://en.cppreference.com/w/cpp/language/copy_assignment" TargetMode="External"/><Relationship Id="rId7" Type="http://schemas.openxmlformats.org/officeDocument/2006/relationships/hyperlink" Target="https://en.cppreference.com/w/cpp/language/move_constructor" TargetMode="External"/><Relationship Id="rId8" Type="http://schemas.openxmlformats.org/officeDocument/2006/relationships/hyperlink" Target="https://en.cppreference.com/w/cpp/language/move_assignm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p:nvPr/>
        </p:nvSpPr>
        <p:spPr>
          <a:xfrm>
            <a:off x="880533" y="1022773"/>
            <a:ext cx="6292427" cy="3244427"/>
          </a:xfrm>
          <a:prstGeom prst="rect">
            <a:avLst/>
          </a:prstGeom>
          <a:gradFill>
            <a:gsLst>
              <a:gs pos="0">
                <a:srgbClr val="30937B"/>
              </a:gs>
              <a:gs pos="23000">
                <a:srgbClr val="7BD4A7"/>
              </a:gs>
              <a:gs pos="77000">
                <a:srgbClr val="2D8DA8"/>
              </a:gs>
              <a:gs pos="100000">
                <a:srgbClr val="2D8DA8"/>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25"/>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6600"/>
              <a:buFont typeface="Calibri"/>
              <a:buNone/>
            </a:pPr>
            <a:r>
              <a:rPr lang="en-US" sz="3600">
                <a:solidFill>
                  <a:schemeClr val="lt1"/>
                </a:solidFill>
              </a:rPr>
              <a:t>Object Oriented Programming</a:t>
            </a:r>
            <a:endParaRPr sz="6600">
              <a:solidFill>
                <a:schemeClr val="lt1"/>
              </a:solidFill>
            </a:endParaRPr>
          </a:p>
        </p:txBody>
      </p:sp>
      <p:sp>
        <p:nvSpPr>
          <p:cNvPr id="247" name="Google Shape;247;p25"/>
          <p:cNvSpPr txBox="1"/>
          <p:nvPr>
            <p:ph idx="1" type="subTitle"/>
          </p:nvPr>
        </p:nvSpPr>
        <p:spPr>
          <a:xfrm>
            <a:off x="825050" y="4455627"/>
            <a:ext cx="7543800" cy="159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cap="none"/>
              <a:t>António J. R. Neves</a:t>
            </a:r>
            <a:endParaRPr/>
          </a:p>
          <a:p>
            <a:pPr indent="0" lvl="0" marL="0" rtl="0" algn="l">
              <a:lnSpc>
                <a:spcPct val="90000"/>
              </a:lnSpc>
              <a:spcBef>
                <a:spcPts val="1400"/>
              </a:spcBef>
              <a:spcAft>
                <a:spcPts val="0"/>
              </a:spcAft>
              <a:buSzPts val="2400"/>
              <a:buNone/>
            </a:pPr>
            <a:r>
              <a:rPr lang="en-US" cap="none"/>
              <a:t>DETI/UA</a:t>
            </a:r>
            <a:endParaRPr cap="none"/>
          </a:p>
          <a:p>
            <a:pPr indent="0" lvl="0" marL="0" rtl="0" algn="r">
              <a:lnSpc>
                <a:spcPct val="90000"/>
              </a:lnSpc>
              <a:spcBef>
                <a:spcPts val="1400"/>
              </a:spcBef>
              <a:spcAft>
                <a:spcPts val="0"/>
              </a:spcAft>
              <a:buSzPts val="2400"/>
              <a:buNone/>
            </a:pPr>
            <a:r>
              <a:rPr lang="en-US"/>
              <a:t>Sessão 6</a:t>
            </a:r>
            <a:endParaRPr/>
          </a:p>
        </p:txBody>
      </p:sp>
      <p:pic>
        <p:nvPicPr>
          <p:cNvPr id="248" name="Google Shape;248;p25"/>
          <p:cNvPicPr preferRelativeResize="0"/>
          <p:nvPr/>
        </p:nvPicPr>
        <p:blipFill rotWithShape="1">
          <a:blip r:embed="rId3">
            <a:alphaModFix/>
          </a:blip>
          <a:srcRect b="0" l="19187" r="0" t="0"/>
          <a:stretch/>
        </p:blipFill>
        <p:spPr>
          <a:xfrm>
            <a:off x="870374" y="840232"/>
            <a:ext cx="6304998" cy="25980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4"/>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Destructor</a:t>
            </a:r>
            <a:endParaRPr/>
          </a:p>
        </p:txBody>
      </p:sp>
      <p:sp>
        <p:nvSpPr>
          <p:cNvPr id="316" name="Google Shape;316;p34"/>
          <p:cNvSpPr txBox="1"/>
          <p:nvPr>
            <p:ph idx="1" type="body"/>
          </p:nvPr>
        </p:nvSpPr>
        <p:spPr>
          <a:xfrm>
            <a:off x="601675" y="2044300"/>
            <a:ext cx="8093400" cy="23262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A destructor is a special member function of a class that is executed whenever an object of it's class goes out of scope or whenever the delete expression is applied to a pointer to the object of that class</a:t>
            </a:r>
            <a:endParaRPr/>
          </a:p>
          <a:p>
            <a:pPr indent="-342900" lvl="0" marL="457200" rtl="0" algn="l">
              <a:spcBef>
                <a:spcPts val="0"/>
              </a:spcBef>
              <a:spcAft>
                <a:spcPts val="0"/>
              </a:spcAft>
              <a:buSzPts val="1800"/>
              <a:buChar char="●"/>
            </a:pPr>
            <a:r>
              <a:rPr lang="en-US"/>
              <a:t>A destructor will have exact same name as the class prefixed with a tilde (~) and it can neither return a value nor can it take any parameters</a:t>
            </a:r>
            <a:endParaRPr/>
          </a:p>
          <a:p>
            <a:pPr indent="-342900" lvl="0" marL="457200" rtl="0" algn="l">
              <a:spcBef>
                <a:spcPts val="0"/>
              </a:spcBef>
              <a:spcAft>
                <a:spcPts val="0"/>
              </a:spcAft>
              <a:buSzPts val="1800"/>
              <a:buChar char="●"/>
            </a:pPr>
            <a:r>
              <a:rPr lang="en-US"/>
              <a:t>Destructor can be very useful for releasing resources before coming out of the program like closing files, releasing memories etc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5"/>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Using the class</a:t>
            </a:r>
            <a:endParaRPr/>
          </a:p>
        </p:txBody>
      </p:sp>
      <p:sp>
        <p:nvSpPr>
          <p:cNvPr id="323" name="Google Shape;323;p35"/>
          <p:cNvSpPr txBox="1"/>
          <p:nvPr>
            <p:ph idx="1" type="body"/>
          </p:nvPr>
        </p:nvSpPr>
        <p:spPr>
          <a:xfrm>
            <a:off x="601675" y="1883175"/>
            <a:ext cx="8093400" cy="4447200"/>
          </a:xfrm>
          <a:prstGeom prst="rect">
            <a:avLst/>
          </a:prstGeom>
        </p:spPr>
        <p:txBody>
          <a:bodyPr anchorCtr="0" anchor="t" bIns="45700" lIns="0" spcFirstLastPara="1" rIns="0" wrap="square" tIns="45700">
            <a:normAutofit fontScale="55000" lnSpcReduction="20000"/>
          </a:bodyPr>
          <a:lstStyle/>
          <a:p>
            <a:pPr indent="0" lvl="0" marL="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#include &lt;iostream&gt;</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#include "Counter.h"</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using namespace std;</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int main() {</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    Counter c1;</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    c1.increment();</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    cout &lt;&lt; "getCount of obj c1: " &lt;&lt; c1.getCount() &lt;&lt; endl;</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    Counter c2(10);</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    c2.increment(5);</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    cout &lt;&lt; "getCount of obj c2: " &lt;&lt; c2.getCount() &lt;&lt; endl;</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    Counter c3 = c2; </a:t>
            </a:r>
            <a:r>
              <a:rPr b="1" lang="en-US" sz="1400">
                <a:solidFill>
                  <a:srgbClr val="0000FF"/>
                </a:solidFill>
                <a:latin typeface="Courier New"/>
                <a:ea typeface="Courier New"/>
                <a:cs typeface="Courier New"/>
                <a:sym typeface="Courier New"/>
              </a:rPr>
              <a:t>// copy constructor</a:t>
            </a:r>
            <a:endParaRPr b="1" sz="1400">
              <a:solidFill>
                <a:srgbClr val="0000FF"/>
              </a:solidFill>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    cout &lt;&lt; "getCount of obj c3: " &lt;&lt; c3.getCount() &lt;&lt; endl;</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    cout &lt;&lt; "Fim do programa!\n";</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    return 0;</a:t>
            </a:r>
            <a:endParaRPr b="1" sz="1400">
              <a:latin typeface="Courier New"/>
              <a:ea typeface="Courier New"/>
              <a:cs typeface="Courier New"/>
              <a:sym typeface="Courier New"/>
            </a:endParaRPr>
          </a:p>
          <a:p>
            <a:pPr indent="0" lvl="0" marL="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0" rtl="0" algn="l">
              <a:spcBef>
                <a:spcPts val="1200"/>
              </a:spcBef>
              <a:spcAft>
                <a:spcPts val="200"/>
              </a:spcAft>
              <a:buNone/>
            </a:pPr>
            <a:r>
              <a:t/>
            </a:r>
            <a:endParaRPr b="1" sz="14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Operator overloading</a:t>
            </a:r>
            <a:endParaRPr/>
          </a:p>
        </p:txBody>
      </p:sp>
      <p:sp>
        <p:nvSpPr>
          <p:cNvPr id="330" name="Google Shape;330;p36"/>
          <p:cNvSpPr txBox="1"/>
          <p:nvPr>
            <p:ph idx="1" type="body"/>
          </p:nvPr>
        </p:nvSpPr>
        <p:spPr>
          <a:xfrm>
            <a:off x="601675" y="1993950"/>
            <a:ext cx="8093400" cy="26784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We can redefine or overload most of the built-in operators available in C++</a:t>
            </a:r>
            <a:endParaRPr/>
          </a:p>
          <a:p>
            <a:pPr indent="-342900" lvl="0" marL="457200" rtl="0" algn="l">
              <a:spcBef>
                <a:spcPts val="0"/>
              </a:spcBef>
              <a:spcAft>
                <a:spcPts val="0"/>
              </a:spcAft>
              <a:buSzPts val="1800"/>
              <a:buChar char="●"/>
            </a:pPr>
            <a:r>
              <a:rPr lang="en-US"/>
              <a:t>Overloaded operators are functions with special names: the keyword </a:t>
            </a:r>
            <a:r>
              <a:rPr lang="en-US">
                <a:latin typeface="Courier New"/>
                <a:ea typeface="Courier New"/>
                <a:cs typeface="Courier New"/>
                <a:sym typeface="Courier New"/>
              </a:rPr>
              <a:t>operator</a:t>
            </a:r>
            <a:r>
              <a:rPr lang="en-US"/>
              <a:t> followed by the symbol for the operator being defined</a:t>
            </a:r>
            <a:endParaRPr/>
          </a:p>
          <a:p>
            <a:pPr indent="-342900" lvl="0" marL="457200" rtl="0" algn="l">
              <a:spcBef>
                <a:spcPts val="0"/>
              </a:spcBef>
              <a:spcAft>
                <a:spcPts val="0"/>
              </a:spcAft>
              <a:buSzPts val="1800"/>
              <a:buChar char="●"/>
            </a:pPr>
            <a:r>
              <a:rPr lang="en-US"/>
              <a:t>Like any other function, an overloaded operator has a return type and a parameter list</a:t>
            </a:r>
            <a:endParaRPr/>
          </a:p>
          <a:p>
            <a:pPr indent="-342900" lvl="0" marL="457200" rtl="0" algn="l">
              <a:spcBef>
                <a:spcPts val="0"/>
              </a:spcBef>
              <a:spcAft>
                <a:spcPts val="0"/>
              </a:spcAft>
              <a:buSzPts val="1800"/>
              <a:buChar char="●"/>
            </a:pPr>
            <a:r>
              <a:rPr lang="en-US"/>
              <a:t>Most overloaded operators can be defined as ordinary class member functions:</a:t>
            </a:r>
            <a:endParaRPr/>
          </a:p>
        </p:txBody>
      </p:sp>
      <p:graphicFrame>
        <p:nvGraphicFramePr>
          <p:cNvPr id="331" name="Google Shape;331;p36"/>
          <p:cNvGraphicFramePr/>
          <p:nvPr/>
        </p:nvGraphicFramePr>
        <p:xfrm>
          <a:off x="160800" y="4591750"/>
          <a:ext cx="3000000" cy="3000000"/>
        </p:xfrm>
        <a:graphic>
          <a:graphicData uri="http://schemas.openxmlformats.org/drawingml/2006/table">
            <a:tbl>
              <a:tblPr>
                <a:noFill/>
                <a:tableStyleId>{2B64A1E9-C4EF-43C6-BBB8-2C449CF4234E}</a:tableStyleId>
              </a:tblPr>
              <a:tblGrid>
                <a:gridCol w="3712550"/>
                <a:gridCol w="5124400"/>
              </a:tblGrid>
              <a:tr h="381000">
                <a:tc>
                  <a:txBody>
                    <a:bodyPr/>
                    <a:lstStyle/>
                    <a:p>
                      <a:pPr indent="0" lvl="0" marL="0" rtl="0" algn="l">
                        <a:spcBef>
                          <a:spcPts val="0"/>
                        </a:spcBef>
                        <a:spcAft>
                          <a:spcPts val="0"/>
                        </a:spcAft>
                        <a:buClr>
                          <a:schemeClr val="dk1"/>
                        </a:buClr>
                        <a:buSzPts val="1100"/>
                        <a:buFont typeface="Arial"/>
                        <a:buNone/>
                      </a:pPr>
                      <a:r>
                        <a:rPr b="1" lang="en-US" sz="1200">
                          <a:latin typeface="Courier New"/>
                          <a:ea typeface="Courier New"/>
                          <a:cs typeface="Courier New"/>
                          <a:sym typeface="Courier New"/>
                        </a:rPr>
                        <a:t>Counter operator + (const Counter&amp; c);</a:t>
                      </a:r>
                      <a:endParaRPr b="1"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200">
                          <a:latin typeface="Courier New"/>
                          <a:ea typeface="Courier New"/>
                          <a:cs typeface="Courier New"/>
                          <a:sym typeface="Courier New"/>
                        </a:rPr>
                        <a:t>Counter operator - (const Counter&amp; c);</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Counter Counter::operator +(const Counter&amp; c){</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Counter tmp;</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tmp.count = count + c.getCount();</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return tmp;</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a:t>
                      </a:r>
                      <a:endParaRPr b="1">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7"/>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Operator overloading</a:t>
            </a:r>
            <a:endParaRPr/>
          </a:p>
        </p:txBody>
      </p:sp>
      <p:sp>
        <p:nvSpPr>
          <p:cNvPr id="338" name="Google Shape;338;p37"/>
          <p:cNvSpPr txBox="1"/>
          <p:nvPr>
            <p:ph idx="1" type="body"/>
          </p:nvPr>
        </p:nvSpPr>
        <p:spPr>
          <a:xfrm>
            <a:off x="601675" y="1943600"/>
            <a:ext cx="8354400" cy="44481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C++ is able to input and output the built-in data types using the stream extraction operator &gt;&gt; and the stream insertion operator &lt;&lt;</a:t>
            </a:r>
            <a:endParaRPr/>
          </a:p>
          <a:p>
            <a:pPr indent="-342900" lvl="0" marL="457200" rtl="0" algn="l">
              <a:spcBef>
                <a:spcPts val="0"/>
              </a:spcBef>
              <a:spcAft>
                <a:spcPts val="0"/>
              </a:spcAft>
              <a:buSzPts val="1800"/>
              <a:buChar char="●"/>
            </a:pPr>
            <a:r>
              <a:rPr lang="en-US"/>
              <a:t> The stream insertion and stream extraction operators also can be overloaded to perform input and output for user-defined types like an object</a:t>
            </a:r>
            <a:endParaRPr/>
          </a:p>
          <a:p>
            <a:pPr indent="-342900" lvl="0" marL="457200" rtl="0" algn="l">
              <a:spcBef>
                <a:spcPts val="0"/>
              </a:spcBef>
              <a:spcAft>
                <a:spcPts val="0"/>
              </a:spcAft>
              <a:buSzPts val="1800"/>
              <a:buChar char="●"/>
            </a:pPr>
            <a:r>
              <a:rPr lang="en-US"/>
              <a:t>It is important to make operator overloading function a friend of the class because it would be called without creating an object</a:t>
            </a:r>
            <a:endParaRPr/>
          </a:p>
          <a:p>
            <a:pPr indent="0" lvl="0" marL="0" rtl="0" algn="l">
              <a:spcBef>
                <a:spcPts val="1200"/>
              </a:spcBef>
              <a:spcAft>
                <a:spcPts val="0"/>
              </a:spcAft>
              <a:buNone/>
            </a:pPr>
            <a:r>
              <a:rPr b="1" lang="en-US" sz="1400">
                <a:latin typeface="Courier New"/>
                <a:ea typeface="Courier New"/>
                <a:cs typeface="Courier New"/>
                <a:sym typeface="Courier New"/>
              </a:rPr>
              <a:t>    // .h</a:t>
            </a:r>
            <a:endParaRPr b="1" sz="1400">
              <a:latin typeface="Courier New"/>
              <a:ea typeface="Courier New"/>
              <a:cs typeface="Courier New"/>
              <a:sym typeface="Courier New"/>
            </a:endParaRPr>
          </a:p>
          <a:p>
            <a:pPr indent="0" lvl="0" marL="0" rtl="0" algn="l">
              <a:spcBef>
                <a:spcPts val="1200"/>
              </a:spcBef>
              <a:spcAft>
                <a:spcPts val="0"/>
              </a:spcAft>
              <a:buNone/>
            </a:pPr>
            <a:r>
              <a:rPr b="1" lang="en-US" sz="1400">
                <a:latin typeface="Courier New"/>
                <a:ea typeface="Courier New"/>
                <a:cs typeface="Courier New"/>
                <a:sym typeface="Courier New"/>
              </a:rPr>
              <a:t>    friend std::ostream&amp; operator &lt;&lt; (std::ostream&amp;, const Counter&amp; c);</a:t>
            </a:r>
            <a:endParaRPr b="1" sz="1400">
              <a:latin typeface="Courier New"/>
              <a:ea typeface="Courier New"/>
              <a:cs typeface="Courier New"/>
              <a:sym typeface="Courier New"/>
            </a:endParaRPr>
          </a:p>
          <a:p>
            <a:pPr indent="0" lvl="0" marL="0" rtl="0" algn="l">
              <a:spcBef>
                <a:spcPts val="1200"/>
              </a:spcBef>
              <a:spcAft>
                <a:spcPts val="0"/>
              </a:spcAft>
              <a:buNone/>
            </a:pPr>
            <a:r>
              <a:rPr b="1" lang="en-US" sz="1400">
                <a:latin typeface="Courier New"/>
                <a:ea typeface="Courier New"/>
                <a:cs typeface="Courier New"/>
                <a:sym typeface="Courier New"/>
              </a:rPr>
              <a:t>    // .cpp</a:t>
            </a:r>
            <a:endParaRPr b="1" sz="1400">
              <a:latin typeface="Courier New"/>
              <a:ea typeface="Courier New"/>
              <a:cs typeface="Courier New"/>
              <a:sym typeface="Courier New"/>
            </a:endParaRPr>
          </a:p>
          <a:p>
            <a:pPr indent="0" lvl="0" marL="0" rtl="0" algn="l">
              <a:spcBef>
                <a:spcPts val="1200"/>
              </a:spcBef>
              <a:spcAft>
                <a:spcPts val="0"/>
              </a:spcAft>
              <a:buNone/>
            </a:pPr>
            <a:r>
              <a:rPr b="1" lang="en-US" sz="1400">
                <a:latin typeface="Courier New"/>
                <a:ea typeface="Courier New"/>
                <a:cs typeface="Courier New"/>
                <a:sym typeface="Courier New"/>
              </a:rPr>
              <a:t>    std::ostream&amp; operator &lt;&lt; (std::ostream&amp; os, const Counter&amp; c){</a:t>
            </a:r>
            <a:endParaRPr b="1" sz="1400">
              <a:latin typeface="Courier New"/>
              <a:ea typeface="Courier New"/>
              <a:cs typeface="Courier New"/>
              <a:sym typeface="Courier New"/>
            </a:endParaRPr>
          </a:p>
          <a:p>
            <a:pPr indent="0" lvl="0" marL="0" rtl="0" algn="l">
              <a:spcBef>
                <a:spcPts val="1200"/>
              </a:spcBef>
              <a:spcAft>
                <a:spcPts val="0"/>
              </a:spcAft>
              <a:buNone/>
            </a:pPr>
            <a:r>
              <a:rPr b="1" lang="en-US" sz="1400">
                <a:latin typeface="Courier New"/>
                <a:ea typeface="Courier New"/>
                <a:cs typeface="Courier New"/>
                <a:sym typeface="Courier New"/>
              </a:rPr>
              <a:t>        os &lt;&lt; c.getCount();</a:t>
            </a:r>
            <a:endParaRPr b="1" sz="1400">
              <a:latin typeface="Courier New"/>
              <a:ea typeface="Courier New"/>
              <a:cs typeface="Courier New"/>
              <a:sym typeface="Courier New"/>
            </a:endParaRPr>
          </a:p>
          <a:p>
            <a:pPr indent="0" lvl="0" marL="0" rtl="0" algn="l">
              <a:spcBef>
                <a:spcPts val="1200"/>
              </a:spcBef>
              <a:spcAft>
                <a:spcPts val="200"/>
              </a:spcAft>
              <a:buNone/>
            </a:pPr>
            <a:r>
              <a:rPr b="1" lang="en-US" sz="1400">
                <a:latin typeface="Courier New"/>
                <a:ea typeface="Courier New"/>
                <a:cs typeface="Courier New"/>
                <a:sym typeface="Courier New"/>
              </a:rPr>
              <a:t>        return 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8"/>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Static members</a:t>
            </a:r>
            <a:endParaRPr/>
          </a:p>
        </p:txBody>
      </p:sp>
      <p:sp>
        <p:nvSpPr>
          <p:cNvPr id="345" name="Google Shape;345;p38"/>
          <p:cNvSpPr txBox="1"/>
          <p:nvPr>
            <p:ph idx="1" type="body"/>
          </p:nvPr>
        </p:nvSpPr>
        <p:spPr>
          <a:xfrm>
            <a:off x="601675" y="1953675"/>
            <a:ext cx="8093400" cy="43770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If a data item in a class is declared as static, only one such item is created for the entire class, no matter how many objects we instantiated</a:t>
            </a:r>
            <a:endParaRPr/>
          </a:p>
          <a:p>
            <a:pPr indent="-342900" lvl="0" marL="457200" rtl="0" algn="l">
              <a:spcBef>
                <a:spcPts val="0"/>
              </a:spcBef>
              <a:spcAft>
                <a:spcPts val="0"/>
              </a:spcAft>
              <a:buSzPts val="1800"/>
              <a:buChar char="●"/>
            </a:pPr>
            <a:r>
              <a:rPr lang="en-US"/>
              <a:t>A static data item is useful when all objects of the same class must share a common item of information</a:t>
            </a:r>
            <a:endParaRPr/>
          </a:p>
          <a:p>
            <a:pPr indent="-342900" lvl="0" marL="457200" rtl="0" algn="l">
              <a:spcBef>
                <a:spcPts val="0"/>
              </a:spcBef>
              <a:spcAft>
                <a:spcPts val="0"/>
              </a:spcAft>
              <a:buSzPts val="1800"/>
              <a:buChar char="●"/>
            </a:pPr>
            <a:r>
              <a:rPr lang="en-US"/>
              <a:t>A member variable defined as static has characteristics similar to a normal static variable: its lifetime is the entire program - it continues to exist even if there are no objects of the class</a:t>
            </a:r>
            <a:endParaRPr/>
          </a:p>
          <a:p>
            <a:pPr indent="-342900" lvl="0" marL="457200" rtl="0" algn="l">
              <a:spcBef>
                <a:spcPts val="0"/>
              </a:spcBef>
              <a:spcAft>
                <a:spcPts val="0"/>
              </a:spcAft>
              <a:buSzPts val="1800"/>
              <a:buChar char="●"/>
            </a:pPr>
            <a:r>
              <a:rPr lang="en-US"/>
              <a:t>Example: suppose an object needed to know how many other objects of its class were in the program - in this case a static integer variable could be included as a member of the class and all the objects would have access to this variable and see the same value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Static members</a:t>
            </a:r>
            <a:endParaRPr/>
          </a:p>
        </p:txBody>
      </p:sp>
      <p:pic>
        <p:nvPicPr>
          <p:cNvPr id="352" name="Google Shape;352;p39"/>
          <p:cNvPicPr preferRelativeResize="0"/>
          <p:nvPr/>
        </p:nvPicPr>
        <p:blipFill>
          <a:blip r:embed="rId3">
            <a:alphaModFix/>
          </a:blip>
          <a:stretch>
            <a:fillRect/>
          </a:stretch>
        </p:blipFill>
        <p:spPr>
          <a:xfrm>
            <a:off x="2542700" y="1884675"/>
            <a:ext cx="4058601" cy="434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0"/>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Example</a:t>
            </a:r>
            <a:endParaRPr/>
          </a:p>
        </p:txBody>
      </p:sp>
      <p:sp>
        <p:nvSpPr>
          <p:cNvPr id="359" name="Google Shape;359;p40"/>
          <p:cNvSpPr txBox="1"/>
          <p:nvPr>
            <p:ph idx="1" type="body"/>
          </p:nvPr>
        </p:nvSpPr>
        <p:spPr>
          <a:xfrm>
            <a:off x="974475" y="1822750"/>
            <a:ext cx="2846700" cy="4507800"/>
          </a:xfrm>
          <a:prstGeom prst="rect">
            <a:avLst/>
          </a:prstGeom>
        </p:spPr>
        <p:txBody>
          <a:bodyPr anchorCtr="0" anchor="t" bIns="45700" lIns="0" spcFirstLastPara="1" rIns="0" wrap="square" tIns="45700">
            <a:normAutofit fontScale="85000" lnSpcReduction="20000"/>
          </a:bodyPr>
          <a:lstStyle/>
          <a:p>
            <a:pPr indent="0" lvl="0" marL="0" rtl="0" algn="ctr">
              <a:spcBef>
                <a:spcPts val="1200"/>
              </a:spcBef>
              <a:spcAft>
                <a:spcPts val="0"/>
              </a:spcAft>
              <a:buNone/>
            </a:pPr>
            <a:r>
              <a:rPr b="1" lang="en-US" sz="1200">
                <a:solidFill>
                  <a:srgbClr val="0000FF"/>
                </a:solidFill>
                <a:latin typeface="Courier New"/>
                <a:ea typeface="Courier New"/>
                <a:cs typeface="Courier New"/>
                <a:sym typeface="Courier New"/>
              </a:rPr>
              <a:t>Counter.h</a:t>
            </a:r>
            <a:endParaRPr b="1" sz="1200">
              <a:solidFill>
                <a:srgbClr val="0000FF"/>
              </a:solidFill>
              <a:latin typeface="Courier New"/>
              <a:ea typeface="Courier New"/>
              <a:cs typeface="Courier New"/>
              <a:sym typeface="Courier New"/>
            </a:endParaRPr>
          </a:p>
          <a:p>
            <a:pPr indent="0" lvl="0" marL="0" rtl="0" algn="ctr">
              <a:spcBef>
                <a:spcPts val="1200"/>
              </a:spcBef>
              <a:spcAft>
                <a:spcPts val="0"/>
              </a:spcAft>
              <a:buNone/>
            </a:pPr>
            <a:r>
              <a:t/>
            </a:r>
            <a:endParaRPr b="1" sz="1200">
              <a:solidFill>
                <a:srgbClr val="0000FF"/>
              </a:solidFill>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#ifndef INC_07_COUNTER_H</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#define INC_07_COUNTER_H</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#include &lt;iostream&gt;</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class Counter {</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private:</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unsigned int count;</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a:t>
            </a:r>
            <a:r>
              <a:rPr b="1" lang="en-US" sz="1200">
                <a:solidFill>
                  <a:srgbClr val="FF0000"/>
                </a:solidFill>
                <a:latin typeface="Courier New"/>
                <a:ea typeface="Courier New"/>
                <a:cs typeface="Courier New"/>
                <a:sym typeface="Courier New"/>
              </a:rPr>
              <a:t>static int nCounters;</a:t>
            </a:r>
            <a:endParaRPr b="1" sz="1200">
              <a:solidFill>
                <a:srgbClr val="FF0000"/>
              </a:solidFill>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public:</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Counter();</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Counter(int n);</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~Counter();</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1200"/>
              </a:spcBef>
              <a:spcAft>
                <a:spcPts val="20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p:txBody>
      </p:sp>
      <p:sp>
        <p:nvSpPr>
          <p:cNvPr id="360" name="Google Shape;360;p40"/>
          <p:cNvSpPr txBox="1"/>
          <p:nvPr>
            <p:ph idx="1" type="body"/>
          </p:nvPr>
        </p:nvSpPr>
        <p:spPr>
          <a:xfrm>
            <a:off x="4791200" y="1863050"/>
            <a:ext cx="4216800" cy="4317300"/>
          </a:xfrm>
          <a:prstGeom prst="rect">
            <a:avLst/>
          </a:prstGeom>
          <a:ln>
            <a:noFill/>
          </a:ln>
        </p:spPr>
        <p:txBody>
          <a:bodyPr anchorCtr="0" anchor="t" bIns="45700" lIns="0" spcFirstLastPara="1" rIns="0" wrap="square" tIns="45700">
            <a:normAutofit fontScale="77500" lnSpcReduction="20000"/>
          </a:bodyPr>
          <a:lstStyle/>
          <a:p>
            <a:pPr indent="0" lvl="0" marL="0" rtl="0" algn="ctr">
              <a:spcBef>
                <a:spcPts val="1200"/>
              </a:spcBef>
              <a:spcAft>
                <a:spcPts val="0"/>
              </a:spcAft>
              <a:buNone/>
            </a:pPr>
            <a:r>
              <a:rPr b="1" lang="en-US" sz="1200">
                <a:solidFill>
                  <a:srgbClr val="0000FF"/>
                </a:solidFill>
                <a:latin typeface="Courier New"/>
                <a:ea typeface="Courier New"/>
                <a:cs typeface="Courier New"/>
                <a:sym typeface="Courier New"/>
              </a:rPr>
              <a:t>Counter.cpp</a:t>
            </a:r>
            <a:endParaRPr b="1" sz="1200">
              <a:solidFill>
                <a:srgbClr val="0000FF"/>
              </a:solidFill>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#include &lt;iostream&gt;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#include "Counter.h"</a:t>
            </a:r>
            <a:endParaRPr b="1" sz="1200">
              <a:latin typeface="Courier New"/>
              <a:ea typeface="Courier New"/>
              <a:cs typeface="Courier New"/>
              <a:sym typeface="Courier New"/>
            </a:endParaRPr>
          </a:p>
          <a:p>
            <a:pPr indent="0" lvl="0" marL="0" rtl="0" algn="l">
              <a:spcBef>
                <a:spcPts val="1200"/>
              </a:spcBef>
              <a:spcAft>
                <a:spcPts val="0"/>
              </a:spcAft>
              <a:buNone/>
            </a:pPr>
            <a:r>
              <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solidFill>
                  <a:srgbClr val="FF0000"/>
                </a:solidFill>
                <a:latin typeface="Courier New"/>
                <a:ea typeface="Courier New"/>
                <a:cs typeface="Courier New"/>
                <a:sym typeface="Courier New"/>
              </a:rPr>
              <a:t>Counter::nCounters = 0;</a:t>
            </a:r>
            <a:endParaRPr b="1" sz="1200">
              <a:solidFill>
                <a:srgbClr val="FF0000"/>
              </a:solidFill>
              <a:latin typeface="Courier New"/>
              <a:ea typeface="Courier New"/>
              <a:cs typeface="Courier New"/>
              <a:sym typeface="Courier New"/>
            </a:endParaRPr>
          </a:p>
          <a:p>
            <a:pPr indent="0" lvl="0" marL="0" rtl="0" algn="l">
              <a:spcBef>
                <a:spcPts val="1200"/>
              </a:spcBef>
              <a:spcAft>
                <a:spcPts val="0"/>
              </a:spcAft>
              <a:buNone/>
            </a:pPr>
            <a:r>
              <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Counter::Counter(){</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    count = 0;</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    </a:t>
            </a:r>
            <a:r>
              <a:rPr b="1" lang="en-US" sz="1200">
                <a:solidFill>
                  <a:srgbClr val="FF0000"/>
                </a:solidFill>
                <a:latin typeface="Courier New"/>
                <a:ea typeface="Courier New"/>
                <a:cs typeface="Courier New"/>
                <a:sym typeface="Courier New"/>
              </a:rPr>
              <a:t>nCounters++;</a:t>
            </a:r>
            <a:endParaRPr b="1" sz="1200">
              <a:solidFill>
                <a:srgbClr val="FF0000"/>
              </a:solidFill>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Counter::Counter(int n){</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    count = n;</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    </a:t>
            </a:r>
            <a:r>
              <a:rPr b="1" lang="en-US" sz="1200">
                <a:solidFill>
                  <a:srgbClr val="FF0000"/>
                </a:solidFill>
                <a:latin typeface="Courier New"/>
                <a:ea typeface="Courier New"/>
                <a:cs typeface="Courier New"/>
                <a:sym typeface="Courier New"/>
              </a:rPr>
              <a:t>nCounters++;</a:t>
            </a:r>
            <a:endParaRPr b="1" sz="1200">
              <a:solidFill>
                <a:srgbClr val="FF0000"/>
              </a:solidFill>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Counter::~Counter() {</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1200"/>
              </a:spcBef>
              <a:spcAft>
                <a:spcPts val="20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1"/>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static function members</a:t>
            </a:r>
            <a:endParaRPr/>
          </a:p>
        </p:txBody>
      </p:sp>
      <p:sp>
        <p:nvSpPr>
          <p:cNvPr id="367" name="Google Shape;367;p41"/>
          <p:cNvSpPr txBox="1"/>
          <p:nvPr>
            <p:ph idx="1" type="body"/>
          </p:nvPr>
        </p:nvSpPr>
        <p:spPr>
          <a:xfrm>
            <a:off x="601675" y="1903325"/>
            <a:ext cx="8208900" cy="44271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By declaring a function member as </a:t>
            </a:r>
            <a:r>
              <a:rPr lang="en-US">
                <a:latin typeface="Courier New"/>
                <a:ea typeface="Courier New"/>
                <a:cs typeface="Courier New"/>
                <a:sym typeface="Courier New"/>
              </a:rPr>
              <a:t>static</a:t>
            </a:r>
            <a:r>
              <a:rPr lang="en-US"/>
              <a:t>, you make it independent of any particular object of the class</a:t>
            </a:r>
            <a:endParaRPr/>
          </a:p>
          <a:p>
            <a:pPr indent="-342900" lvl="0" marL="457200" rtl="0" algn="l">
              <a:spcBef>
                <a:spcPts val="0"/>
              </a:spcBef>
              <a:spcAft>
                <a:spcPts val="0"/>
              </a:spcAft>
              <a:buSzPts val="1800"/>
              <a:buChar char="●"/>
            </a:pPr>
            <a:r>
              <a:rPr lang="en-US"/>
              <a:t>A </a:t>
            </a:r>
            <a:r>
              <a:rPr lang="en-US">
                <a:latin typeface="Courier New"/>
                <a:ea typeface="Courier New"/>
                <a:cs typeface="Courier New"/>
                <a:sym typeface="Courier New"/>
              </a:rPr>
              <a:t>static</a:t>
            </a:r>
            <a:r>
              <a:rPr lang="en-US"/>
              <a:t> member function can be called even if no objects of the class exist</a:t>
            </a:r>
            <a:endParaRPr/>
          </a:p>
          <a:p>
            <a:pPr indent="-342900" lvl="0" marL="457200" rtl="0" algn="l">
              <a:spcBef>
                <a:spcPts val="0"/>
              </a:spcBef>
              <a:spcAft>
                <a:spcPts val="0"/>
              </a:spcAft>
              <a:buSzPts val="1800"/>
              <a:buChar char="●"/>
            </a:pPr>
            <a:r>
              <a:rPr lang="en-US">
                <a:latin typeface="Courier New"/>
                <a:ea typeface="Courier New"/>
                <a:cs typeface="Courier New"/>
                <a:sym typeface="Courier New"/>
              </a:rPr>
              <a:t>static</a:t>
            </a:r>
            <a:r>
              <a:rPr lang="en-US"/>
              <a:t> functions are accessed using only the class name and the scope resolution operator ::</a:t>
            </a:r>
            <a:endParaRPr/>
          </a:p>
          <a:p>
            <a:pPr indent="-342900" lvl="0" marL="457200" rtl="0" algn="l">
              <a:spcBef>
                <a:spcPts val="0"/>
              </a:spcBef>
              <a:spcAft>
                <a:spcPts val="0"/>
              </a:spcAft>
              <a:buSzPts val="1800"/>
              <a:buChar char="●"/>
            </a:pPr>
            <a:r>
              <a:rPr lang="en-US"/>
              <a:t>A </a:t>
            </a:r>
            <a:r>
              <a:rPr lang="en-US">
                <a:latin typeface="Courier New"/>
                <a:ea typeface="Courier New"/>
                <a:cs typeface="Courier New"/>
                <a:sym typeface="Courier New"/>
              </a:rPr>
              <a:t>static</a:t>
            </a:r>
            <a:r>
              <a:rPr lang="en-US"/>
              <a:t> member function can only access </a:t>
            </a:r>
            <a:r>
              <a:rPr lang="en-US">
                <a:latin typeface="Courier New"/>
                <a:ea typeface="Courier New"/>
                <a:cs typeface="Courier New"/>
                <a:sym typeface="Courier New"/>
              </a:rPr>
              <a:t>static</a:t>
            </a:r>
            <a:r>
              <a:rPr lang="en-US"/>
              <a:t> data member, other </a:t>
            </a:r>
            <a:r>
              <a:rPr lang="en-US">
                <a:latin typeface="Courier New"/>
                <a:ea typeface="Courier New"/>
                <a:cs typeface="Courier New"/>
                <a:sym typeface="Courier New"/>
              </a:rPr>
              <a:t>static</a:t>
            </a:r>
            <a:r>
              <a:rPr lang="en-US"/>
              <a:t> member functions and any other functions from outside the class</a:t>
            </a:r>
            <a:endParaRPr sz="1200"/>
          </a:p>
          <a:p>
            <a:pPr indent="-342900" lvl="0" marL="457200" rtl="0" algn="l">
              <a:spcBef>
                <a:spcPts val="0"/>
              </a:spcBef>
              <a:spcAft>
                <a:spcPts val="0"/>
              </a:spcAft>
              <a:buSzPts val="1800"/>
              <a:buChar char="●"/>
            </a:pPr>
            <a:r>
              <a:rPr lang="en-US"/>
              <a:t>Example:</a:t>
            </a:r>
            <a:endParaRPr/>
          </a:p>
          <a:p>
            <a:pPr indent="0" lvl="0" marL="0" rtl="0" algn="l">
              <a:spcBef>
                <a:spcPts val="1200"/>
              </a:spcBef>
              <a:spcAft>
                <a:spcPts val="0"/>
              </a:spcAft>
              <a:buNone/>
            </a:pPr>
            <a:r>
              <a:rPr b="1" lang="en-US" sz="1600">
                <a:latin typeface="Courier New"/>
                <a:ea typeface="Courier New"/>
                <a:cs typeface="Courier New"/>
                <a:sym typeface="Courier New"/>
              </a:rPr>
              <a:t>// main.cpp</a:t>
            </a:r>
            <a:endParaRPr b="1" sz="1600">
              <a:latin typeface="Courier New"/>
              <a:ea typeface="Courier New"/>
              <a:cs typeface="Courier New"/>
              <a:sym typeface="Courier New"/>
            </a:endParaRPr>
          </a:p>
          <a:p>
            <a:pPr indent="0" lvl="0" marL="0" rtl="0" algn="l">
              <a:spcBef>
                <a:spcPts val="1200"/>
              </a:spcBef>
              <a:spcAft>
                <a:spcPts val="200"/>
              </a:spcAft>
              <a:buNone/>
            </a:pPr>
            <a:r>
              <a:rPr b="1" lang="en-US" sz="1600">
                <a:latin typeface="Courier New"/>
                <a:ea typeface="Courier New"/>
                <a:cs typeface="Courier New"/>
                <a:sym typeface="Courier New"/>
              </a:rPr>
              <a:t>cout &lt;&lt; "There are " &lt;&lt; Counter::getNCounters() &lt;&lt; " counters\n";</a:t>
            </a:r>
            <a:endParaRPr b="1" sz="16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2"/>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Example</a:t>
            </a:r>
            <a:endParaRPr/>
          </a:p>
        </p:txBody>
      </p:sp>
      <p:sp>
        <p:nvSpPr>
          <p:cNvPr id="374" name="Google Shape;374;p42"/>
          <p:cNvSpPr txBox="1"/>
          <p:nvPr>
            <p:ph idx="1" type="body"/>
          </p:nvPr>
        </p:nvSpPr>
        <p:spPr>
          <a:xfrm>
            <a:off x="974475" y="1822750"/>
            <a:ext cx="3144300" cy="4507800"/>
          </a:xfrm>
          <a:prstGeom prst="rect">
            <a:avLst/>
          </a:prstGeom>
        </p:spPr>
        <p:txBody>
          <a:bodyPr anchorCtr="0" anchor="t" bIns="45700" lIns="0" spcFirstLastPara="1" rIns="0" wrap="square" tIns="45700">
            <a:normAutofit fontScale="77500" lnSpcReduction="20000"/>
          </a:bodyPr>
          <a:lstStyle/>
          <a:p>
            <a:pPr indent="0" lvl="0" marL="0" rtl="0" algn="ctr">
              <a:spcBef>
                <a:spcPts val="1200"/>
              </a:spcBef>
              <a:spcAft>
                <a:spcPts val="0"/>
              </a:spcAft>
              <a:buNone/>
            </a:pPr>
            <a:r>
              <a:rPr b="1" lang="en-US" sz="1200">
                <a:solidFill>
                  <a:srgbClr val="0000FF"/>
                </a:solidFill>
                <a:latin typeface="Courier New"/>
                <a:ea typeface="Courier New"/>
                <a:cs typeface="Courier New"/>
                <a:sym typeface="Courier New"/>
              </a:rPr>
              <a:t>Counter.h</a:t>
            </a:r>
            <a:endParaRPr b="1" sz="1200">
              <a:solidFill>
                <a:srgbClr val="0000FF"/>
              </a:solidFill>
              <a:latin typeface="Courier New"/>
              <a:ea typeface="Courier New"/>
              <a:cs typeface="Courier New"/>
              <a:sym typeface="Courier New"/>
            </a:endParaRPr>
          </a:p>
          <a:p>
            <a:pPr indent="0" lvl="0" marL="0" rtl="0" algn="ctr">
              <a:spcBef>
                <a:spcPts val="1200"/>
              </a:spcBef>
              <a:spcAft>
                <a:spcPts val="0"/>
              </a:spcAft>
              <a:buNone/>
            </a:pPr>
            <a:r>
              <a:t/>
            </a:r>
            <a:endParaRPr b="1" sz="1200">
              <a:solidFill>
                <a:srgbClr val="0000FF"/>
              </a:solidFill>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#ifndef INC_07_COUNTER_H</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#define INC_07_COUNTER_H</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#include &lt;iostream&gt;</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class Counter {</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private:</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unsigned int count;</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a:t>
            </a:r>
            <a:r>
              <a:rPr b="1" lang="en-US" sz="1200">
                <a:solidFill>
                  <a:srgbClr val="FF0000"/>
                </a:solidFill>
                <a:latin typeface="Courier New"/>
                <a:ea typeface="Courier New"/>
                <a:cs typeface="Courier New"/>
                <a:sym typeface="Courier New"/>
              </a:rPr>
              <a:t>static int nCounters;</a:t>
            </a:r>
            <a:endParaRPr b="1" sz="1200">
              <a:solidFill>
                <a:srgbClr val="FF0000"/>
              </a:solidFill>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public:</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Counter();</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Counter(int n);</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~Counter();</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a:t>
            </a:r>
            <a:r>
              <a:rPr b="1" lang="en-US" sz="1200">
                <a:solidFill>
                  <a:srgbClr val="FF0000"/>
                </a:solidFill>
                <a:latin typeface="Courier New"/>
                <a:ea typeface="Courier New"/>
                <a:cs typeface="Courier New"/>
                <a:sym typeface="Courier New"/>
              </a:rPr>
              <a:t>static int getNCounters();</a:t>
            </a:r>
            <a:endParaRPr b="1" sz="1200">
              <a:solidFill>
                <a:srgbClr val="FF0000"/>
              </a:solidFill>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1200"/>
              </a:spcBef>
              <a:spcAft>
                <a:spcPts val="20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p:txBody>
      </p:sp>
      <p:sp>
        <p:nvSpPr>
          <p:cNvPr id="375" name="Google Shape;375;p42"/>
          <p:cNvSpPr txBox="1"/>
          <p:nvPr>
            <p:ph idx="1" type="body"/>
          </p:nvPr>
        </p:nvSpPr>
        <p:spPr>
          <a:xfrm>
            <a:off x="4791200" y="1822750"/>
            <a:ext cx="4216800" cy="4714500"/>
          </a:xfrm>
          <a:prstGeom prst="rect">
            <a:avLst/>
          </a:prstGeom>
          <a:ln>
            <a:noFill/>
          </a:ln>
        </p:spPr>
        <p:txBody>
          <a:bodyPr anchorCtr="0" anchor="t" bIns="45700" lIns="0" spcFirstLastPara="1" rIns="0" wrap="square" tIns="45700">
            <a:normAutofit fontScale="62500" lnSpcReduction="20000"/>
          </a:bodyPr>
          <a:lstStyle/>
          <a:p>
            <a:pPr indent="0" lvl="0" marL="0" rtl="0" algn="ctr">
              <a:spcBef>
                <a:spcPts val="1200"/>
              </a:spcBef>
              <a:spcAft>
                <a:spcPts val="0"/>
              </a:spcAft>
              <a:buNone/>
            </a:pPr>
            <a:r>
              <a:rPr b="1" lang="en-US" sz="1200">
                <a:solidFill>
                  <a:srgbClr val="0000FF"/>
                </a:solidFill>
                <a:latin typeface="Courier New"/>
                <a:ea typeface="Courier New"/>
                <a:cs typeface="Courier New"/>
                <a:sym typeface="Courier New"/>
              </a:rPr>
              <a:t>Counter.cpp</a:t>
            </a:r>
            <a:endParaRPr b="1" sz="1200">
              <a:solidFill>
                <a:srgbClr val="0000FF"/>
              </a:solidFill>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#include &lt;iostream&gt;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#include "Counter.h"</a:t>
            </a:r>
            <a:endParaRPr b="1" sz="1200">
              <a:latin typeface="Courier New"/>
              <a:ea typeface="Courier New"/>
              <a:cs typeface="Courier New"/>
              <a:sym typeface="Courier New"/>
            </a:endParaRPr>
          </a:p>
          <a:p>
            <a:pPr indent="0" lvl="0" marL="0" rtl="0" algn="l">
              <a:spcBef>
                <a:spcPts val="1200"/>
              </a:spcBef>
              <a:spcAft>
                <a:spcPts val="0"/>
              </a:spcAft>
              <a:buNone/>
            </a:pPr>
            <a:r>
              <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solidFill>
                  <a:srgbClr val="FF0000"/>
                </a:solidFill>
                <a:latin typeface="Courier New"/>
                <a:ea typeface="Courier New"/>
                <a:cs typeface="Courier New"/>
                <a:sym typeface="Courier New"/>
              </a:rPr>
              <a:t>int Counter::nCounters = 0;</a:t>
            </a:r>
            <a:endParaRPr b="1" sz="1200">
              <a:solidFill>
                <a:srgbClr val="FF0000"/>
              </a:solidFill>
              <a:latin typeface="Courier New"/>
              <a:ea typeface="Courier New"/>
              <a:cs typeface="Courier New"/>
              <a:sym typeface="Courier New"/>
            </a:endParaRPr>
          </a:p>
          <a:p>
            <a:pPr indent="0" lvl="0" marL="0" rtl="0" algn="l">
              <a:spcBef>
                <a:spcPts val="1200"/>
              </a:spcBef>
              <a:spcAft>
                <a:spcPts val="0"/>
              </a:spcAft>
              <a:buNone/>
            </a:pPr>
            <a:r>
              <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Counter::Counter(){</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    count = 0;</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    </a:t>
            </a:r>
            <a:r>
              <a:rPr b="1" lang="en-US" sz="1200">
                <a:solidFill>
                  <a:srgbClr val="FF0000"/>
                </a:solidFill>
                <a:latin typeface="Courier New"/>
                <a:ea typeface="Courier New"/>
                <a:cs typeface="Courier New"/>
                <a:sym typeface="Courier New"/>
              </a:rPr>
              <a:t>nCounters++;</a:t>
            </a:r>
            <a:endParaRPr b="1" sz="1200">
              <a:solidFill>
                <a:srgbClr val="FF0000"/>
              </a:solidFill>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Counter::Counter(int n){</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    count = n;</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    </a:t>
            </a:r>
            <a:r>
              <a:rPr b="1" lang="en-US" sz="1200">
                <a:solidFill>
                  <a:srgbClr val="FF0000"/>
                </a:solidFill>
                <a:latin typeface="Courier New"/>
                <a:ea typeface="Courier New"/>
                <a:cs typeface="Courier New"/>
                <a:sym typeface="Courier New"/>
              </a:rPr>
              <a:t>nCounters++;</a:t>
            </a:r>
            <a:endParaRPr b="1" sz="1200">
              <a:solidFill>
                <a:srgbClr val="FF0000"/>
              </a:solidFill>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Counter::~Counter() {</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solidFill>
                  <a:srgbClr val="FF0000"/>
                </a:solidFill>
                <a:latin typeface="Courier New"/>
                <a:ea typeface="Courier New"/>
                <a:cs typeface="Courier New"/>
                <a:sym typeface="Courier New"/>
              </a:rPr>
              <a:t>int Counter::getNCounters(){</a:t>
            </a:r>
            <a:endParaRPr b="1" sz="1200">
              <a:solidFill>
                <a:srgbClr val="FF0000"/>
              </a:solidFill>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solidFill>
                  <a:srgbClr val="FF0000"/>
                </a:solidFill>
                <a:latin typeface="Courier New"/>
                <a:ea typeface="Courier New"/>
                <a:cs typeface="Courier New"/>
                <a:sym typeface="Courier New"/>
              </a:rPr>
              <a:t>    return nCounters;</a:t>
            </a:r>
            <a:endParaRPr b="1" sz="1200">
              <a:solidFill>
                <a:srgbClr val="FF0000"/>
              </a:solidFill>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solidFill>
                  <a:srgbClr val="FF0000"/>
                </a:solidFill>
                <a:latin typeface="Courier New"/>
                <a:ea typeface="Courier New"/>
                <a:cs typeface="Courier New"/>
                <a:sym typeface="Courier New"/>
              </a:rPr>
              <a:t>}</a:t>
            </a:r>
            <a:endParaRPr b="1" sz="1200">
              <a:solidFill>
                <a:srgbClr val="FF0000"/>
              </a:solidFill>
              <a:latin typeface="Courier New"/>
              <a:ea typeface="Courier New"/>
              <a:cs typeface="Courier New"/>
              <a:sym typeface="Courier New"/>
            </a:endParaRPr>
          </a:p>
          <a:p>
            <a:pPr indent="0" lvl="0" marL="0" rtl="0" algn="l">
              <a:spcBef>
                <a:spcPts val="1200"/>
              </a:spcBef>
              <a:spcAft>
                <a:spcPts val="20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3"/>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Const </a:t>
            </a:r>
            <a:endParaRPr/>
          </a:p>
        </p:txBody>
      </p:sp>
      <p:sp>
        <p:nvSpPr>
          <p:cNvPr id="382" name="Google Shape;382;p43"/>
          <p:cNvSpPr txBox="1"/>
          <p:nvPr>
            <p:ph idx="1" type="body"/>
          </p:nvPr>
        </p:nvSpPr>
        <p:spPr>
          <a:xfrm>
            <a:off x="601675" y="1983875"/>
            <a:ext cx="8093400" cy="39879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We have seen several examples of </a:t>
            </a:r>
            <a:r>
              <a:rPr lang="en-US">
                <a:latin typeface="Courier New"/>
                <a:ea typeface="Courier New"/>
                <a:cs typeface="Courier New"/>
                <a:sym typeface="Courier New"/>
              </a:rPr>
              <a:t>const</a:t>
            </a:r>
            <a:r>
              <a:rPr lang="en-US"/>
              <a:t> used on normal variables to prevent them from being modified</a:t>
            </a:r>
            <a:endParaRPr/>
          </a:p>
          <a:p>
            <a:pPr indent="-342900" lvl="0" marL="457200" rtl="0" algn="l">
              <a:spcBef>
                <a:spcPts val="0"/>
              </a:spcBef>
              <a:spcAft>
                <a:spcPts val="0"/>
              </a:spcAft>
              <a:buSzPts val="1800"/>
              <a:buChar char="●"/>
            </a:pPr>
            <a:r>
              <a:rPr lang="en-US"/>
              <a:t>We saw that </a:t>
            </a:r>
            <a:r>
              <a:rPr lang="en-US">
                <a:latin typeface="Courier New"/>
                <a:ea typeface="Courier New"/>
                <a:cs typeface="Courier New"/>
                <a:sym typeface="Courier New"/>
              </a:rPr>
              <a:t>const</a:t>
            </a:r>
            <a:r>
              <a:rPr lang="en-US"/>
              <a:t> can be used with </a:t>
            </a:r>
            <a:r>
              <a:rPr b="1" lang="en-US"/>
              <a:t>function arguments</a:t>
            </a:r>
            <a:r>
              <a:rPr lang="en-US"/>
              <a:t> to keep a function from modifying a variable passed to it by reference</a:t>
            </a:r>
            <a:endParaRPr/>
          </a:p>
          <a:p>
            <a:pPr indent="-342900" lvl="0" marL="457200" rtl="0" algn="l">
              <a:spcBef>
                <a:spcPts val="0"/>
              </a:spcBef>
              <a:spcAft>
                <a:spcPts val="0"/>
              </a:spcAft>
              <a:buSzPts val="1800"/>
              <a:buChar char="●"/>
            </a:pPr>
            <a:r>
              <a:rPr lang="en-US"/>
              <a:t>We can introduce some other uses of </a:t>
            </a:r>
            <a:r>
              <a:rPr lang="en-US">
                <a:latin typeface="Courier New"/>
                <a:ea typeface="Courier New"/>
                <a:cs typeface="Courier New"/>
                <a:sym typeface="Courier New"/>
              </a:rPr>
              <a:t>const</a:t>
            </a:r>
            <a:r>
              <a:rPr lang="en-US"/>
              <a:t>: on member functions, on member function arguments, and on objects.</a:t>
            </a:r>
            <a:endParaRPr/>
          </a:p>
          <a:p>
            <a:pPr indent="-342900" lvl="0" marL="457200" rtl="0" algn="l">
              <a:spcBef>
                <a:spcPts val="0"/>
              </a:spcBef>
              <a:spcAft>
                <a:spcPts val="0"/>
              </a:spcAft>
              <a:buSzPts val="1800"/>
              <a:buChar char="●"/>
            </a:pPr>
            <a:r>
              <a:rPr lang="en-US"/>
              <a:t>A </a:t>
            </a:r>
            <a:r>
              <a:rPr lang="en-US">
                <a:latin typeface="Courier New"/>
                <a:ea typeface="Courier New"/>
                <a:cs typeface="Courier New"/>
                <a:sym typeface="Courier New"/>
              </a:rPr>
              <a:t>const</a:t>
            </a:r>
            <a:r>
              <a:rPr lang="en-US"/>
              <a:t> </a:t>
            </a:r>
            <a:r>
              <a:rPr b="1" lang="en-US"/>
              <a:t>member function</a:t>
            </a:r>
            <a:r>
              <a:rPr lang="en-US"/>
              <a:t> guarantees that it will never modify any of its class’s member data - a function is made into a constant function by placing the keyword const after the declaration and definition</a:t>
            </a:r>
            <a:endParaRPr/>
          </a:p>
          <a:p>
            <a:pPr indent="-342900" lvl="0" marL="457200" rtl="0" algn="l">
              <a:spcBef>
                <a:spcPts val="0"/>
              </a:spcBef>
              <a:spcAft>
                <a:spcPts val="0"/>
              </a:spcAft>
              <a:buSzPts val="1800"/>
              <a:buChar char="●"/>
            </a:pPr>
            <a:r>
              <a:rPr lang="en-US"/>
              <a:t>Member functions that do nothing but acquire data from an object are obvious candidates for being made </a:t>
            </a:r>
            <a:r>
              <a:rPr lang="en-US">
                <a:latin typeface="Courier New"/>
                <a:ea typeface="Courier New"/>
                <a:cs typeface="Courier New"/>
                <a:sym typeface="Courier New"/>
              </a:rPr>
              <a:t>const</a:t>
            </a:r>
            <a:r>
              <a:rPr lang="en-US"/>
              <a:t>, because they don’t need to modify any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idx="1" type="body"/>
          </p:nvPr>
        </p:nvSpPr>
        <p:spPr>
          <a:xfrm>
            <a:off x="822950" y="1845724"/>
            <a:ext cx="7543800" cy="440970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0"/>
              </a:spcBef>
              <a:spcAft>
                <a:spcPts val="0"/>
              </a:spcAft>
              <a:buSzPts val="1800"/>
              <a:buChar char="●"/>
            </a:pPr>
            <a:r>
              <a:rPr lang="en-US"/>
              <a:t>C++ classes</a:t>
            </a:r>
            <a:endParaRPr/>
          </a:p>
          <a:p>
            <a:pPr indent="-342900" lvl="0" marL="457200" rtl="0" algn="l">
              <a:lnSpc>
                <a:spcPct val="90000"/>
              </a:lnSpc>
              <a:spcBef>
                <a:spcPts val="1000"/>
              </a:spcBef>
              <a:spcAft>
                <a:spcPts val="0"/>
              </a:spcAft>
              <a:buSzPts val="1800"/>
              <a:buChar char="●"/>
            </a:pPr>
            <a:r>
              <a:rPr lang="en-US"/>
              <a:t>Attributes and functions </a:t>
            </a:r>
            <a:endParaRPr/>
          </a:p>
          <a:p>
            <a:pPr indent="-342900" lvl="0" marL="457200" rtl="0" algn="l">
              <a:lnSpc>
                <a:spcPct val="90000"/>
              </a:lnSpc>
              <a:spcBef>
                <a:spcPts val="1000"/>
              </a:spcBef>
              <a:spcAft>
                <a:spcPts val="0"/>
              </a:spcAft>
              <a:buSzPts val="1800"/>
              <a:buChar char="●"/>
            </a:pPr>
            <a:r>
              <a:rPr lang="en-US"/>
              <a:t>Constructors</a:t>
            </a:r>
            <a:endParaRPr/>
          </a:p>
          <a:p>
            <a:pPr indent="-342900" lvl="0" marL="457200" rtl="0" algn="l">
              <a:lnSpc>
                <a:spcPct val="90000"/>
              </a:lnSpc>
              <a:spcBef>
                <a:spcPts val="1000"/>
              </a:spcBef>
              <a:spcAft>
                <a:spcPts val="0"/>
              </a:spcAft>
              <a:buSzPts val="1800"/>
              <a:buChar char="●"/>
            </a:pPr>
            <a:r>
              <a:rPr lang="en-US"/>
              <a:t>Destructors</a:t>
            </a:r>
            <a:endParaRPr/>
          </a:p>
          <a:p>
            <a:pPr indent="-342900" lvl="0" marL="457200" rtl="0" algn="l">
              <a:lnSpc>
                <a:spcPct val="90000"/>
              </a:lnSpc>
              <a:spcBef>
                <a:spcPts val="1000"/>
              </a:spcBef>
              <a:spcAft>
                <a:spcPts val="0"/>
              </a:spcAft>
              <a:buSzPts val="1800"/>
              <a:buChar char="●"/>
            </a:pPr>
            <a:r>
              <a:rPr lang="en-US"/>
              <a:t>Operator overloading</a:t>
            </a:r>
            <a:endParaRPr/>
          </a:p>
          <a:p>
            <a:pPr indent="-342900" lvl="0" marL="457200" rtl="0" algn="l">
              <a:lnSpc>
                <a:spcPct val="90000"/>
              </a:lnSpc>
              <a:spcBef>
                <a:spcPts val="1000"/>
              </a:spcBef>
              <a:spcAft>
                <a:spcPts val="0"/>
              </a:spcAft>
              <a:buSzPts val="1800"/>
              <a:buChar char="●"/>
            </a:pPr>
            <a:r>
              <a:rPr lang="en-US"/>
              <a:t>static members</a:t>
            </a:r>
            <a:endParaRPr/>
          </a:p>
          <a:p>
            <a:pPr indent="-342900" lvl="0" marL="457200" rtl="0" algn="l">
              <a:lnSpc>
                <a:spcPct val="90000"/>
              </a:lnSpc>
              <a:spcBef>
                <a:spcPts val="1000"/>
              </a:spcBef>
              <a:spcAft>
                <a:spcPts val="0"/>
              </a:spcAft>
              <a:buSzPts val="1800"/>
              <a:buChar char="●"/>
            </a:pPr>
            <a:r>
              <a:rPr lang="en-US"/>
              <a:t>const</a:t>
            </a:r>
            <a:endParaRPr/>
          </a:p>
          <a:p>
            <a:pPr indent="-342900" lvl="0" marL="457200" rtl="0" algn="l">
              <a:spcBef>
                <a:spcPts val="1000"/>
              </a:spcBef>
              <a:spcAft>
                <a:spcPts val="0"/>
              </a:spcAft>
              <a:buSzPts val="1800"/>
              <a:buChar char="●"/>
            </a:pPr>
            <a:r>
              <a:rPr lang="en-US"/>
              <a:t>lvalue and rvalue</a:t>
            </a:r>
            <a:endParaRPr/>
          </a:p>
          <a:p>
            <a:pPr indent="-342900" lvl="0" marL="457200" rtl="0" algn="l">
              <a:spcBef>
                <a:spcPts val="1000"/>
              </a:spcBef>
              <a:spcAft>
                <a:spcPts val="0"/>
              </a:spcAft>
              <a:buSzPts val="1800"/>
              <a:buChar char="●"/>
            </a:pPr>
            <a:r>
              <a:rPr lang="en-US"/>
              <a:t>lvalue reference and rvalue reference</a:t>
            </a:r>
            <a:endParaRPr/>
          </a:p>
          <a:p>
            <a:pPr indent="-342900" lvl="0" marL="457200" rtl="0" algn="l">
              <a:spcBef>
                <a:spcPts val="1000"/>
              </a:spcBef>
              <a:spcAft>
                <a:spcPts val="0"/>
              </a:spcAft>
              <a:buSzPts val="1800"/>
              <a:buChar char="●"/>
            </a:pPr>
            <a:r>
              <a:rPr lang="en-US"/>
              <a:t>Copy / Move Constructor</a:t>
            </a:r>
            <a:endParaRPr/>
          </a:p>
          <a:p>
            <a:pPr indent="-342900" lvl="0" marL="457200" rtl="0" algn="l">
              <a:spcBef>
                <a:spcPts val="1000"/>
              </a:spcBef>
              <a:spcAft>
                <a:spcPts val="1000"/>
              </a:spcAft>
              <a:buSzPts val="1800"/>
              <a:buChar char="●"/>
            </a:pPr>
            <a:r>
              <a:rPr lang="en-US"/>
              <a:t>Assignment operator</a:t>
            </a:r>
            <a:endParaRPr/>
          </a:p>
        </p:txBody>
      </p:sp>
      <p:sp>
        <p:nvSpPr>
          <p:cNvPr id="254" name="Google Shape;254;p2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Contents</a:t>
            </a:r>
            <a:endParaRPr/>
          </a:p>
        </p:txBody>
      </p:sp>
      <p:sp>
        <p:nvSpPr>
          <p:cNvPr id="255" name="Google Shape;255;p2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4"/>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Const</a:t>
            </a:r>
            <a:endParaRPr/>
          </a:p>
        </p:txBody>
      </p:sp>
      <p:sp>
        <p:nvSpPr>
          <p:cNvPr id="389" name="Google Shape;389;p44"/>
          <p:cNvSpPr txBox="1"/>
          <p:nvPr>
            <p:ph idx="1" type="body"/>
          </p:nvPr>
        </p:nvSpPr>
        <p:spPr>
          <a:xfrm>
            <a:off x="601675" y="1903325"/>
            <a:ext cx="8093400" cy="33837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b="1" lang="en-US"/>
              <a:t>Recall</a:t>
            </a:r>
            <a:r>
              <a:rPr lang="en-US"/>
              <a:t>: if an argument is passed to an ordinary function by reference, and you don’t want the function to modify it, the argument should be made </a:t>
            </a:r>
            <a:r>
              <a:rPr lang="en-US">
                <a:latin typeface="Courier New"/>
                <a:ea typeface="Courier New"/>
                <a:cs typeface="Courier New"/>
                <a:sym typeface="Courier New"/>
              </a:rPr>
              <a:t>const</a:t>
            </a:r>
            <a:r>
              <a:rPr lang="en-US"/>
              <a:t> in the function declaration (and definition) - this is true of member functions as well</a:t>
            </a:r>
            <a:endParaRPr/>
          </a:p>
          <a:p>
            <a:pPr indent="-342900" lvl="0" marL="457200" rtl="0" algn="l">
              <a:spcBef>
                <a:spcPts val="0"/>
              </a:spcBef>
              <a:spcAft>
                <a:spcPts val="0"/>
              </a:spcAft>
              <a:buSzPts val="1800"/>
              <a:buChar char="●"/>
            </a:pPr>
            <a:r>
              <a:rPr lang="en-US"/>
              <a:t>We have that we can apply </a:t>
            </a:r>
            <a:r>
              <a:rPr lang="en-US">
                <a:latin typeface="Courier New"/>
                <a:ea typeface="Courier New"/>
                <a:cs typeface="Courier New"/>
                <a:sym typeface="Courier New"/>
              </a:rPr>
              <a:t>const</a:t>
            </a:r>
            <a:r>
              <a:rPr lang="en-US"/>
              <a:t> to variables of basic types such as </a:t>
            </a:r>
            <a:r>
              <a:rPr lang="en-US">
                <a:latin typeface="Courier New"/>
                <a:ea typeface="Courier New"/>
                <a:cs typeface="Courier New"/>
                <a:sym typeface="Courier New"/>
              </a:rPr>
              <a:t>int</a:t>
            </a:r>
            <a:r>
              <a:rPr lang="en-US"/>
              <a:t> to keep them from being modified - in a similar way, we can apply </a:t>
            </a:r>
            <a:r>
              <a:rPr lang="en-US">
                <a:latin typeface="Courier New"/>
                <a:ea typeface="Courier New"/>
                <a:cs typeface="Courier New"/>
                <a:sym typeface="Courier New"/>
              </a:rPr>
              <a:t>const</a:t>
            </a:r>
            <a:r>
              <a:rPr lang="en-US"/>
              <a:t> to objects of classes</a:t>
            </a:r>
            <a:endParaRPr/>
          </a:p>
          <a:p>
            <a:pPr indent="-342900" lvl="0" marL="457200" rtl="0" algn="l">
              <a:spcBef>
                <a:spcPts val="0"/>
              </a:spcBef>
              <a:spcAft>
                <a:spcPts val="0"/>
              </a:spcAft>
              <a:buSzPts val="1800"/>
              <a:buChar char="●"/>
            </a:pPr>
            <a:r>
              <a:rPr lang="en-US"/>
              <a:t>When an object is declared as </a:t>
            </a:r>
            <a:r>
              <a:rPr lang="en-US">
                <a:latin typeface="Courier New"/>
                <a:ea typeface="Courier New"/>
                <a:cs typeface="Courier New"/>
                <a:sym typeface="Courier New"/>
              </a:rPr>
              <a:t>const</a:t>
            </a:r>
            <a:r>
              <a:rPr lang="en-US"/>
              <a:t>, you can’t modify it</a:t>
            </a:r>
            <a:endParaRPr/>
          </a:p>
          <a:p>
            <a:pPr indent="-342900" lvl="0" marL="457200" rtl="0" algn="l">
              <a:spcBef>
                <a:spcPts val="0"/>
              </a:spcBef>
              <a:spcAft>
                <a:spcPts val="0"/>
              </a:spcAft>
              <a:buSzPts val="1800"/>
              <a:buChar char="●"/>
            </a:pPr>
            <a:r>
              <a:rPr lang="en-US"/>
              <a:t>In a </a:t>
            </a:r>
            <a:r>
              <a:rPr lang="en-US">
                <a:latin typeface="Courier New"/>
                <a:ea typeface="Courier New"/>
                <a:cs typeface="Courier New"/>
                <a:sym typeface="Courier New"/>
              </a:rPr>
              <a:t>const</a:t>
            </a:r>
            <a:r>
              <a:rPr lang="en-US"/>
              <a:t> object we can use only </a:t>
            </a:r>
            <a:r>
              <a:rPr lang="en-US">
                <a:latin typeface="Courier New"/>
                <a:ea typeface="Courier New"/>
                <a:cs typeface="Courier New"/>
                <a:sym typeface="Courier New"/>
              </a:rPr>
              <a:t>const</a:t>
            </a:r>
            <a:r>
              <a:rPr lang="en-US"/>
              <a:t> member functions with it, because they’re the only ones that guarantee not to modify it</a:t>
            </a:r>
            <a:endParaRPr/>
          </a:p>
          <a:p>
            <a:pPr indent="0" lvl="0" marL="0" rtl="0" algn="l">
              <a:spcBef>
                <a:spcPts val="1200"/>
              </a:spcBef>
              <a:spcAft>
                <a:spcPts val="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5"/>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Function Templates</a:t>
            </a:r>
            <a:endParaRPr/>
          </a:p>
        </p:txBody>
      </p:sp>
      <p:sp>
        <p:nvSpPr>
          <p:cNvPr id="396" name="Google Shape;396;p45"/>
          <p:cNvSpPr txBox="1"/>
          <p:nvPr>
            <p:ph idx="1" type="body"/>
          </p:nvPr>
        </p:nvSpPr>
        <p:spPr>
          <a:xfrm>
            <a:off x="601550" y="1762425"/>
            <a:ext cx="8093400" cy="1665600"/>
          </a:xfrm>
          <a:prstGeom prst="rect">
            <a:avLst/>
          </a:prstGeom>
        </p:spPr>
        <p:txBody>
          <a:bodyPr anchorCtr="0" anchor="t" bIns="45700" lIns="0" spcFirstLastPara="1" rIns="0" wrap="square" tIns="45700">
            <a:normAutofit fontScale="77500" lnSpcReduction="20000"/>
          </a:bodyPr>
          <a:lstStyle/>
          <a:p>
            <a:pPr indent="-336867" lvl="0" marL="457200" rtl="0" algn="l">
              <a:lnSpc>
                <a:spcPct val="115000"/>
              </a:lnSpc>
              <a:spcBef>
                <a:spcPts val="1200"/>
              </a:spcBef>
              <a:spcAft>
                <a:spcPts val="0"/>
              </a:spcAft>
              <a:buSzPct val="100000"/>
              <a:buChar char="●"/>
            </a:pPr>
            <a:r>
              <a:rPr lang="en-US" sz="2200"/>
              <a:t>Templates make it possible to use one function or class to handle many different data types</a:t>
            </a:r>
            <a:endParaRPr sz="2200"/>
          </a:p>
          <a:p>
            <a:pPr indent="-336867" lvl="0" marL="457200" rtl="0" algn="l">
              <a:lnSpc>
                <a:spcPct val="115000"/>
              </a:lnSpc>
              <a:spcBef>
                <a:spcPts val="0"/>
              </a:spcBef>
              <a:spcAft>
                <a:spcPts val="0"/>
              </a:spcAft>
              <a:buSzPct val="100000"/>
              <a:buChar char="●"/>
            </a:pPr>
            <a:r>
              <a:rPr lang="en-US" sz="2200"/>
              <a:t>Function templates is a way to write such a function just once, and have it work for many different data types</a:t>
            </a:r>
            <a:endParaRPr sz="2200"/>
          </a:p>
          <a:p>
            <a:pPr indent="-336867" lvl="0" marL="457200" rtl="0" algn="l">
              <a:lnSpc>
                <a:spcPct val="115000"/>
              </a:lnSpc>
              <a:spcBef>
                <a:spcPts val="0"/>
              </a:spcBef>
              <a:spcAft>
                <a:spcPts val="0"/>
              </a:spcAft>
              <a:buSzPct val="100000"/>
              <a:buChar char="●"/>
            </a:pPr>
            <a:r>
              <a:rPr lang="en-US" sz="2200"/>
              <a:t>Example: defines a template version of </a:t>
            </a:r>
            <a:r>
              <a:rPr lang="en-US" sz="2200">
                <a:latin typeface="Courier New"/>
                <a:ea typeface="Courier New"/>
                <a:cs typeface="Courier New"/>
                <a:sym typeface="Courier New"/>
              </a:rPr>
              <a:t>abs() </a:t>
            </a:r>
            <a:r>
              <a:rPr lang="en-US" sz="2200"/>
              <a:t>and then, in </a:t>
            </a:r>
            <a:r>
              <a:rPr lang="en-US" sz="2200">
                <a:latin typeface="Courier New"/>
                <a:ea typeface="Courier New"/>
                <a:cs typeface="Courier New"/>
                <a:sym typeface="Courier New"/>
              </a:rPr>
              <a:t>main()</a:t>
            </a:r>
            <a:r>
              <a:rPr lang="en-US" sz="2200"/>
              <a:t>, invokes this function with different data types</a:t>
            </a:r>
            <a:endParaRPr/>
          </a:p>
        </p:txBody>
      </p:sp>
      <p:graphicFrame>
        <p:nvGraphicFramePr>
          <p:cNvPr id="397" name="Google Shape;397;p45"/>
          <p:cNvGraphicFramePr/>
          <p:nvPr/>
        </p:nvGraphicFramePr>
        <p:xfrm>
          <a:off x="712975" y="3332625"/>
          <a:ext cx="3000000" cy="3000000"/>
        </p:xfrm>
        <a:graphic>
          <a:graphicData uri="http://schemas.openxmlformats.org/drawingml/2006/table">
            <a:tbl>
              <a:tblPr>
                <a:noFill/>
                <a:tableStyleId>{2B64A1E9-C4EF-43C6-BBB8-2C449CF4234E}</a:tableStyleId>
              </a:tblPr>
              <a:tblGrid>
                <a:gridCol w="3935275"/>
                <a:gridCol w="3935275"/>
              </a:tblGrid>
              <a:tr h="1518425">
                <a:tc>
                  <a:txBody>
                    <a:bodyPr/>
                    <a:lstStyle/>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template &lt;class T&gt;</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T abs(T n) {</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return (n &lt; 0) ? -n : n;</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latin typeface="Courier New"/>
                          <a:ea typeface="Courier New"/>
                          <a:cs typeface="Courier New"/>
                          <a:sym typeface="Courier New"/>
                        </a:rPr>
                        <a:t>int a = -5;</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long b = -70000L;</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double c = -9.95</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cout &lt;&lt; abs(a);</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cout &lt;&lt; abs(b);</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cout &lt;&lt; abs(c);</a:t>
                      </a:r>
                      <a:endParaRPr b="1">
                        <a:latin typeface="Courier New"/>
                        <a:ea typeface="Courier New"/>
                        <a:cs typeface="Courier New"/>
                        <a:sym typeface="Courier New"/>
                      </a:endParaRPr>
                    </a:p>
                  </a:txBody>
                  <a:tcPr marT="91425" marB="91425" marR="91425" marL="91425"/>
                </a:tc>
              </a:tr>
            </a:tbl>
          </a:graphicData>
        </a:graphic>
      </p:graphicFrame>
      <p:sp>
        <p:nvSpPr>
          <p:cNvPr id="398" name="Google Shape;398;p45"/>
          <p:cNvSpPr txBox="1"/>
          <p:nvPr/>
        </p:nvSpPr>
        <p:spPr>
          <a:xfrm>
            <a:off x="601550" y="4851050"/>
            <a:ext cx="8218500" cy="1416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US" sz="2000">
                <a:latin typeface="Calibri"/>
                <a:ea typeface="Calibri"/>
                <a:cs typeface="Calibri"/>
                <a:sym typeface="Calibri"/>
              </a:rPr>
              <a:t>The </a:t>
            </a:r>
            <a:r>
              <a:rPr lang="en-US" sz="2000">
                <a:latin typeface="Courier New"/>
                <a:ea typeface="Courier New"/>
                <a:cs typeface="Courier New"/>
                <a:sym typeface="Courier New"/>
              </a:rPr>
              <a:t>template</a:t>
            </a:r>
            <a:r>
              <a:rPr lang="en-US" sz="2000">
                <a:latin typeface="Calibri"/>
                <a:ea typeface="Calibri"/>
                <a:cs typeface="Calibri"/>
                <a:sym typeface="Calibri"/>
              </a:rPr>
              <a:t> keyword signals the compiler that we’re about to define a function template </a:t>
            </a:r>
            <a:endParaRPr sz="2000">
              <a:latin typeface="Calibri"/>
              <a:ea typeface="Calibri"/>
              <a:cs typeface="Calibri"/>
              <a:sym typeface="Calibri"/>
            </a:endParaRPr>
          </a:p>
          <a:p>
            <a:pPr indent="-304800" lvl="0" marL="457200" rtl="0" algn="l">
              <a:lnSpc>
                <a:spcPct val="115000"/>
              </a:lnSpc>
              <a:spcBef>
                <a:spcPts val="0"/>
              </a:spcBef>
              <a:spcAft>
                <a:spcPts val="0"/>
              </a:spcAft>
              <a:buSzPts val="1200"/>
              <a:buChar char="●"/>
            </a:pPr>
            <a:r>
              <a:rPr lang="en-US" sz="2000">
                <a:latin typeface="Calibri"/>
                <a:ea typeface="Calibri"/>
                <a:cs typeface="Calibri"/>
                <a:sym typeface="Calibri"/>
              </a:rPr>
              <a:t>The variable following the </a:t>
            </a:r>
            <a:r>
              <a:rPr lang="en-US" sz="2000">
                <a:latin typeface="Courier New"/>
                <a:ea typeface="Courier New"/>
                <a:cs typeface="Courier New"/>
                <a:sym typeface="Courier New"/>
              </a:rPr>
              <a:t>keyword</a:t>
            </a:r>
            <a:r>
              <a:rPr lang="en-US" sz="2000">
                <a:latin typeface="Calibri"/>
                <a:ea typeface="Calibri"/>
                <a:cs typeface="Calibri"/>
                <a:sym typeface="Calibri"/>
              </a:rPr>
              <a:t> class (</a:t>
            </a:r>
            <a:r>
              <a:rPr lang="en-US" sz="2000">
                <a:latin typeface="Courier New"/>
                <a:ea typeface="Courier New"/>
                <a:cs typeface="Courier New"/>
                <a:sym typeface="Courier New"/>
              </a:rPr>
              <a:t>T </a:t>
            </a:r>
            <a:r>
              <a:rPr lang="en-US" sz="2000">
                <a:latin typeface="Calibri"/>
                <a:ea typeface="Calibri"/>
                <a:cs typeface="Calibri"/>
                <a:sym typeface="Calibri"/>
              </a:rPr>
              <a:t>in the example) is called the template argument </a:t>
            </a:r>
            <a:r>
              <a:rPr lang="en-US" sz="2000">
                <a:solidFill>
                  <a:schemeClr val="dk1"/>
                </a:solidFill>
                <a:latin typeface="Calibri"/>
                <a:ea typeface="Calibri"/>
                <a:cs typeface="Calibri"/>
                <a:sym typeface="Calibri"/>
              </a:rPr>
              <a:t>(</a:t>
            </a:r>
            <a:r>
              <a:rPr lang="en-US" sz="2000">
                <a:solidFill>
                  <a:schemeClr val="dk1"/>
                </a:solidFill>
                <a:latin typeface="Courier New"/>
                <a:ea typeface="Courier New"/>
                <a:cs typeface="Courier New"/>
                <a:sym typeface="Courier New"/>
              </a:rPr>
              <a:t>T </a:t>
            </a:r>
            <a:r>
              <a:rPr lang="en-US" sz="2000">
                <a:solidFill>
                  <a:schemeClr val="dk1"/>
                </a:solidFill>
                <a:latin typeface="Calibri"/>
                <a:ea typeface="Calibri"/>
                <a:cs typeface="Calibri"/>
                <a:sym typeface="Calibri"/>
              </a:rPr>
              <a:t>can be anything, like Type, or anyType,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6"/>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Function Templates</a:t>
            </a:r>
            <a:endParaRPr/>
          </a:p>
        </p:txBody>
      </p:sp>
      <p:sp>
        <p:nvSpPr>
          <p:cNvPr id="405" name="Google Shape;405;p46"/>
          <p:cNvSpPr txBox="1"/>
          <p:nvPr>
            <p:ph idx="1" type="body"/>
          </p:nvPr>
        </p:nvSpPr>
        <p:spPr>
          <a:xfrm>
            <a:off x="822950" y="1845724"/>
            <a:ext cx="7543800" cy="4449600"/>
          </a:xfrm>
          <a:prstGeom prst="rect">
            <a:avLst/>
          </a:prstGeom>
        </p:spPr>
        <p:txBody>
          <a:bodyPr anchorCtr="0" anchor="t" bIns="45700" lIns="0" spcFirstLastPara="1" rIns="0" wrap="square" tIns="45700">
            <a:normAutofit fontScale="77500" lnSpcReduction="20000"/>
          </a:bodyPr>
          <a:lstStyle/>
          <a:p>
            <a:pPr indent="-317182" lvl="0" marL="457200" rtl="0" algn="l">
              <a:spcBef>
                <a:spcPts val="1200"/>
              </a:spcBef>
              <a:spcAft>
                <a:spcPts val="0"/>
              </a:spcAft>
              <a:buSzPct val="90000"/>
              <a:buChar char="●"/>
            </a:pPr>
            <a:r>
              <a:rPr lang="en-US"/>
              <a:t>Function Templates with Multiple Arguments</a:t>
            </a:r>
            <a:endParaRPr/>
          </a:p>
          <a:p>
            <a:pPr indent="0" lvl="0" marL="45720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template &lt;class atype&gt;</a:t>
            </a:r>
            <a:endParaRPr b="1" sz="1400">
              <a:latin typeface="Courier New"/>
              <a:ea typeface="Courier New"/>
              <a:cs typeface="Courier New"/>
              <a:sym typeface="Courier New"/>
            </a:endParaRPr>
          </a:p>
          <a:p>
            <a:pPr indent="0" lvl="0" marL="45720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int find(atype* array, atype value, int size){</a:t>
            </a:r>
            <a:endParaRPr b="1" sz="1400">
              <a:latin typeface="Courier New"/>
              <a:ea typeface="Courier New"/>
              <a:cs typeface="Courier New"/>
              <a:sym typeface="Courier New"/>
            </a:endParaRPr>
          </a:p>
          <a:p>
            <a:pPr indent="0" lvl="0" marL="45720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    for(int j=0; j&lt;size; j++)</a:t>
            </a:r>
            <a:endParaRPr b="1" sz="1400">
              <a:latin typeface="Courier New"/>
              <a:ea typeface="Courier New"/>
              <a:cs typeface="Courier New"/>
              <a:sym typeface="Courier New"/>
            </a:endParaRPr>
          </a:p>
          <a:p>
            <a:pPr indent="0" lvl="0" marL="45720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        if(array[j]==value)</a:t>
            </a:r>
            <a:endParaRPr b="1" sz="1400">
              <a:latin typeface="Courier New"/>
              <a:ea typeface="Courier New"/>
              <a:cs typeface="Courier New"/>
              <a:sym typeface="Courier New"/>
            </a:endParaRPr>
          </a:p>
          <a:p>
            <a:pPr indent="0" lvl="0" marL="45720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           return j;</a:t>
            </a:r>
            <a:endParaRPr b="1" sz="1400">
              <a:latin typeface="Courier New"/>
              <a:ea typeface="Courier New"/>
              <a:cs typeface="Courier New"/>
              <a:sym typeface="Courier New"/>
            </a:endParaRPr>
          </a:p>
          <a:p>
            <a:pPr indent="457200" lvl="0" marL="45720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return -1;</a:t>
            </a:r>
            <a:endParaRPr b="1" sz="1400">
              <a:latin typeface="Courier New"/>
              <a:ea typeface="Courier New"/>
              <a:cs typeface="Courier New"/>
              <a:sym typeface="Courier New"/>
            </a:endParaRPr>
          </a:p>
          <a:p>
            <a:pPr indent="0" lvl="0" marL="457200" rtl="0" algn="l">
              <a:spcBef>
                <a:spcPts val="1200"/>
              </a:spcBef>
              <a:spcAft>
                <a:spcPts val="0"/>
              </a:spcAft>
              <a:buNone/>
            </a:pPr>
            <a:r>
              <a:rPr b="1" lang="en-US" sz="1400">
                <a:latin typeface="Courier New"/>
                <a:ea typeface="Courier New"/>
                <a:cs typeface="Courier New"/>
                <a:sym typeface="Courier New"/>
              </a:rPr>
              <a:t>}</a:t>
            </a:r>
            <a:endParaRPr b="1" sz="1400">
              <a:latin typeface="Courier New"/>
              <a:ea typeface="Courier New"/>
              <a:cs typeface="Courier New"/>
              <a:sym typeface="Courier New"/>
            </a:endParaRPr>
          </a:p>
          <a:p>
            <a:pPr indent="-317182" lvl="0" marL="457200" rtl="0" algn="l">
              <a:spcBef>
                <a:spcPts val="1200"/>
              </a:spcBef>
              <a:spcAft>
                <a:spcPts val="0"/>
              </a:spcAft>
              <a:buSzPct val="90000"/>
              <a:buChar char="●"/>
            </a:pPr>
            <a:r>
              <a:rPr lang="en-US"/>
              <a:t>More Than One Template Argument</a:t>
            </a:r>
            <a:endParaRPr/>
          </a:p>
          <a:p>
            <a:pPr indent="0" lvl="0" marL="457200" rtl="0" algn="l">
              <a:spcBef>
                <a:spcPts val="1200"/>
              </a:spcBef>
              <a:spcAft>
                <a:spcPts val="0"/>
              </a:spcAft>
              <a:buClr>
                <a:schemeClr val="dk1"/>
              </a:buClr>
              <a:buSzPct val="78571"/>
              <a:buFont typeface="Arial"/>
              <a:buNone/>
            </a:pPr>
            <a:r>
              <a:rPr b="1" lang="en-US" sz="1400">
                <a:latin typeface="Courier New"/>
                <a:ea typeface="Courier New"/>
                <a:cs typeface="Courier New"/>
                <a:sym typeface="Courier New"/>
              </a:rPr>
              <a:t>template &lt;class atype, class btype&gt;</a:t>
            </a:r>
            <a:endParaRPr b="1" sz="1400">
              <a:latin typeface="Courier New"/>
              <a:ea typeface="Courier New"/>
              <a:cs typeface="Courier New"/>
              <a:sym typeface="Courier New"/>
            </a:endParaRPr>
          </a:p>
          <a:p>
            <a:pPr indent="0" lvl="0" marL="457200" rtl="0" algn="l">
              <a:spcBef>
                <a:spcPts val="1200"/>
              </a:spcBef>
              <a:spcAft>
                <a:spcPts val="0"/>
              </a:spcAft>
              <a:buNone/>
            </a:pPr>
            <a:r>
              <a:rPr b="1" lang="en-US" sz="1400">
                <a:latin typeface="Courier New"/>
                <a:ea typeface="Courier New"/>
                <a:cs typeface="Courier New"/>
                <a:sym typeface="Courier New"/>
              </a:rPr>
              <a:t>btype find(atype* array, atype value, btype size){</a:t>
            </a:r>
            <a:endParaRPr b="1" sz="1400">
              <a:latin typeface="Courier New"/>
              <a:ea typeface="Courier New"/>
              <a:cs typeface="Courier New"/>
              <a:sym typeface="Courier New"/>
            </a:endParaRPr>
          </a:p>
          <a:p>
            <a:pPr indent="0" lvl="0" marL="457200" rtl="0" algn="l">
              <a:spcBef>
                <a:spcPts val="1200"/>
              </a:spcBef>
              <a:spcAft>
                <a:spcPts val="0"/>
              </a:spcAft>
              <a:buNone/>
            </a:pPr>
            <a:r>
              <a:rPr b="1" lang="en-US" sz="1400">
                <a:latin typeface="Courier New"/>
                <a:ea typeface="Courier New"/>
                <a:cs typeface="Courier New"/>
                <a:sym typeface="Courier New"/>
              </a:rPr>
              <a:t>    for(btype j=0; j&lt;size; j++)</a:t>
            </a:r>
            <a:endParaRPr b="1" sz="1400">
              <a:latin typeface="Courier New"/>
              <a:ea typeface="Courier New"/>
              <a:cs typeface="Courier New"/>
              <a:sym typeface="Courier New"/>
            </a:endParaRPr>
          </a:p>
          <a:p>
            <a:pPr indent="0" lvl="0" marL="457200" rtl="0" algn="l">
              <a:spcBef>
                <a:spcPts val="1200"/>
              </a:spcBef>
              <a:spcAft>
                <a:spcPts val="0"/>
              </a:spcAft>
              <a:buNone/>
            </a:pPr>
            <a:r>
              <a:rPr b="1" lang="en-US" sz="1400">
                <a:latin typeface="Courier New"/>
                <a:ea typeface="Courier New"/>
                <a:cs typeface="Courier New"/>
                <a:sym typeface="Courier New"/>
              </a:rPr>
              <a:t>       if(array[j]==value)</a:t>
            </a:r>
            <a:endParaRPr b="1" sz="1400">
              <a:latin typeface="Courier New"/>
              <a:ea typeface="Courier New"/>
              <a:cs typeface="Courier New"/>
              <a:sym typeface="Courier New"/>
            </a:endParaRPr>
          </a:p>
          <a:p>
            <a:pPr indent="0" lvl="0" marL="457200" rtl="0" algn="l">
              <a:spcBef>
                <a:spcPts val="1200"/>
              </a:spcBef>
              <a:spcAft>
                <a:spcPts val="0"/>
              </a:spcAft>
              <a:buNone/>
            </a:pPr>
            <a:r>
              <a:rPr b="1" lang="en-US" sz="1400">
                <a:latin typeface="Courier New"/>
                <a:ea typeface="Courier New"/>
                <a:cs typeface="Courier New"/>
                <a:sym typeface="Courier New"/>
              </a:rPr>
              <a:t>           return j;</a:t>
            </a:r>
            <a:endParaRPr b="1" sz="1400">
              <a:latin typeface="Courier New"/>
              <a:ea typeface="Courier New"/>
              <a:cs typeface="Courier New"/>
              <a:sym typeface="Courier New"/>
            </a:endParaRPr>
          </a:p>
          <a:p>
            <a:pPr indent="0" lvl="0" marL="457200" rtl="0" algn="l">
              <a:spcBef>
                <a:spcPts val="1200"/>
              </a:spcBef>
              <a:spcAft>
                <a:spcPts val="0"/>
              </a:spcAft>
              <a:buNone/>
            </a:pPr>
            <a:r>
              <a:rPr b="1" lang="en-US" sz="1400">
                <a:latin typeface="Courier New"/>
                <a:ea typeface="Courier New"/>
                <a:cs typeface="Courier New"/>
                <a:sym typeface="Courier New"/>
              </a:rPr>
              <a:t>    return static_cast&lt;btype&gt;(-1);</a:t>
            </a:r>
            <a:endParaRPr b="1" sz="1400">
              <a:latin typeface="Courier New"/>
              <a:ea typeface="Courier New"/>
              <a:cs typeface="Courier New"/>
              <a:sym typeface="Courier New"/>
            </a:endParaRPr>
          </a:p>
          <a:p>
            <a:pPr indent="0" lvl="0" marL="457200" rtl="0" algn="l">
              <a:spcBef>
                <a:spcPts val="1200"/>
              </a:spcBef>
              <a:spcAft>
                <a:spcPts val="200"/>
              </a:spcAft>
              <a:buNone/>
            </a:pPr>
            <a:r>
              <a:rPr b="1" lang="en-US" sz="1400">
                <a:latin typeface="Courier New"/>
                <a:ea typeface="Courier New"/>
                <a:cs typeface="Courier New"/>
                <a:sym typeface="Courier New"/>
              </a:rPr>
              <a:t>}</a:t>
            </a:r>
            <a:endParaRPr b="1" sz="140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7"/>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Function Templates</a:t>
            </a:r>
            <a:endParaRPr/>
          </a:p>
        </p:txBody>
      </p:sp>
      <p:sp>
        <p:nvSpPr>
          <p:cNvPr id="412" name="Google Shape;412;p47"/>
          <p:cNvSpPr txBox="1"/>
          <p:nvPr>
            <p:ph idx="1" type="body"/>
          </p:nvPr>
        </p:nvSpPr>
        <p:spPr>
          <a:xfrm>
            <a:off x="601675" y="1783650"/>
            <a:ext cx="8257500" cy="4501500"/>
          </a:xfrm>
          <a:prstGeom prst="rect">
            <a:avLst/>
          </a:prstGeom>
        </p:spPr>
        <p:txBody>
          <a:bodyPr anchorCtr="0" anchor="t" bIns="45700" lIns="0" spcFirstLastPara="1" rIns="0" wrap="square" tIns="45700">
            <a:normAutofit/>
          </a:bodyPr>
          <a:lstStyle/>
          <a:p>
            <a:pPr indent="-368300" lvl="0" marL="457200" rtl="0" algn="l">
              <a:spcBef>
                <a:spcPts val="1200"/>
              </a:spcBef>
              <a:spcAft>
                <a:spcPts val="0"/>
              </a:spcAft>
              <a:buSzPts val="2200"/>
              <a:buChar char="●"/>
            </a:pPr>
            <a:r>
              <a:rPr b="1" lang="en-US" sz="2200"/>
              <a:t>What the compiler does?</a:t>
            </a:r>
            <a:r>
              <a:rPr lang="en-US" sz="2200"/>
              <a:t> Code generation doesn’t take place until the function is actually called (invoked) by a statement within the program</a:t>
            </a:r>
            <a:endParaRPr sz="2200"/>
          </a:p>
          <a:p>
            <a:pPr indent="0" lvl="0" marL="0" rtl="0" algn="l">
              <a:spcBef>
                <a:spcPts val="1200"/>
              </a:spcBef>
              <a:spcAft>
                <a:spcPts val="200"/>
              </a:spcAft>
              <a:buNone/>
            </a:pPr>
            <a:r>
              <a:t/>
            </a:r>
            <a:endParaRPr/>
          </a:p>
        </p:txBody>
      </p:sp>
      <p:pic>
        <p:nvPicPr>
          <p:cNvPr id="413" name="Google Shape;413;p47"/>
          <p:cNvPicPr preferRelativeResize="0"/>
          <p:nvPr/>
        </p:nvPicPr>
        <p:blipFill>
          <a:blip r:embed="rId3">
            <a:alphaModFix/>
          </a:blip>
          <a:stretch>
            <a:fillRect/>
          </a:stretch>
        </p:blipFill>
        <p:spPr>
          <a:xfrm>
            <a:off x="3576850" y="2834625"/>
            <a:ext cx="4744249" cy="33522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8"/>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Class Templates</a:t>
            </a:r>
            <a:endParaRPr/>
          </a:p>
        </p:txBody>
      </p:sp>
      <p:sp>
        <p:nvSpPr>
          <p:cNvPr id="420" name="Google Shape;420;p48"/>
          <p:cNvSpPr txBox="1"/>
          <p:nvPr>
            <p:ph idx="1" type="body"/>
          </p:nvPr>
        </p:nvSpPr>
        <p:spPr>
          <a:xfrm>
            <a:off x="449275" y="1869500"/>
            <a:ext cx="3757800" cy="44610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The template concept can be extended to classes</a:t>
            </a:r>
            <a:endParaRPr/>
          </a:p>
          <a:p>
            <a:pPr indent="-342900" lvl="0" marL="457200" rtl="0" algn="l">
              <a:spcBef>
                <a:spcPts val="0"/>
              </a:spcBef>
              <a:spcAft>
                <a:spcPts val="0"/>
              </a:spcAft>
              <a:buSzPts val="1800"/>
              <a:buChar char="●"/>
            </a:pPr>
            <a:r>
              <a:rPr lang="en-US"/>
              <a:t>Class templates are generally used for data storage (container) classes - as example we have the containers of the Standard Template Library</a:t>
            </a:r>
            <a:endParaRPr/>
          </a:p>
          <a:p>
            <a:pPr indent="-342900" lvl="0" marL="457200" rtl="0" algn="l">
              <a:spcBef>
                <a:spcPts val="0"/>
              </a:spcBef>
              <a:spcAft>
                <a:spcPts val="0"/>
              </a:spcAft>
              <a:buSzPts val="1800"/>
              <a:buChar char="●"/>
            </a:pPr>
            <a:r>
              <a:rPr lang="en-US"/>
              <a:t>Lets take as example of a generic </a:t>
            </a:r>
            <a:r>
              <a:rPr lang="en-US">
                <a:latin typeface="Courier New"/>
                <a:ea typeface="Courier New"/>
                <a:cs typeface="Courier New"/>
                <a:sym typeface="Courier New"/>
              </a:rPr>
              <a:t>Stack</a:t>
            </a:r>
            <a:r>
              <a:rPr lang="en-US"/>
              <a:t> class:</a:t>
            </a:r>
            <a:endParaRPr/>
          </a:p>
        </p:txBody>
      </p:sp>
      <p:pic>
        <p:nvPicPr>
          <p:cNvPr id="421" name="Google Shape;421;p48"/>
          <p:cNvPicPr preferRelativeResize="0"/>
          <p:nvPr/>
        </p:nvPicPr>
        <p:blipFill>
          <a:blip r:embed="rId3">
            <a:alphaModFix/>
          </a:blip>
          <a:stretch>
            <a:fillRect/>
          </a:stretch>
        </p:blipFill>
        <p:spPr>
          <a:xfrm>
            <a:off x="4435754" y="2181400"/>
            <a:ext cx="4556699" cy="40555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9"/>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Example: Stack</a:t>
            </a:r>
            <a:endParaRPr/>
          </a:p>
        </p:txBody>
      </p:sp>
      <p:graphicFrame>
        <p:nvGraphicFramePr>
          <p:cNvPr id="428" name="Google Shape;428;p49"/>
          <p:cNvGraphicFramePr/>
          <p:nvPr/>
        </p:nvGraphicFramePr>
        <p:xfrm>
          <a:off x="495950" y="1737400"/>
          <a:ext cx="3000000" cy="3000000"/>
        </p:xfrm>
        <a:graphic>
          <a:graphicData uri="http://schemas.openxmlformats.org/drawingml/2006/table">
            <a:tbl>
              <a:tblPr>
                <a:noFill/>
                <a:tableStyleId>{2B64A1E9-C4EF-43C6-BBB8-2C449CF4234E}</a:tableStyleId>
              </a:tblPr>
              <a:tblGrid>
                <a:gridCol w="4199925"/>
                <a:gridCol w="4199925"/>
              </a:tblGrid>
              <a:tr h="4558750">
                <a:tc>
                  <a:txBody>
                    <a:bodyPr/>
                    <a:lstStyle/>
                    <a:p>
                      <a:pPr indent="0" lvl="0" marL="0" rtl="0" algn="l">
                        <a:lnSpc>
                          <a:spcPct val="115000"/>
                        </a:lnSpc>
                        <a:spcBef>
                          <a:spcPts val="0"/>
                        </a:spcBef>
                        <a:spcAft>
                          <a:spcPts val="0"/>
                        </a:spcAft>
                        <a:buClr>
                          <a:schemeClr val="dk1"/>
                        </a:buClr>
                        <a:buSzPts val="1100"/>
                        <a:buFont typeface="Arial"/>
                        <a:buNone/>
                      </a:pPr>
                      <a:r>
                        <a:rPr b="1" lang="en-US">
                          <a:latin typeface="Courier New"/>
                          <a:ea typeface="Courier New"/>
                          <a:cs typeface="Courier New"/>
                          <a:sym typeface="Courier New"/>
                        </a:rPr>
                        <a:t>template &lt;class T&gt;</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latin typeface="Courier New"/>
                          <a:ea typeface="Courier New"/>
                          <a:cs typeface="Courier New"/>
                          <a:sym typeface="Courier New"/>
                        </a:rPr>
                        <a:t>class Stack {</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latin typeface="Courier New"/>
                          <a:ea typeface="Courier New"/>
                          <a:cs typeface="Courier New"/>
                          <a:sym typeface="Courier New"/>
                        </a:rPr>
                        <a:t>private:</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latin typeface="Courier New"/>
                          <a:ea typeface="Courier New"/>
                          <a:cs typeface="Courier New"/>
                          <a:sym typeface="Courier New"/>
                        </a:rPr>
                        <a:t>    std::vector&lt;T&gt; elems;</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latin typeface="Courier New"/>
                          <a:ea typeface="Courier New"/>
                          <a:cs typeface="Courier New"/>
                          <a:sym typeface="Courier New"/>
                        </a:rPr>
                        <a:t>public:</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latin typeface="Courier New"/>
                          <a:ea typeface="Courier New"/>
                          <a:cs typeface="Courier New"/>
                          <a:sym typeface="Courier New"/>
                        </a:rPr>
                        <a:t>    Stack(const std::vector&lt;T&gt; &amp;e) :</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latin typeface="Courier New"/>
                          <a:ea typeface="Courier New"/>
                          <a:cs typeface="Courier New"/>
                          <a:sym typeface="Courier New"/>
                        </a:rPr>
                        <a:t>      elems(elems) {}</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latin typeface="Courier New"/>
                          <a:ea typeface="Courier New"/>
                          <a:cs typeface="Courier New"/>
                          <a:sym typeface="Courier New"/>
                        </a:rPr>
                        <a:t>    Stack() {}</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latin typeface="Courier New"/>
                          <a:ea typeface="Courier New"/>
                          <a:cs typeface="Courier New"/>
                          <a:sym typeface="Courier New"/>
                        </a:rPr>
                        <a:t>    ~Stack(){</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latin typeface="Courier New"/>
                          <a:ea typeface="Courier New"/>
                          <a:cs typeface="Courier New"/>
                          <a:sym typeface="Courier New"/>
                        </a:rPr>
                        <a:t>        elems.clear();</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push an element</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void push(T const&amp; elem){</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elems.push_back(elem);</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 pop an element</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void pop(){</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elems.pop_back();</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 return the top element</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T top() const{</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return elems.back();</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 verify if empty.</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bool empty() const{</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return elems.empty();</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a:latin typeface="Courier New"/>
                          <a:ea typeface="Courier New"/>
                          <a:cs typeface="Courier New"/>
                          <a:sym typeface="Courier New"/>
                        </a:rPr>
                        <a:t>};</a:t>
                      </a:r>
                      <a:endParaRPr b="1">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0"/>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Example: Stack</a:t>
            </a:r>
            <a:endParaRPr/>
          </a:p>
        </p:txBody>
      </p:sp>
      <p:sp>
        <p:nvSpPr>
          <p:cNvPr id="435" name="Google Shape;435;p50"/>
          <p:cNvSpPr txBox="1"/>
          <p:nvPr>
            <p:ph idx="1" type="body"/>
          </p:nvPr>
        </p:nvSpPr>
        <p:spPr>
          <a:xfrm>
            <a:off x="601675" y="1737400"/>
            <a:ext cx="8257500" cy="4593000"/>
          </a:xfrm>
          <a:prstGeom prst="rect">
            <a:avLst/>
          </a:prstGeom>
        </p:spPr>
        <p:txBody>
          <a:bodyPr anchorCtr="0" anchor="t" bIns="45700" lIns="0" spcFirstLastPara="1" rIns="0" wrap="square" tIns="45700">
            <a:normAutofit fontScale="92500" lnSpcReduction="20000"/>
          </a:bodyPr>
          <a:lstStyle/>
          <a:p>
            <a:pPr indent="-357822" lvl="0" marL="457200" rtl="0" algn="l">
              <a:lnSpc>
                <a:spcPct val="115000"/>
              </a:lnSpc>
              <a:spcBef>
                <a:spcPts val="1200"/>
              </a:spcBef>
              <a:spcAft>
                <a:spcPts val="0"/>
              </a:spcAft>
              <a:buSzPct val="100000"/>
              <a:buChar char="●"/>
            </a:pPr>
            <a:r>
              <a:rPr lang="en-US" sz="2200"/>
              <a:t>The class </a:t>
            </a:r>
            <a:r>
              <a:rPr lang="en-US" sz="2200">
                <a:latin typeface="Courier New"/>
                <a:ea typeface="Courier New"/>
                <a:cs typeface="Courier New"/>
                <a:sym typeface="Courier New"/>
              </a:rPr>
              <a:t>Stack</a:t>
            </a:r>
            <a:r>
              <a:rPr lang="en-US" sz="2200"/>
              <a:t> is presented as a template class</a:t>
            </a:r>
            <a:endParaRPr sz="2200"/>
          </a:p>
          <a:p>
            <a:pPr indent="-357822" lvl="0" marL="457200" rtl="0" algn="l">
              <a:lnSpc>
                <a:spcPct val="115000"/>
              </a:lnSpc>
              <a:spcBef>
                <a:spcPts val="0"/>
              </a:spcBef>
              <a:spcAft>
                <a:spcPts val="0"/>
              </a:spcAft>
              <a:buSzPct val="100000"/>
              <a:buChar char="●"/>
            </a:pPr>
            <a:r>
              <a:rPr lang="en-US" sz="2200"/>
              <a:t>The approach is similar to that used in function templates - the </a:t>
            </a:r>
            <a:r>
              <a:rPr lang="en-US" sz="2200">
                <a:latin typeface="Courier New"/>
                <a:ea typeface="Courier New"/>
                <a:cs typeface="Courier New"/>
                <a:sym typeface="Courier New"/>
              </a:rPr>
              <a:t>template</a:t>
            </a:r>
            <a:r>
              <a:rPr lang="en-US" sz="2200"/>
              <a:t> keyword and class </a:t>
            </a:r>
            <a:r>
              <a:rPr lang="en-US" sz="2200">
                <a:latin typeface="Courier New"/>
                <a:ea typeface="Courier New"/>
                <a:cs typeface="Courier New"/>
                <a:sym typeface="Courier New"/>
              </a:rPr>
              <a:t>Stack</a:t>
            </a:r>
            <a:r>
              <a:rPr lang="en-US" sz="2200"/>
              <a:t> signal that the entire class will be a template</a:t>
            </a:r>
            <a:endParaRPr sz="2200"/>
          </a:p>
          <a:p>
            <a:pPr indent="457200" lvl="0" marL="0" rtl="0" algn="l">
              <a:lnSpc>
                <a:spcPct val="115000"/>
              </a:lnSpc>
              <a:spcBef>
                <a:spcPts val="1200"/>
              </a:spcBef>
              <a:spcAft>
                <a:spcPts val="0"/>
              </a:spcAft>
              <a:buNone/>
            </a:pPr>
            <a:r>
              <a:rPr b="1" lang="en-US" sz="1700">
                <a:latin typeface="Courier New"/>
                <a:ea typeface="Courier New"/>
                <a:cs typeface="Courier New"/>
                <a:sym typeface="Courier New"/>
              </a:rPr>
              <a:t>template &lt;class T&gt;</a:t>
            </a:r>
            <a:endParaRPr b="1" sz="1700">
              <a:latin typeface="Courier New"/>
              <a:ea typeface="Courier New"/>
              <a:cs typeface="Courier New"/>
              <a:sym typeface="Courier New"/>
            </a:endParaRPr>
          </a:p>
          <a:p>
            <a:pPr indent="457200" lvl="0" marL="0" rtl="0" algn="l">
              <a:lnSpc>
                <a:spcPct val="115000"/>
              </a:lnSpc>
              <a:spcBef>
                <a:spcPts val="1200"/>
              </a:spcBef>
              <a:spcAft>
                <a:spcPts val="0"/>
              </a:spcAft>
              <a:buNone/>
            </a:pPr>
            <a:r>
              <a:rPr b="1" lang="en-US" sz="1700">
                <a:latin typeface="Courier New"/>
                <a:ea typeface="Courier New"/>
                <a:cs typeface="Courier New"/>
                <a:sym typeface="Courier New"/>
              </a:rPr>
              <a:t>class Stack{</a:t>
            </a:r>
            <a:endParaRPr b="1" sz="1700">
              <a:latin typeface="Courier New"/>
              <a:ea typeface="Courier New"/>
              <a:cs typeface="Courier New"/>
              <a:sym typeface="Courier New"/>
            </a:endParaRPr>
          </a:p>
          <a:p>
            <a:pPr indent="0" lvl="0" marL="0" rtl="0" algn="l">
              <a:lnSpc>
                <a:spcPct val="115000"/>
              </a:lnSpc>
              <a:spcBef>
                <a:spcPts val="1200"/>
              </a:spcBef>
              <a:spcAft>
                <a:spcPts val="0"/>
              </a:spcAft>
              <a:buNone/>
            </a:pPr>
            <a:r>
              <a:rPr b="1" lang="en-US" sz="1700">
                <a:latin typeface="Courier New"/>
                <a:ea typeface="Courier New"/>
                <a:cs typeface="Courier New"/>
                <a:sym typeface="Courier New"/>
              </a:rPr>
              <a:t>   		//data and member functions using template argument</a:t>
            </a:r>
            <a:endParaRPr b="1" sz="1700">
              <a:latin typeface="Courier New"/>
              <a:ea typeface="Courier New"/>
              <a:cs typeface="Courier New"/>
              <a:sym typeface="Courier New"/>
            </a:endParaRPr>
          </a:p>
          <a:p>
            <a:pPr indent="0" lvl="0" marL="0" rtl="0" algn="l">
              <a:lnSpc>
                <a:spcPct val="115000"/>
              </a:lnSpc>
              <a:spcBef>
                <a:spcPts val="1200"/>
              </a:spcBef>
              <a:spcAft>
                <a:spcPts val="0"/>
              </a:spcAft>
              <a:buNone/>
            </a:pPr>
            <a:r>
              <a:rPr b="1" lang="en-US" sz="1700">
                <a:latin typeface="Courier New"/>
                <a:ea typeface="Courier New"/>
                <a:cs typeface="Courier New"/>
                <a:sym typeface="Courier New"/>
              </a:rPr>
              <a:t>   };</a:t>
            </a:r>
            <a:endParaRPr b="1" sz="1700">
              <a:latin typeface="Courier New"/>
              <a:ea typeface="Courier New"/>
              <a:cs typeface="Courier New"/>
              <a:sym typeface="Courier New"/>
            </a:endParaRPr>
          </a:p>
          <a:p>
            <a:pPr indent="-357822" lvl="0" marL="457200" rtl="0" algn="l">
              <a:lnSpc>
                <a:spcPct val="115000"/>
              </a:lnSpc>
              <a:spcBef>
                <a:spcPts val="1200"/>
              </a:spcBef>
              <a:spcAft>
                <a:spcPts val="0"/>
              </a:spcAft>
              <a:buSzPct val="100000"/>
              <a:buChar char="●"/>
            </a:pPr>
            <a:r>
              <a:rPr lang="en-US" sz="2200"/>
              <a:t>A template argument, named </a:t>
            </a:r>
            <a:r>
              <a:rPr lang="en-US" sz="2200">
                <a:latin typeface="Courier New"/>
                <a:ea typeface="Courier New"/>
                <a:cs typeface="Courier New"/>
                <a:sym typeface="Courier New"/>
              </a:rPr>
              <a:t>T </a:t>
            </a:r>
            <a:r>
              <a:rPr lang="en-US" sz="2200"/>
              <a:t>in this example, is then used (instead of a fixed data type such as </a:t>
            </a:r>
            <a:r>
              <a:rPr lang="en-US" sz="2200">
                <a:latin typeface="Courier New"/>
                <a:ea typeface="Courier New"/>
                <a:cs typeface="Courier New"/>
                <a:sym typeface="Courier New"/>
              </a:rPr>
              <a:t>int</a:t>
            </a:r>
            <a:r>
              <a:rPr lang="en-US" sz="2200"/>
              <a:t>) everyplace in the class specification where there is a reference to the type of the vector </a:t>
            </a:r>
            <a:r>
              <a:rPr lang="en-US" sz="2200">
                <a:latin typeface="Courier New"/>
                <a:ea typeface="Courier New"/>
                <a:cs typeface="Courier New"/>
                <a:sym typeface="Courier New"/>
              </a:rPr>
              <a:t>elems</a:t>
            </a:r>
            <a:endParaRPr sz="2200">
              <a:latin typeface="Courier New"/>
              <a:ea typeface="Courier New"/>
              <a:cs typeface="Courier New"/>
              <a:sym typeface="Courier New"/>
            </a:endParaRPr>
          </a:p>
          <a:p>
            <a:pPr indent="-357822" lvl="0" marL="457200" rtl="0" algn="l">
              <a:lnSpc>
                <a:spcPct val="115000"/>
              </a:lnSpc>
              <a:spcBef>
                <a:spcPts val="0"/>
              </a:spcBef>
              <a:spcAft>
                <a:spcPts val="0"/>
              </a:spcAft>
              <a:buSzPct val="100000"/>
              <a:buChar char="●"/>
            </a:pPr>
            <a:r>
              <a:rPr lang="en-US" sz="2200"/>
              <a:t>There are three such places: the definition of </a:t>
            </a:r>
            <a:r>
              <a:rPr lang="en-US" sz="2200">
                <a:latin typeface="Courier New"/>
                <a:ea typeface="Courier New"/>
                <a:cs typeface="Courier New"/>
                <a:sym typeface="Courier New"/>
              </a:rPr>
              <a:t>elems</a:t>
            </a:r>
            <a:r>
              <a:rPr lang="en-US" sz="2200"/>
              <a:t>, the argument type of the </a:t>
            </a:r>
            <a:r>
              <a:rPr lang="en-US" sz="2200">
                <a:latin typeface="Courier New"/>
                <a:ea typeface="Courier New"/>
                <a:cs typeface="Courier New"/>
                <a:sym typeface="Courier New"/>
              </a:rPr>
              <a:t>push()</a:t>
            </a:r>
            <a:r>
              <a:rPr lang="en-US" sz="2200"/>
              <a:t> function, and the return type of the </a:t>
            </a:r>
            <a:r>
              <a:rPr lang="en-US" sz="2200">
                <a:latin typeface="Courier New"/>
                <a:ea typeface="Courier New"/>
                <a:cs typeface="Courier New"/>
                <a:sym typeface="Courier New"/>
              </a:rPr>
              <a:t>pop()</a:t>
            </a:r>
            <a:r>
              <a:rPr lang="en-US" sz="2200"/>
              <a:t> function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1"/>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Example: Stack</a:t>
            </a:r>
            <a:endParaRPr/>
          </a:p>
        </p:txBody>
      </p:sp>
      <p:sp>
        <p:nvSpPr>
          <p:cNvPr id="442" name="Google Shape;442;p51"/>
          <p:cNvSpPr txBox="1"/>
          <p:nvPr>
            <p:ph idx="1" type="body"/>
          </p:nvPr>
        </p:nvSpPr>
        <p:spPr>
          <a:xfrm>
            <a:off x="601675" y="1737400"/>
            <a:ext cx="8093400" cy="4593300"/>
          </a:xfrm>
          <a:prstGeom prst="rect">
            <a:avLst/>
          </a:prstGeom>
        </p:spPr>
        <p:txBody>
          <a:bodyPr anchorCtr="0" anchor="t" bIns="45700" lIns="0" spcFirstLastPara="1" rIns="0" wrap="square" tIns="45700">
            <a:normAutofit/>
          </a:bodyPr>
          <a:lstStyle/>
          <a:p>
            <a:pPr indent="-368300" lvl="0" marL="457200" rtl="0" algn="l">
              <a:spcBef>
                <a:spcPts val="1200"/>
              </a:spcBef>
              <a:spcAft>
                <a:spcPts val="0"/>
              </a:spcAft>
              <a:buSzPts val="2200"/>
              <a:buChar char="●"/>
            </a:pPr>
            <a:r>
              <a:rPr lang="en-US" sz="2200"/>
              <a:t>Class templates differ from function templates in the way they are instantiated - to create an actual function from a function template, we call it using arguments of a specific type</a:t>
            </a:r>
            <a:endParaRPr sz="2200"/>
          </a:p>
          <a:p>
            <a:pPr indent="-368300" lvl="0" marL="457200" rtl="0" algn="l">
              <a:spcBef>
                <a:spcPts val="0"/>
              </a:spcBef>
              <a:spcAft>
                <a:spcPts val="0"/>
              </a:spcAft>
              <a:buSzPts val="2200"/>
              <a:buChar char="●"/>
            </a:pPr>
            <a:r>
              <a:rPr lang="en-US" sz="2200"/>
              <a:t>Classes, however, are instantiated by defining an object using the template argument: </a:t>
            </a:r>
            <a:r>
              <a:rPr lang="en-US" sz="2200">
                <a:latin typeface="Courier New"/>
                <a:ea typeface="Courier New"/>
                <a:cs typeface="Courier New"/>
                <a:sym typeface="Courier New"/>
              </a:rPr>
              <a:t>Stack&lt;int&gt; s1;</a:t>
            </a:r>
            <a:endParaRPr sz="2200">
              <a:latin typeface="Courier New"/>
              <a:ea typeface="Courier New"/>
              <a:cs typeface="Courier New"/>
              <a:sym typeface="Courier New"/>
            </a:endParaRPr>
          </a:p>
          <a:p>
            <a:pPr indent="-368300" lvl="0" marL="457200" rtl="0" algn="l">
              <a:spcBef>
                <a:spcPts val="0"/>
              </a:spcBef>
              <a:spcAft>
                <a:spcPts val="0"/>
              </a:spcAft>
              <a:buSzPts val="2200"/>
              <a:buChar char="●"/>
            </a:pPr>
            <a:r>
              <a:rPr lang="en-US" sz="2200"/>
              <a:t>This creates the object s1, a stack that stores numbers of type </a:t>
            </a:r>
            <a:r>
              <a:rPr lang="en-US" sz="2200">
                <a:latin typeface="Courier New"/>
                <a:ea typeface="Courier New"/>
                <a:cs typeface="Courier New"/>
                <a:sym typeface="Courier New"/>
              </a:rPr>
              <a:t>int</a:t>
            </a:r>
            <a:r>
              <a:rPr lang="en-US" sz="2200"/>
              <a:t> - the compiler provides space in memory for this object’s data, using type </a:t>
            </a:r>
            <a:r>
              <a:rPr lang="en-US" sz="2200">
                <a:latin typeface="Courier New"/>
                <a:ea typeface="Courier New"/>
                <a:cs typeface="Courier New"/>
                <a:sym typeface="Courier New"/>
              </a:rPr>
              <a:t>int</a:t>
            </a:r>
            <a:r>
              <a:rPr lang="en-US" sz="2200"/>
              <a:t> wherever the template argument </a:t>
            </a:r>
            <a:r>
              <a:rPr lang="en-US" sz="2200">
                <a:latin typeface="Courier New"/>
                <a:ea typeface="Courier New"/>
                <a:cs typeface="Courier New"/>
                <a:sym typeface="Courier New"/>
              </a:rPr>
              <a:t>T</a:t>
            </a:r>
            <a:r>
              <a:rPr lang="en-US" sz="2200"/>
              <a:t> appears in the class specification and the member functions also operate exclusively on type </a:t>
            </a:r>
            <a:r>
              <a:rPr lang="en-US" sz="2200">
                <a:latin typeface="Courier New"/>
                <a:ea typeface="Courier New"/>
                <a:cs typeface="Courier New"/>
                <a:sym typeface="Courier New"/>
              </a:rPr>
              <a:t>int</a:t>
            </a:r>
            <a:endParaRPr sz="2200">
              <a:latin typeface="Courier New"/>
              <a:ea typeface="Courier New"/>
              <a:cs typeface="Courier New"/>
              <a:sym typeface="Courier New"/>
            </a:endParaRPr>
          </a:p>
          <a:p>
            <a:pPr indent="-368300" lvl="0" marL="457200" rtl="0" algn="l">
              <a:spcBef>
                <a:spcPts val="0"/>
              </a:spcBef>
              <a:spcAft>
                <a:spcPts val="0"/>
              </a:spcAft>
              <a:buSzPts val="2200"/>
              <a:buChar char="●"/>
            </a:pPr>
            <a:r>
              <a:rPr lang="en-US" sz="2200"/>
              <a:t>Creating a </a:t>
            </a:r>
            <a:r>
              <a:rPr lang="en-US" sz="2200">
                <a:latin typeface="Courier New"/>
                <a:ea typeface="Courier New"/>
                <a:cs typeface="Courier New"/>
                <a:sym typeface="Courier New"/>
              </a:rPr>
              <a:t>Stack</a:t>
            </a:r>
            <a:r>
              <a:rPr lang="en-US" sz="2200"/>
              <a:t> object that stores objects of a different type, </a:t>
            </a:r>
            <a:r>
              <a:rPr lang="en-US" sz="2200">
                <a:latin typeface="Courier New"/>
                <a:ea typeface="Courier New"/>
                <a:cs typeface="Courier New"/>
                <a:sym typeface="Courier New"/>
              </a:rPr>
              <a:t>Stack&lt;string&gt; s2;</a:t>
            </a:r>
            <a:r>
              <a:rPr lang="en-US" sz="2200"/>
              <a:t> creates not only a different space for data, but also a new set of member functions that operate on type </a:t>
            </a:r>
            <a:r>
              <a:rPr lang="en-US" sz="2200">
                <a:latin typeface="Courier New"/>
                <a:ea typeface="Courier New"/>
                <a:cs typeface="Courier New"/>
                <a:sym typeface="Courier New"/>
              </a:rPr>
              <a:t>string</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2"/>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Example: main()</a:t>
            </a:r>
            <a:endParaRPr/>
          </a:p>
        </p:txBody>
      </p:sp>
      <p:sp>
        <p:nvSpPr>
          <p:cNvPr id="449" name="Google Shape;449;p52"/>
          <p:cNvSpPr txBox="1"/>
          <p:nvPr>
            <p:ph idx="1" type="body"/>
          </p:nvPr>
        </p:nvSpPr>
        <p:spPr>
          <a:xfrm>
            <a:off x="822950" y="1845724"/>
            <a:ext cx="7543800" cy="4363800"/>
          </a:xfrm>
          <a:prstGeom prst="rect">
            <a:avLst/>
          </a:prstGeom>
        </p:spPr>
        <p:txBody>
          <a:bodyPr anchorCtr="0" anchor="t" bIns="45700" lIns="0" spcFirstLastPara="1" rIns="0" wrap="square" tIns="45700">
            <a:normAutofit fontScale="62500" lnSpcReduction="20000"/>
          </a:bodyPr>
          <a:lstStyle/>
          <a:p>
            <a:pPr indent="0" lvl="0" marL="0" rtl="0" algn="l">
              <a:spcBef>
                <a:spcPts val="1200"/>
              </a:spcBef>
              <a:spcAft>
                <a:spcPts val="0"/>
              </a:spcAft>
              <a:buClr>
                <a:schemeClr val="dk1"/>
              </a:buClr>
              <a:buSzPct val="68750"/>
              <a:buFont typeface="Arial"/>
              <a:buNone/>
            </a:pPr>
            <a:r>
              <a:rPr b="1" lang="en-US" sz="1600">
                <a:latin typeface="Courier New"/>
                <a:ea typeface="Courier New"/>
                <a:cs typeface="Courier New"/>
                <a:sym typeface="Courier New"/>
              </a:rPr>
              <a:t>      Stack&lt;int&gt;    s1;  // stack of ints </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ct val="68750"/>
              <a:buFont typeface="Arial"/>
              <a:buNone/>
            </a:pPr>
            <a:r>
              <a:rPr b="1" lang="en-US" sz="1600">
                <a:latin typeface="Courier New"/>
                <a:ea typeface="Courier New"/>
                <a:cs typeface="Courier New"/>
                <a:sym typeface="Courier New"/>
              </a:rPr>
              <a:t>      Stack&lt;string&gt; s2;  // stack of strings </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ct val="68750"/>
              <a:buFont typeface="Arial"/>
              <a:buNone/>
            </a:pPr>
            <a:r>
              <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ct val="68750"/>
              <a:buFont typeface="Arial"/>
              <a:buNone/>
            </a:pPr>
            <a:r>
              <a:rPr b="1" lang="en-US" sz="1600">
                <a:latin typeface="Courier New"/>
                <a:ea typeface="Courier New"/>
                <a:cs typeface="Courier New"/>
                <a:sym typeface="Courier New"/>
              </a:rPr>
              <a:t>      // manipulate int stack </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ct val="68750"/>
              <a:buFont typeface="Arial"/>
              <a:buNone/>
            </a:pPr>
            <a:r>
              <a:rPr b="1" lang="en-US" sz="1600">
                <a:latin typeface="Courier New"/>
                <a:ea typeface="Courier New"/>
                <a:cs typeface="Courier New"/>
                <a:sym typeface="Courier New"/>
              </a:rPr>
              <a:t>      s1.push(10);</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ct val="68750"/>
              <a:buFont typeface="Arial"/>
              <a:buNone/>
            </a:pPr>
            <a:r>
              <a:rPr b="1" lang="en-US" sz="1600">
                <a:latin typeface="Courier New"/>
                <a:ea typeface="Courier New"/>
                <a:cs typeface="Courier New"/>
                <a:sym typeface="Courier New"/>
              </a:rPr>
              <a:t>      s1.push(20);</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ct val="68750"/>
              <a:buFont typeface="Arial"/>
              <a:buNone/>
            </a:pPr>
            <a:r>
              <a:rPr b="1" lang="en-US" sz="1600">
                <a:latin typeface="Courier New"/>
                <a:ea typeface="Courier New"/>
                <a:cs typeface="Courier New"/>
                <a:sym typeface="Courier New"/>
              </a:rPr>
              <a:t>      cout &lt;&lt; "top: " &lt;&lt; s1.top() &lt;&lt;endl;</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ct val="68750"/>
              <a:buFont typeface="Arial"/>
              <a:buNone/>
            </a:pPr>
            <a:r>
              <a:rPr b="1" lang="en-US" sz="1600">
                <a:latin typeface="Courier New"/>
                <a:ea typeface="Courier New"/>
                <a:cs typeface="Courier New"/>
                <a:sym typeface="Courier New"/>
              </a:rPr>
              <a:t>      s1.pop();</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ct val="68750"/>
              <a:buFont typeface="Arial"/>
              <a:buNone/>
            </a:pPr>
            <a:r>
              <a:rPr b="1" lang="en-US" sz="1600">
                <a:latin typeface="Courier New"/>
                <a:ea typeface="Courier New"/>
                <a:cs typeface="Courier New"/>
                <a:sym typeface="Courier New"/>
              </a:rPr>
              <a:t>      cout &lt;&lt; "top: " &lt;&lt; s1.top() &lt;&lt;endl;</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ct val="68750"/>
              <a:buFont typeface="Arial"/>
              <a:buNone/>
            </a:pPr>
            <a:r>
              <a:rPr b="1" lang="en-US" sz="1600">
                <a:latin typeface="Courier New"/>
                <a:ea typeface="Courier New"/>
                <a:cs typeface="Courier New"/>
                <a:sym typeface="Courier New"/>
              </a:rPr>
              <a:t>      </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ct val="68750"/>
              <a:buFont typeface="Arial"/>
              <a:buNone/>
            </a:pPr>
            <a:r>
              <a:rPr b="1" lang="en-US" sz="1600">
                <a:latin typeface="Courier New"/>
                <a:ea typeface="Courier New"/>
                <a:cs typeface="Courier New"/>
                <a:sym typeface="Courier New"/>
              </a:rPr>
              <a:t>      // manipulate string stack </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ct val="68750"/>
              <a:buFont typeface="Arial"/>
              <a:buNone/>
            </a:pPr>
            <a:r>
              <a:rPr b="1" lang="en-US" sz="1600">
                <a:latin typeface="Courier New"/>
                <a:ea typeface="Courier New"/>
                <a:cs typeface="Courier New"/>
                <a:sym typeface="Courier New"/>
              </a:rPr>
              <a:t>      s2.push("hello");</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ct val="68750"/>
              <a:buFont typeface="Arial"/>
              <a:buNone/>
            </a:pPr>
            <a:r>
              <a:rPr b="1" lang="en-US" sz="1600">
                <a:latin typeface="Courier New"/>
                <a:ea typeface="Courier New"/>
                <a:cs typeface="Courier New"/>
                <a:sym typeface="Courier New"/>
              </a:rPr>
              <a:t>      s2.push("ppo");</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ct val="68750"/>
              <a:buFont typeface="Arial"/>
              <a:buNone/>
            </a:pPr>
            <a:r>
              <a:rPr b="1" lang="en-US" sz="1600">
                <a:latin typeface="Courier New"/>
                <a:ea typeface="Courier New"/>
                <a:cs typeface="Courier New"/>
                <a:sym typeface="Courier New"/>
              </a:rPr>
              <a:t>      cout &lt;&lt; "top: " &lt;&lt; s2.top() &lt;&lt;endl;</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ct val="68750"/>
              <a:buFont typeface="Arial"/>
              <a:buNone/>
            </a:pPr>
            <a:r>
              <a:rPr b="1" lang="en-US" sz="1600">
                <a:latin typeface="Courier New"/>
                <a:ea typeface="Courier New"/>
                <a:cs typeface="Courier New"/>
                <a:sym typeface="Courier New"/>
              </a:rPr>
              <a:t>      s2.pop();</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ct val="68750"/>
              <a:buFont typeface="Arial"/>
              <a:buNone/>
            </a:pPr>
            <a:r>
              <a:rPr b="1" lang="en-US" sz="1600">
                <a:latin typeface="Courier New"/>
                <a:ea typeface="Courier New"/>
                <a:cs typeface="Courier New"/>
                <a:sym typeface="Courier New"/>
              </a:rPr>
              <a:t>      cout &lt;&lt; "top: " &lt;&lt; s2.top() &lt;&lt;endl;</a:t>
            </a:r>
            <a:endParaRPr b="1" sz="1600">
              <a:latin typeface="Courier New"/>
              <a:ea typeface="Courier New"/>
              <a:cs typeface="Courier New"/>
              <a:sym typeface="Courier New"/>
            </a:endParaRPr>
          </a:p>
          <a:p>
            <a:pPr indent="0" lvl="0" marL="0" rtl="0" algn="l">
              <a:spcBef>
                <a:spcPts val="1200"/>
              </a:spcBef>
              <a:spcAft>
                <a:spcPts val="200"/>
              </a:spcAft>
              <a:buNone/>
            </a:pPr>
            <a:r>
              <a:t/>
            </a:r>
            <a:endParaRPr b="1" sz="1600">
              <a:latin typeface="Courier New"/>
              <a:ea typeface="Courier New"/>
              <a:cs typeface="Courier New"/>
              <a:sym typeface="Courier New"/>
            </a:endParaRPr>
          </a:p>
        </p:txBody>
      </p:sp>
      <p:sp>
        <p:nvSpPr>
          <p:cNvPr id="450" name="Google Shape;450;p52"/>
          <p:cNvSpPr txBox="1"/>
          <p:nvPr/>
        </p:nvSpPr>
        <p:spPr>
          <a:xfrm>
            <a:off x="4618625" y="2680250"/>
            <a:ext cx="2302200" cy="33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500">
                <a:solidFill>
                  <a:srgbClr val="0000FF"/>
                </a:solidFill>
                <a:latin typeface="Courier New"/>
                <a:ea typeface="Courier New"/>
                <a:cs typeface="Courier New"/>
                <a:sym typeface="Courier New"/>
              </a:rPr>
              <a:t>output:</a:t>
            </a:r>
            <a:endParaRPr b="1" sz="1500">
              <a:solidFill>
                <a:srgbClr val="0000FF"/>
              </a:solidFill>
              <a:latin typeface="Courier New"/>
              <a:ea typeface="Courier New"/>
              <a:cs typeface="Courier New"/>
              <a:sym typeface="Courier New"/>
            </a:endParaRPr>
          </a:p>
          <a:p>
            <a:pPr indent="0" lvl="0" marL="0" rtl="0" algn="ctr">
              <a:spcBef>
                <a:spcPts val="0"/>
              </a:spcBef>
              <a:spcAft>
                <a:spcPts val="0"/>
              </a:spcAft>
              <a:buNone/>
            </a:pPr>
            <a:r>
              <a:t/>
            </a:r>
            <a:endParaRPr b="1" sz="21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US" sz="1500">
                <a:solidFill>
                  <a:srgbClr val="0000FF"/>
                </a:solidFill>
                <a:latin typeface="Courier New"/>
                <a:ea typeface="Courier New"/>
                <a:cs typeface="Courier New"/>
                <a:sym typeface="Courier New"/>
              </a:rPr>
              <a:t>top: 20</a:t>
            </a:r>
            <a:endParaRPr b="1" sz="1500">
              <a:solidFill>
                <a:srgbClr val="00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9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US" sz="1500">
                <a:solidFill>
                  <a:srgbClr val="0000FF"/>
                </a:solidFill>
                <a:latin typeface="Courier New"/>
                <a:ea typeface="Courier New"/>
                <a:cs typeface="Courier New"/>
                <a:sym typeface="Courier New"/>
              </a:rPr>
              <a:t>top: 10</a:t>
            </a:r>
            <a:endParaRPr b="1" sz="15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15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15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1500">
              <a:solidFill>
                <a:srgbClr val="00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25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US" sz="1500">
                <a:solidFill>
                  <a:srgbClr val="0000FF"/>
                </a:solidFill>
                <a:latin typeface="Courier New"/>
                <a:ea typeface="Courier New"/>
                <a:cs typeface="Courier New"/>
                <a:sym typeface="Courier New"/>
              </a:rPr>
              <a:t>top: ppo</a:t>
            </a:r>
            <a:endParaRPr b="1" sz="1500">
              <a:solidFill>
                <a:srgbClr val="00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2500">
              <a:solidFill>
                <a:srgbClr val="00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500">
                <a:solidFill>
                  <a:srgbClr val="0000FF"/>
                </a:solidFill>
                <a:latin typeface="Courier New"/>
                <a:ea typeface="Courier New"/>
                <a:cs typeface="Courier New"/>
                <a:sym typeface="Courier New"/>
              </a:rPr>
              <a:t>top: hello</a:t>
            </a:r>
            <a:endParaRPr b="1" sz="15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3"/>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lvalue and rvalue</a:t>
            </a:r>
            <a:endParaRPr/>
          </a:p>
        </p:txBody>
      </p:sp>
      <p:sp>
        <p:nvSpPr>
          <p:cNvPr id="457" name="Google Shape;457;p53"/>
          <p:cNvSpPr txBox="1"/>
          <p:nvPr>
            <p:ph idx="1" type="body"/>
          </p:nvPr>
        </p:nvSpPr>
        <p:spPr>
          <a:xfrm>
            <a:off x="822959" y="1845734"/>
            <a:ext cx="7543800" cy="4023300"/>
          </a:xfrm>
          <a:prstGeom prst="rect">
            <a:avLst/>
          </a:prstGeom>
        </p:spPr>
        <p:txBody>
          <a:bodyPr anchorCtr="0" anchor="t" bIns="45700" lIns="0" spcFirstLastPara="1" rIns="0" wrap="square" tIns="45700">
            <a:normAutofit/>
          </a:bodyPr>
          <a:lstStyle/>
          <a:p>
            <a:pPr indent="-342900" lvl="0" marL="457200" marR="0" rtl="0" algn="l">
              <a:lnSpc>
                <a:spcPct val="115000"/>
              </a:lnSpc>
              <a:spcBef>
                <a:spcPts val="1200"/>
              </a:spcBef>
              <a:spcAft>
                <a:spcPts val="0"/>
              </a:spcAft>
              <a:buSzPts val="1800"/>
              <a:buChar char="●"/>
            </a:pPr>
            <a:r>
              <a:rPr lang="en-US"/>
              <a:t>“l-value” refers to memory location which identifies an object</a:t>
            </a:r>
            <a:endParaRPr/>
          </a:p>
          <a:p>
            <a:pPr indent="-342900" lvl="0" marL="457200" marR="0" rtl="0" algn="l">
              <a:lnSpc>
                <a:spcPct val="115000"/>
              </a:lnSpc>
              <a:spcBef>
                <a:spcPts val="0"/>
              </a:spcBef>
              <a:spcAft>
                <a:spcPts val="0"/>
              </a:spcAft>
              <a:buSzPts val="1800"/>
              <a:buChar char="●"/>
            </a:pPr>
            <a:r>
              <a:rPr lang="en-US"/>
              <a:t>l-value may appear as either left hand or right hand side of an assignment operator(=)</a:t>
            </a:r>
            <a:endParaRPr/>
          </a:p>
          <a:p>
            <a:pPr indent="-342900" lvl="0" marL="457200" marR="0" rtl="0" algn="l">
              <a:lnSpc>
                <a:spcPct val="115000"/>
              </a:lnSpc>
              <a:spcBef>
                <a:spcPts val="0"/>
              </a:spcBef>
              <a:spcAft>
                <a:spcPts val="0"/>
              </a:spcAft>
              <a:buSzPts val="1800"/>
              <a:buChar char="●"/>
            </a:pPr>
            <a:r>
              <a:rPr lang="en-US"/>
              <a:t>l-value often represents as identifier</a:t>
            </a:r>
            <a:endParaRPr/>
          </a:p>
          <a:p>
            <a:pPr indent="-342900" lvl="0" marL="457200" marR="0" rtl="0" algn="l">
              <a:lnSpc>
                <a:spcPct val="115000"/>
              </a:lnSpc>
              <a:spcBef>
                <a:spcPts val="0"/>
              </a:spcBef>
              <a:spcAft>
                <a:spcPts val="0"/>
              </a:spcAft>
              <a:buSzPts val="1800"/>
              <a:buChar char="●"/>
            </a:pPr>
            <a:r>
              <a:rPr lang="en-US"/>
              <a:t>An identifier is a modifiable lvalue if it refers to a memory location and if its type is arithmetic, structure, union, or pointer</a:t>
            </a:r>
            <a:endParaRPr/>
          </a:p>
          <a:p>
            <a:pPr indent="-342900" lvl="0" marL="457200" marR="0" rtl="0" algn="l">
              <a:lnSpc>
                <a:spcPct val="115000"/>
              </a:lnSpc>
              <a:spcBef>
                <a:spcPts val="0"/>
              </a:spcBef>
              <a:spcAft>
                <a:spcPts val="0"/>
              </a:spcAft>
              <a:buSzPts val="1800"/>
              <a:buChar char="●"/>
            </a:pPr>
            <a:r>
              <a:rPr lang="en-US"/>
              <a:t>r-value” refers to data value that is stored at some address in memory</a:t>
            </a:r>
            <a:endParaRPr/>
          </a:p>
          <a:p>
            <a:pPr indent="-342900" lvl="0" marL="457200" marR="0" rtl="0" algn="l">
              <a:lnSpc>
                <a:spcPct val="115000"/>
              </a:lnSpc>
              <a:spcBef>
                <a:spcPts val="0"/>
              </a:spcBef>
              <a:spcAft>
                <a:spcPts val="0"/>
              </a:spcAft>
              <a:buSzPts val="1800"/>
              <a:buChar char="●"/>
            </a:pPr>
            <a:r>
              <a:rPr lang="en-US"/>
              <a:t>A r-value is an expression that can’t have a value assigned to it which means r-value can appear on right but not on left hand side of an assignment operator</a:t>
            </a:r>
            <a:endParaRPr/>
          </a:p>
        </p:txBody>
      </p:sp>
      <p:sp>
        <p:nvSpPr>
          <p:cNvPr id="458" name="Google Shape;458;p53"/>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OOP</a:t>
            </a:r>
            <a:endParaRPr/>
          </a:p>
        </p:txBody>
      </p:sp>
      <p:sp>
        <p:nvSpPr>
          <p:cNvPr id="262" name="Google Shape;262;p27"/>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63" name="Google Shape;263;p27"/>
          <p:cNvPicPr preferRelativeResize="0"/>
          <p:nvPr/>
        </p:nvPicPr>
        <p:blipFill>
          <a:blip r:embed="rId3">
            <a:alphaModFix/>
          </a:blip>
          <a:stretch>
            <a:fillRect/>
          </a:stretch>
        </p:blipFill>
        <p:spPr>
          <a:xfrm>
            <a:off x="2353550" y="1808800"/>
            <a:ext cx="4482601" cy="4482601"/>
          </a:xfrm>
          <a:prstGeom prst="rect">
            <a:avLst/>
          </a:prstGeom>
          <a:noFill/>
          <a:ln>
            <a:noFill/>
          </a:ln>
        </p:spPr>
      </p:pic>
      <p:sp>
        <p:nvSpPr>
          <p:cNvPr id="264" name="Google Shape;264;p27"/>
          <p:cNvSpPr txBox="1"/>
          <p:nvPr/>
        </p:nvSpPr>
        <p:spPr>
          <a:xfrm>
            <a:off x="6381000" y="5998900"/>
            <a:ext cx="27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t>https://www.geeksforgeeks.org/object-oriented-programming-in-cpp</a:t>
            </a:r>
            <a:endParaRPr sz="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4"/>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Things get complicated…</a:t>
            </a:r>
            <a:endParaRPr/>
          </a:p>
        </p:txBody>
      </p:sp>
      <p:sp>
        <p:nvSpPr>
          <p:cNvPr id="465" name="Google Shape;465;p54"/>
          <p:cNvSpPr txBox="1"/>
          <p:nvPr>
            <p:ph idx="1" type="body"/>
          </p:nvPr>
        </p:nvSpPr>
        <p:spPr>
          <a:xfrm>
            <a:off x="822950" y="3791725"/>
            <a:ext cx="7543800" cy="25305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a:t>A google search on these topics results in the difference between lvalue references and rvalue references, the concept of move semantics, … and all of these are advanced features that require a more detailed study…</a:t>
            </a:r>
            <a:endParaRPr/>
          </a:p>
          <a:p>
            <a:pPr indent="-342900" lvl="0" marL="457200" rtl="0" algn="l">
              <a:spcBef>
                <a:spcPts val="1200"/>
              </a:spcBef>
              <a:spcAft>
                <a:spcPts val="0"/>
              </a:spcAft>
              <a:buSzPts val="1800"/>
              <a:buChar char="✔"/>
            </a:pPr>
            <a:r>
              <a:rPr lang="en-US"/>
              <a:t>Forget about assignments and thingies to the left and the right of the assignment operator</a:t>
            </a:r>
            <a:endParaRPr/>
          </a:p>
          <a:p>
            <a:pPr indent="-342900" lvl="0" marL="457200" rtl="0" algn="l">
              <a:spcBef>
                <a:spcPts val="0"/>
              </a:spcBef>
              <a:spcAft>
                <a:spcPts val="0"/>
              </a:spcAft>
              <a:buSzPts val="1800"/>
              <a:buChar char="✔"/>
            </a:pPr>
            <a:r>
              <a:rPr lang="en-US"/>
              <a:t>Focus on understanding lvalues and prvalues in a variety of expressions</a:t>
            </a:r>
            <a:endParaRPr/>
          </a:p>
        </p:txBody>
      </p:sp>
      <p:sp>
        <p:nvSpPr>
          <p:cNvPr id="466" name="Google Shape;466;p54"/>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67" name="Google Shape;467;p54"/>
          <p:cNvPicPr preferRelativeResize="0"/>
          <p:nvPr/>
        </p:nvPicPr>
        <p:blipFill>
          <a:blip r:embed="rId3">
            <a:alphaModFix/>
          </a:blip>
          <a:stretch>
            <a:fillRect/>
          </a:stretch>
        </p:blipFill>
        <p:spPr>
          <a:xfrm>
            <a:off x="2738425" y="1853223"/>
            <a:ext cx="3712857" cy="1822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5"/>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l-values again</a:t>
            </a:r>
            <a:endParaRPr/>
          </a:p>
        </p:txBody>
      </p:sp>
      <p:sp>
        <p:nvSpPr>
          <p:cNvPr id="474" name="Google Shape;474;p55"/>
          <p:cNvSpPr txBox="1"/>
          <p:nvPr>
            <p:ph idx="1" type="body"/>
          </p:nvPr>
        </p:nvSpPr>
        <p:spPr>
          <a:xfrm>
            <a:off x="822950" y="1769525"/>
            <a:ext cx="7543800" cy="47145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An object is a named region of storage; an lvalue is an expression referring to an object.</a:t>
            </a:r>
            <a:endParaRPr/>
          </a:p>
          <a:p>
            <a:pPr indent="-342900" lvl="0" marL="457200" rtl="0" algn="l">
              <a:spcBef>
                <a:spcPts val="0"/>
              </a:spcBef>
              <a:spcAft>
                <a:spcPts val="0"/>
              </a:spcAft>
              <a:buSzPts val="1800"/>
              <a:buChar char="●"/>
            </a:pPr>
            <a:r>
              <a:rPr lang="en-US"/>
              <a:t>Typical example for 4 different manifestations of lvalues:</a:t>
            </a:r>
            <a:endParaRPr/>
          </a:p>
          <a:p>
            <a:pPr indent="0" lvl="0" marL="457200" rtl="0" algn="l">
              <a:lnSpc>
                <a:spcPct val="115000"/>
              </a:lnSpc>
              <a:spcBef>
                <a:spcPts val="200"/>
              </a:spcBef>
              <a:spcAft>
                <a:spcPts val="0"/>
              </a:spcAft>
              <a:buNone/>
            </a:pPr>
            <a:r>
              <a:rPr b="1" lang="en-US" sz="1027">
                <a:latin typeface="Courier New"/>
                <a:ea typeface="Courier New"/>
                <a:cs typeface="Courier New"/>
                <a:sym typeface="Courier New"/>
              </a:rPr>
              <a:t>// Designates an object</a:t>
            </a:r>
            <a:endParaRPr b="1" sz="1027">
              <a:latin typeface="Courier New"/>
              <a:ea typeface="Courier New"/>
              <a:cs typeface="Courier New"/>
              <a:sym typeface="Courier New"/>
            </a:endParaRPr>
          </a:p>
          <a:p>
            <a:pPr indent="0" lvl="0" marL="457200" rtl="0" algn="l">
              <a:lnSpc>
                <a:spcPct val="115000"/>
              </a:lnSpc>
              <a:spcBef>
                <a:spcPts val="0"/>
              </a:spcBef>
              <a:spcAft>
                <a:spcPts val="0"/>
              </a:spcAft>
              <a:buNone/>
            </a:pPr>
            <a:r>
              <a:rPr b="1" lang="en-US" sz="1027">
                <a:latin typeface="Courier New"/>
                <a:ea typeface="Courier New"/>
                <a:cs typeface="Courier New"/>
                <a:sym typeface="Courier New"/>
              </a:rPr>
              <a:t>int lv1;         </a:t>
            </a:r>
            <a:endParaRPr b="1" sz="1027">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b="1" sz="1027">
              <a:latin typeface="Courier New"/>
              <a:ea typeface="Courier New"/>
              <a:cs typeface="Courier New"/>
              <a:sym typeface="Courier New"/>
            </a:endParaRPr>
          </a:p>
          <a:p>
            <a:pPr indent="0" lvl="0" marL="457200" rtl="0" algn="l">
              <a:lnSpc>
                <a:spcPct val="115000"/>
              </a:lnSpc>
              <a:spcBef>
                <a:spcPts val="0"/>
              </a:spcBef>
              <a:spcAft>
                <a:spcPts val="0"/>
              </a:spcAft>
              <a:buNone/>
            </a:pPr>
            <a:r>
              <a:rPr b="1" lang="en-US" sz="1027">
                <a:latin typeface="Courier New"/>
                <a:ea typeface="Courier New"/>
                <a:cs typeface="Courier New"/>
                <a:sym typeface="Courier New"/>
              </a:rPr>
              <a:t>// Reference, designates an object       </a:t>
            </a:r>
            <a:endParaRPr b="1" sz="1027">
              <a:latin typeface="Courier New"/>
              <a:ea typeface="Courier New"/>
              <a:cs typeface="Courier New"/>
              <a:sym typeface="Courier New"/>
            </a:endParaRPr>
          </a:p>
          <a:p>
            <a:pPr indent="0" lvl="0" marL="457200" rtl="0" algn="l">
              <a:lnSpc>
                <a:spcPct val="115000"/>
              </a:lnSpc>
              <a:spcBef>
                <a:spcPts val="0"/>
              </a:spcBef>
              <a:spcAft>
                <a:spcPts val="0"/>
              </a:spcAft>
              <a:buNone/>
            </a:pPr>
            <a:r>
              <a:rPr b="1" lang="en-US" sz="1027">
                <a:latin typeface="Courier New"/>
                <a:ea typeface="Courier New"/>
                <a:cs typeface="Courier New"/>
                <a:sym typeface="Courier New"/>
              </a:rPr>
              <a:t>int &amp;lv2        {lv1}</a:t>
            </a:r>
            <a:endParaRPr b="1" sz="1027">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b="1" sz="1027">
              <a:latin typeface="Courier New"/>
              <a:ea typeface="Courier New"/>
              <a:cs typeface="Courier New"/>
              <a:sym typeface="Courier New"/>
            </a:endParaRPr>
          </a:p>
          <a:p>
            <a:pPr indent="0" lvl="0" marL="457200" rtl="0" algn="l">
              <a:lnSpc>
                <a:spcPct val="115000"/>
              </a:lnSpc>
              <a:spcBef>
                <a:spcPts val="0"/>
              </a:spcBef>
              <a:spcAft>
                <a:spcPts val="0"/>
              </a:spcAft>
              <a:buNone/>
            </a:pPr>
            <a:r>
              <a:rPr b="1" lang="en-US" sz="1027">
                <a:latin typeface="Courier New"/>
                <a:ea typeface="Courier New"/>
                <a:cs typeface="Courier New"/>
                <a:sym typeface="Courier New"/>
              </a:rPr>
              <a:t>// Pointer, designates an object   </a:t>
            </a:r>
            <a:endParaRPr b="1" sz="1027">
              <a:latin typeface="Courier New"/>
              <a:ea typeface="Courier New"/>
              <a:cs typeface="Courier New"/>
              <a:sym typeface="Courier New"/>
            </a:endParaRPr>
          </a:p>
          <a:p>
            <a:pPr indent="0" lvl="0" marL="457200" rtl="0" algn="l">
              <a:lnSpc>
                <a:spcPct val="115000"/>
              </a:lnSpc>
              <a:spcBef>
                <a:spcPts val="0"/>
              </a:spcBef>
              <a:spcAft>
                <a:spcPts val="0"/>
              </a:spcAft>
              <a:buNone/>
            </a:pPr>
            <a:r>
              <a:rPr b="1" lang="en-US" sz="1027">
                <a:latin typeface="Courier New"/>
                <a:ea typeface="Courier New"/>
                <a:cs typeface="Courier New"/>
                <a:sym typeface="Courier New"/>
              </a:rPr>
              <a:t>int *lv3;               </a:t>
            </a:r>
            <a:endParaRPr b="1" sz="1027">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b="1" sz="1027">
              <a:latin typeface="Courier New"/>
              <a:ea typeface="Courier New"/>
              <a:cs typeface="Courier New"/>
              <a:sym typeface="Courier New"/>
            </a:endParaRPr>
          </a:p>
          <a:p>
            <a:pPr indent="0" lvl="0" marL="457200" rtl="0" algn="l">
              <a:lnSpc>
                <a:spcPct val="115000"/>
              </a:lnSpc>
              <a:spcBef>
                <a:spcPts val="0"/>
              </a:spcBef>
              <a:spcAft>
                <a:spcPts val="0"/>
              </a:spcAft>
              <a:buNone/>
            </a:pPr>
            <a:r>
              <a:rPr b="1" lang="en-US" sz="1027">
                <a:latin typeface="Courier New"/>
                <a:ea typeface="Courier New"/>
                <a:cs typeface="Courier New"/>
                <a:sym typeface="Courier New"/>
              </a:rPr>
              <a:t>// Function returning a reference, designates an object</a:t>
            </a:r>
            <a:endParaRPr b="1" sz="1027">
              <a:latin typeface="Courier New"/>
              <a:ea typeface="Courier New"/>
              <a:cs typeface="Courier New"/>
              <a:sym typeface="Courier New"/>
            </a:endParaRPr>
          </a:p>
          <a:p>
            <a:pPr indent="0" lvl="0" marL="457200" rtl="0" algn="l">
              <a:lnSpc>
                <a:spcPct val="115000"/>
              </a:lnSpc>
              <a:spcBef>
                <a:spcPts val="0"/>
              </a:spcBef>
              <a:spcAft>
                <a:spcPts val="0"/>
              </a:spcAft>
              <a:buNone/>
            </a:pPr>
            <a:r>
              <a:rPr b="1" lang="en-US" sz="1027">
                <a:latin typeface="Courier New"/>
                <a:ea typeface="Courier New"/>
                <a:cs typeface="Courier New"/>
                <a:sym typeface="Courier New"/>
              </a:rPr>
              <a:t>int &amp;lv4() {            </a:t>
            </a:r>
            <a:endParaRPr b="1" sz="1027">
              <a:latin typeface="Courier New"/>
              <a:ea typeface="Courier New"/>
              <a:cs typeface="Courier New"/>
              <a:sym typeface="Courier New"/>
            </a:endParaRPr>
          </a:p>
          <a:p>
            <a:pPr indent="0" lvl="0" marL="457200" rtl="0" algn="l">
              <a:lnSpc>
                <a:spcPct val="115000"/>
              </a:lnSpc>
              <a:spcBef>
                <a:spcPts val="0"/>
              </a:spcBef>
              <a:spcAft>
                <a:spcPts val="0"/>
              </a:spcAft>
              <a:buNone/>
            </a:pPr>
            <a:r>
              <a:rPr b="1" lang="en-US" sz="1027">
                <a:latin typeface="Courier New"/>
                <a:ea typeface="Courier New"/>
                <a:cs typeface="Courier New"/>
                <a:sym typeface="Courier New"/>
              </a:rPr>
              <a:t>  return lv1;</a:t>
            </a:r>
            <a:endParaRPr b="1" sz="1027">
              <a:latin typeface="Courier New"/>
              <a:ea typeface="Courier New"/>
              <a:cs typeface="Courier New"/>
              <a:sym typeface="Courier New"/>
            </a:endParaRPr>
          </a:p>
          <a:p>
            <a:pPr indent="0" lvl="0" marL="457200" rtl="0" algn="l">
              <a:lnSpc>
                <a:spcPct val="115000"/>
              </a:lnSpc>
              <a:spcBef>
                <a:spcPts val="0"/>
              </a:spcBef>
              <a:spcAft>
                <a:spcPts val="0"/>
              </a:spcAft>
              <a:buNone/>
            </a:pPr>
            <a:r>
              <a:rPr b="1" lang="en-US" sz="1027">
                <a:latin typeface="Courier New"/>
                <a:ea typeface="Courier New"/>
                <a:cs typeface="Courier New"/>
                <a:sym typeface="Courier New"/>
              </a:rPr>
              <a:t>}</a:t>
            </a:r>
            <a:endParaRPr b="1" sz="1027">
              <a:latin typeface="Courier New"/>
              <a:ea typeface="Courier New"/>
              <a:cs typeface="Courier New"/>
              <a:sym typeface="Courier New"/>
            </a:endParaRPr>
          </a:p>
          <a:p>
            <a:pPr indent="-342900" lvl="0" marL="457200" rtl="0" algn="l">
              <a:spcBef>
                <a:spcPts val="1200"/>
              </a:spcBef>
              <a:spcAft>
                <a:spcPts val="0"/>
              </a:spcAft>
              <a:buSzPts val="1800"/>
              <a:buChar char="●"/>
            </a:pPr>
            <a:r>
              <a:rPr lang="en-US"/>
              <a:t>Class instances are objects; references and pointers to instances and members are also objects</a:t>
            </a:r>
            <a:endParaRPr/>
          </a:p>
          <a:p>
            <a:pPr indent="-342900" lvl="0" marL="457200" rtl="0" algn="l">
              <a:spcBef>
                <a:spcPts val="0"/>
              </a:spcBef>
              <a:spcAft>
                <a:spcPts val="0"/>
              </a:spcAft>
              <a:buSzPts val="1800"/>
              <a:buChar char="●"/>
            </a:pPr>
            <a:r>
              <a:rPr lang="en-US"/>
              <a:t>An lvalue is an expression that ultimately locates the object in memory.</a:t>
            </a:r>
            <a:endParaRPr/>
          </a:p>
        </p:txBody>
      </p:sp>
      <p:sp>
        <p:nvSpPr>
          <p:cNvPr id="475" name="Google Shape;475;p55"/>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6"/>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PRvalue</a:t>
            </a:r>
            <a:endParaRPr/>
          </a:p>
        </p:txBody>
      </p:sp>
      <p:sp>
        <p:nvSpPr>
          <p:cNvPr id="482" name="Google Shape;482;p56"/>
          <p:cNvSpPr txBox="1"/>
          <p:nvPr>
            <p:ph idx="1" type="body"/>
          </p:nvPr>
        </p:nvSpPr>
        <p:spPr>
          <a:xfrm>
            <a:off x="822959" y="1845734"/>
            <a:ext cx="75438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A prvalue represents a direct value.</a:t>
            </a:r>
            <a:endParaRPr/>
          </a:p>
          <a:p>
            <a:pPr indent="-342900" lvl="0" marL="457200" rtl="0" algn="l">
              <a:spcBef>
                <a:spcPts val="0"/>
              </a:spcBef>
              <a:spcAft>
                <a:spcPts val="0"/>
              </a:spcAft>
              <a:buSzPts val="1800"/>
              <a:buChar char="●"/>
            </a:pPr>
            <a:r>
              <a:rPr lang="en-US"/>
              <a:t>Whenever a glvalue appears in a context where a prvalue is expected, the glvalue is converted to a prvalue.</a:t>
            </a:r>
            <a:endParaRPr/>
          </a:p>
          <a:p>
            <a:pPr indent="-342900" lvl="0" marL="457200" rtl="0" algn="l">
              <a:spcBef>
                <a:spcPts val="0"/>
              </a:spcBef>
              <a:spcAft>
                <a:spcPts val="0"/>
              </a:spcAft>
              <a:buSzPts val="1800"/>
              <a:buChar char="●"/>
            </a:pPr>
            <a:r>
              <a:rPr lang="en-US"/>
              <a:t>How do we get a value (prvalue) from the lvalue rv2? By converting (evaluating) it! </a:t>
            </a:r>
            <a:endParaRPr/>
          </a:p>
          <a:p>
            <a:pPr indent="-342900" lvl="0" marL="457200" rtl="0" algn="l">
              <a:lnSpc>
                <a:spcPct val="115000"/>
              </a:lnSpc>
              <a:spcBef>
                <a:spcPts val="0"/>
              </a:spcBef>
              <a:spcAft>
                <a:spcPts val="0"/>
              </a:spcAft>
              <a:buSzPts val="1800"/>
              <a:buChar char="●"/>
            </a:pPr>
            <a:r>
              <a:rPr lang="en-US"/>
              <a:t>The rvalues are NOT the objects, nor the functions. The rvalues are what is ultimately used:  </a:t>
            </a:r>
            <a:endParaRPr/>
          </a:p>
          <a:p>
            <a:pPr indent="-342900" lvl="1" marL="914400" rtl="0" algn="l">
              <a:lnSpc>
                <a:spcPct val="115000"/>
              </a:lnSpc>
              <a:spcBef>
                <a:spcPts val="0"/>
              </a:spcBef>
              <a:spcAft>
                <a:spcPts val="0"/>
              </a:spcAft>
              <a:buSzPts val="1800"/>
              <a:buChar char="○"/>
            </a:pPr>
            <a:r>
              <a:rPr lang="en-US"/>
              <a:t>The value of a literal (not related to any object).</a:t>
            </a:r>
            <a:endParaRPr/>
          </a:p>
          <a:p>
            <a:pPr indent="-342900" lvl="1" marL="914400" rtl="0" algn="l">
              <a:lnSpc>
                <a:spcPct val="115000"/>
              </a:lnSpc>
              <a:spcBef>
                <a:spcPts val="0"/>
              </a:spcBef>
              <a:spcAft>
                <a:spcPts val="0"/>
              </a:spcAft>
              <a:buSzPts val="1800"/>
              <a:buChar char="○"/>
            </a:pPr>
            <a:r>
              <a:rPr lang="en-US"/>
              <a:t>The value returned by a function</a:t>
            </a:r>
            <a:endParaRPr/>
          </a:p>
          <a:p>
            <a:pPr indent="-342900" lvl="1" marL="914400" rtl="0" algn="l">
              <a:lnSpc>
                <a:spcPct val="115000"/>
              </a:lnSpc>
              <a:spcBef>
                <a:spcPts val="0"/>
              </a:spcBef>
              <a:spcAft>
                <a:spcPts val="0"/>
              </a:spcAft>
              <a:buSzPts val="1800"/>
              <a:buChar char="○"/>
            </a:pPr>
            <a:r>
              <a:rPr lang="en-US"/>
              <a:t>The value of a temporary object is required to hold the result of evaluating an expression</a:t>
            </a:r>
            <a:endParaRPr/>
          </a:p>
        </p:txBody>
      </p:sp>
      <p:sp>
        <p:nvSpPr>
          <p:cNvPr id="483" name="Google Shape;483;p56"/>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7"/>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Xvalue</a:t>
            </a:r>
            <a:endParaRPr/>
          </a:p>
        </p:txBody>
      </p:sp>
      <p:sp>
        <p:nvSpPr>
          <p:cNvPr id="490" name="Google Shape;490;p57"/>
          <p:cNvSpPr txBox="1"/>
          <p:nvPr>
            <p:ph idx="1" type="body"/>
          </p:nvPr>
        </p:nvSpPr>
        <p:spPr>
          <a:xfrm>
            <a:off x="822950" y="1845725"/>
            <a:ext cx="8098800" cy="4522500"/>
          </a:xfrm>
          <a:prstGeom prst="rect">
            <a:avLst/>
          </a:prstGeom>
        </p:spPr>
        <p:txBody>
          <a:bodyPr anchorCtr="0" anchor="t" bIns="45700" lIns="0" spcFirstLastPara="1" rIns="0" wrap="square" tIns="45700">
            <a:normAutofit lnSpcReduction="20000"/>
          </a:bodyPr>
          <a:lstStyle/>
          <a:p>
            <a:pPr indent="-342900" lvl="0" marL="457200" rtl="0" algn="l">
              <a:lnSpc>
                <a:spcPct val="115000"/>
              </a:lnSpc>
              <a:spcBef>
                <a:spcPts val="0"/>
              </a:spcBef>
              <a:spcAft>
                <a:spcPts val="0"/>
              </a:spcAft>
              <a:buSzPts val="1800"/>
              <a:buChar char="●"/>
            </a:pPr>
            <a:r>
              <a:rPr lang="en-US"/>
              <a:t> C++ distinguishes between two different references: </a:t>
            </a:r>
            <a:endParaRPr/>
          </a:p>
          <a:p>
            <a:pPr indent="0" lvl="0" marL="457200" rtl="0" algn="l">
              <a:lnSpc>
                <a:spcPct val="115000"/>
              </a:lnSpc>
              <a:spcBef>
                <a:spcPts val="0"/>
              </a:spcBef>
              <a:spcAft>
                <a:spcPts val="0"/>
              </a:spcAft>
              <a:buClr>
                <a:schemeClr val="dk1"/>
              </a:buClr>
              <a:buSzPts val="1100"/>
              <a:buFont typeface="Arial"/>
              <a:buNone/>
            </a:pPr>
            <a:r>
              <a:rPr b="1" lang="en-US" sz="1800">
                <a:latin typeface="Courier New"/>
                <a:ea typeface="Courier New"/>
                <a:cs typeface="Courier New"/>
                <a:sym typeface="Courier New"/>
              </a:rPr>
              <a:t>int&amp;  // lvalue reference</a:t>
            </a:r>
            <a:endParaRPr b="1" sz="18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US" sz="1800">
                <a:latin typeface="Courier New"/>
                <a:ea typeface="Courier New"/>
                <a:cs typeface="Courier New"/>
                <a:sym typeface="Courier New"/>
              </a:rPr>
              <a:t>int&amp;&amp;  // rvalue reference</a:t>
            </a:r>
            <a:endParaRPr b="1" sz="1800">
              <a:latin typeface="Courier New"/>
              <a:ea typeface="Courier New"/>
              <a:cs typeface="Courier New"/>
              <a:sym typeface="Courier New"/>
            </a:endParaRPr>
          </a:p>
          <a:p>
            <a:pPr indent="-342900" lvl="0" marL="457200" rtl="0" algn="l">
              <a:lnSpc>
                <a:spcPct val="115000"/>
              </a:lnSpc>
              <a:spcBef>
                <a:spcPts val="0"/>
              </a:spcBef>
              <a:spcAft>
                <a:spcPts val="0"/>
              </a:spcAft>
              <a:buSzPts val="1800"/>
              <a:buChar char="●"/>
            </a:pPr>
            <a:r>
              <a:rPr lang="en-US"/>
              <a:t>Their functionality is semantically exactly the same. Yet they are different types! That means that the following overloaded functions are different as well: </a:t>
            </a:r>
            <a:endParaRPr/>
          </a:p>
          <a:p>
            <a:pPr indent="0" lvl="0" marL="457200" marR="0" rtl="0" algn="l">
              <a:lnSpc>
                <a:spcPct val="115000"/>
              </a:lnSpc>
              <a:spcBef>
                <a:spcPts val="0"/>
              </a:spcBef>
              <a:spcAft>
                <a:spcPts val="0"/>
              </a:spcAft>
              <a:buNone/>
            </a:pPr>
            <a:r>
              <a:rPr b="1" lang="en-US" sz="1800">
                <a:latin typeface="Courier New"/>
                <a:ea typeface="Courier New"/>
                <a:cs typeface="Courier New"/>
                <a:sym typeface="Courier New"/>
              </a:rPr>
              <a:t>int f(int&amp;);</a:t>
            </a:r>
            <a:endParaRPr b="1" sz="1800">
              <a:latin typeface="Courier New"/>
              <a:ea typeface="Courier New"/>
              <a:cs typeface="Courier New"/>
              <a:sym typeface="Courier New"/>
            </a:endParaRPr>
          </a:p>
          <a:p>
            <a:pPr indent="0" lvl="0" marL="457200" marR="0" rtl="0" algn="l">
              <a:lnSpc>
                <a:spcPct val="115000"/>
              </a:lnSpc>
              <a:spcBef>
                <a:spcPts val="0"/>
              </a:spcBef>
              <a:spcAft>
                <a:spcPts val="0"/>
              </a:spcAft>
              <a:buNone/>
            </a:pPr>
            <a:r>
              <a:rPr b="1" lang="en-US" sz="1800">
                <a:latin typeface="Courier New"/>
                <a:ea typeface="Courier New"/>
                <a:cs typeface="Courier New"/>
                <a:sym typeface="Courier New"/>
              </a:rPr>
              <a:t>int f(int&amp;&amp;);</a:t>
            </a:r>
            <a:endParaRPr/>
          </a:p>
          <a:p>
            <a:pPr indent="-342900" lvl="0" marL="457200" rtl="0" algn="l">
              <a:lnSpc>
                <a:spcPct val="115000"/>
              </a:lnSpc>
              <a:spcBef>
                <a:spcPts val="0"/>
              </a:spcBef>
              <a:spcAft>
                <a:spcPts val="0"/>
              </a:spcAft>
              <a:buSzPts val="1800"/>
              <a:buChar char="●"/>
            </a:pPr>
            <a:r>
              <a:rPr lang="en-US"/>
              <a:t>A simple attempt to bind references to an lvalue: </a:t>
            </a:r>
            <a:endParaRPr/>
          </a:p>
          <a:p>
            <a:pPr indent="0" lvl="0" marL="457200" marR="0" rtl="0" algn="l">
              <a:lnSpc>
                <a:spcPct val="115000"/>
              </a:lnSpc>
              <a:spcBef>
                <a:spcPts val="0"/>
              </a:spcBef>
              <a:spcAft>
                <a:spcPts val="0"/>
              </a:spcAft>
              <a:buNone/>
            </a:pPr>
            <a:r>
              <a:rPr b="1" lang="en-US" sz="1800">
                <a:latin typeface="Courier New"/>
                <a:ea typeface="Courier New"/>
                <a:cs typeface="Courier New"/>
                <a:sym typeface="Courier New"/>
              </a:rPr>
              <a:t>int lv1         {42};</a:t>
            </a:r>
            <a:endParaRPr b="1" sz="1800">
              <a:latin typeface="Courier New"/>
              <a:ea typeface="Courier New"/>
              <a:cs typeface="Courier New"/>
              <a:sym typeface="Courier New"/>
            </a:endParaRPr>
          </a:p>
          <a:p>
            <a:pPr indent="0" lvl="0" marL="457200" marR="0" rtl="0" algn="l">
              <a:lnSpc>
                <a:spcPct val="115000"/>
              </a:lnSpc>
              <a:spcBef>
                <a:spcPts val="0"/>
              </a:spcBef>
              <a:spcAft>
                <a:spcPts val="0"/>
              </a:spcAft>
              <a:buNone/>
            </a:pPr>
            <a:r>
              <a:rPr b="1" lang="en-US" sz="1800">
                <a:latin typeface="Courier New"/>
                <a:ea typeface="Courier New"/>
                <a:cs typeface="Courier New"/>
                <a:sym typeface="Courier New"/>
              </a:rPr>
              <a:t>int&amp; lvr        {lv1};    // Allowed</a:t>
            </a:r>
            <a:endParaRPr b="1" sz="1800">
              <a:latin typeface="Courier New"/>
              <a:ea typeface="Courier New"/>
              <a:cs typeface="Courier New"/>
              <a:sym typeface="Courier New"/>
            </a:endParaRPr>
          </a:p>
          <a:p>
            <a:pPr indent="0" lvl="0" marL="457200" marR="0" rtl="0" algn="l">
              <a:lnSpc>
                <a:spcPct val="115000"/>
              </a:lnSpc>
              <a:spcBef>
                <a:spcPts val="0"/>
              </a:spcBef>
              <a:spcAft>
                <a:spcPts val="0"/>
              </a:spcAft>
              <a:buNone/>
            </a:pPr>
            <a:r>
              <a:rPr b="1" lang="en-US" sz="1800">
                <a:latin typeface="Courier New"/>
                <a:ea typeface="Courier New"/>
                <a:cs typeface="Courier New"/>
                <a:sym typeface="Courier New"/>
              </a:rPr>
              <a:t>int&amp;&amp; rvr1      {lv1};   // Illegal</a:t>
            </a:r>
            <a:endParaRPr b="1" sz="1800">
              <a:latin typeface="Courier New"/>
              <a:ea typeface="Courier New"/>
              <a:cs typeface="Courier New"/>
              <a:sym typeface="Courier New"/>
            </a:endParaRPr>
          </a:p>
          <a:p>
            <a:pPr indent="0" lvl="0" marL="457200" marR="0" rtl="0" algn="l">
              <a:lnSpc>
                <a:spcPct val="115000"/>
              </a:lnSpc>
              <a:spcBef>
                <a:spcPts val="0"/>
              </a:spcBef>
              <a:spcAft>
                <a:spcPts val="0"/>
              </a:spcAft>
              <a:buNone/>
            </a:pPr>
            <a:r>
              <a:rPr b="1" lang="en-US" sz="1800">
                <a:latin typeface="Courier New"/>
                <a:ea typeface="Courier New"/>
                <a:cs typeface="Courier New"/>
                <a:sym typeface="Courier New"/>
              </a:rPr>
              <a:t>int&amp;&amp; rvr2      {static_cast&lt;int&amp;&amp;&gt;(lv1)};// Allowed</a:t>
            </a:r>
            <a:endParaRPr/>
          </a:p>
          <a:p>
            <a:pPr indent="-342900" lvl="0" marL="457200" rtl="0" algn="l">
              <a:lnSpc>
                <a:spcPct val="115000"/>
              </a:lnSpc>
              <a:spcBef>
                <a:spcPts val="0"/>
              </a:spcBef>
              <a:spcAft>
                <a:spcPts val="0"/>
              </a:spcAft>
              <a:buSzPts val="1800"/>
              <a:buChar char="●"/>
            </a:pPr>
            <a:r>
              <a:rPr lang="en-US"/>
              <a:t>For what? Rather than copying objects, it might be faster (especially for large objects) if object resources can be “moved”.</a:t>
            </a:r>
            <a:endParaRPr/>
          </a:p>
        </p:txBody>
      </p:sp>
      <p:sp>
        <p:nvSpPr>
          <p:cNvPr id="491" name="Google Shape;491;p57"/>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8"/>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move semantics</a:t>
            </a:r>
            <a:endParaRPr/>
          </a:p>
        </p:txBody>
      </p:sp>
      <p:sp>
        <p:nvSpPr>
          <p:cNvPr id="498" name="Google Shape;498;p58"/>
          <p:cNvSpPr txBox="1"/>
          <p:nvPr>
            <p:ph idx="1" type="body"/>
          </p:nvPr>
        </p:nvSpPr>
        <p:spPr>
          <a:xfrm>
            <a:off x="822950" y="1845725"/>
            <a:ext cx="8102100" cy="4614000"/>
          </a:xfrm>
          <a:prstGeom prst="rect">
            <a:avLst/>
          </a:prstGeom>
        </p:spPr>
        <p:txBody>
          <a:bodyPr anchorCtr="0" anchor="t" bIns="45700" lIns="0" spcFirstLastPara="1" rIns="0" wrap="square" tIns="45700">
            <a:normAutofit lnSpcReduction="10000"/>
          </a:bodyPr>
          <a:lstStyle/>
          <a:p>
            <a:pPr indent="-342900" lvl="0" marL="457200" rtl="0" algn="l">
              <a:spcBef>
                <a:spcPts val="1200"/>
              </a:spcBef>
              <a:spcAft>
                <a:spcPts val="0"/>
              </a:spcAft>
              <a:buSzPts val="1800"/>
              <a:buChar char="●"/>
            </a:pPr>
            <a:r>
              <a:rPr lang="en-US"/>
              <a:t>We can implement functions in such a way that rather than copying information, we just move it.</a:t>
            </a:r>
            <a:endParaRPr/>
          </a:p>
          <a:p>
            <a:pPr indent="-342900" lvl="0" marL="457200" rtl="0" algn="l">
              <a:lnSpc>
                <a:spcPct val="115000"/>
              </a:lnSpc>
              <a:spcBef>
                <a:spcPts val="0"/>
              </a:spcBef>
              <a:spcAft>
                <a:spcPts val="0"/>
              </a:spcAft>
              <a:buSzPts val="1800"/>
              <a:buChar char="●"/>
            </a:pPr>
            <a:r>
              <a:rPr lang="en-US"/>
              <a:t>The functions take advantage of the different types of references: </a:t>
            </a:r>
            <a:endParaRPr/>
          </a:p>
          <a:p>
            <a:pPr indent="0" lvl="0" marL="457200" marR="0" rtl="0" algn="l">
              <a:lnSpc>
                <a:spcPct val="115000"/>
              </a:lnSpc>
              <a:spcBef>
                <a:spcPts val="0"/>
              </a:spcBef>
              <a:spcAft>
                <a:spcPts val="0"/>
              </a:spcAft>
              <a:buNone/>
            </a:pPr>
            <a:r>
              <a:rPr b="1" lang="en-US" sz="1600">
                <a:latin typeface="Courier New"/>
                <a:ea typeface="Courier New"/>
                <a:cs typeface="Courier New"/>
                <a:sym typeface="Courier New"/>
              </a:rPr>
              <a:t>S(const S &amp;&amp;s); // Move Constructor</a:t>
            </a:r>
            <a:endParaRPr b="1" sz="1600">
              <a:latin typeface="Courier New"/>
              <a:ea typeface="Courier New"/>
              <a:cs typeface="Courier New"/>
              <a:sym typeface="Courier New"/>
            </a:endParaRPr>
          </a:p>
          <a:p>
            <a:pPr indent="0" lvl="0" marL="457200" marR="0" rtl="0" algn="l">
              <a:lnSpc>
                <a:spcPct val="115000"/>
              </a:lnSpc>
              <a:spcBef>
                <a:spcPts val="0"/>
              </a:spcBef>
              <a:spcAft>
                <a:spcPts val="0"/>
              </a:spcAft>
              <a:buNone/>
            </a:pPr>
            <a:r>
              <a:rPr b="1" lang="en-US" sz="1600">
                <a:latin typeface="Courier New"/>
                <a:ea typeface="Courier New"/>
                <a:cs typeface="Courier New"/>
                <a:sym typeface="Courier New"/>
              </a:rPr>
              <a:t>S&amp; operator=( S &amp;&amp;s); // Move Assignment Operator</a:t>
            </a:r>
            <a:endParaRPr/>
          </a:p>
          <a:p>
            <a:pPr indent="-342900" lvl="0" marL="457200" rtl="0" algn="l">
              <a:lnSpc>
                <a:spcPct val="115000"/>
              </a:lnSpc>
              <a:spcBef>
                <a:spcPts val="0"/>
              </a:spcBef>
              <a:spcAft>
                <a:spcPts val="0"/>
              </a:spcAft>
              <a:buSzPts val="1800"/>
              <a:buChar char="●"/>
            </a:pPr>
            <a:r>
              <a:rPr lang="en-US"/>
              <a:t>We are keeping the original constructor and operator for when the actual parameter is an lvalue. </a:t>
            </a:r>
            <a:endParaRPr/>
          </a:p>
          <a:p>
            <a:pPr indent="-342900" lvl="0" marL="457200" rtl="0" algn="l">
              <a:lnSpc>
                <a:spcPct val="115000"/>
              </a:lnSpc>
              <a:spcBef>
                <a:spcPts val="0"/>
              </a:spcBef>
              <a:spcAft>
                <a:spcPts val="0"/>
              </a:spcAft>
              <a:buSzPts val="1800"/>
              <a:buChar char="●"/>
            </a:pPr>
            <a:r>
              <a:rPr lang="en-US"/>
              <a:t>If we could force the actual parameter to be an rvalue, then we can execute this new constructor or assignment operator!</a:t>
            </a:r>
            <a:endParaRPr/>
          </a:p>
          <a:p>
            <a:pPr indent="-342900" lvl="0" marL="457200" rtl="0" algn="l">
              <a:lnSpc>
                <a:spcPct val="115000"/>
              </a:lnSpc>
              <a:spcBef>
                <a:spcPts val="0"/>
              </a:spcBef>
              <a:spcAft>
                <a:spcPts val="0"/>
              </a:spcAft>
              <a:buSzPts val="1800"/>
              <a:buChar char="●"/>
            </a:pPr>
            <a:r>
              <a:rPr lang="en-US"/>
              <a:t>There actually are a few ways of turning the lvalue into an rvalue:</a:t>
            </a:r>
            <a:endParaRPr/>
          </a:p>
          <a:p>
            <a:pPr indent="0" lvl="0" marL="457200" rtl="0" algn="l">
              <a:lnSpc>
                <a:spcPct val="115000"/>
              </a:lnSpc>
              <a:spcBef>
                <a:spcPts val="0"/>
              </a:spcBef>
              <a:spcAft>
                <a:spcPts val="0"/>
              </a:spcAft>
              <a:buNone/>
            </a:pPr>
            <a:r>
              <a:rPr b="1" lang="en-US" sz="1600">
                <a:latin typeface="Courier New"/>
                <a:ea typeface="Courier New"/>
                <a:cs typeface="Courier New"/>
                <a:sym typeface="Courier New"/>
              </a:rPr>
              <a:t>S s4 {static_cast&lt;S&amp;&amp;&gt;(s3)); // Calls move constructor</a:t>
            </a:r>
            <a:endParaRPr b="1" sz="16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US" sz="1600">
                <a:latin typeface="Courier New"/>
                <a:ea typeface="Courier New"/>
                <a:cs typeface="Courier New"/>
                <a:sym typeface="Courier New"/>
              </a:rPr>
              <a:t>s2 = static_cast&lt;S&amp;&amp;&gt;(s4); // Calls move assignment operator </a:t>
            </a:r>
            <a:endParaRPr b="1" sz="1600">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US" sz="1600">
                <a:latin typeface="Courier New"/>
                <a:ea typeface="Courier New"/>
                <a:cs typeface="Courier New"/>
                <a:sym typeface="Courier New"/>
              </a:rPr>
              <a:t>S s4 {std::move(s3)); // Calls move constructor</a:t>
            </a:r>
            <a:endParaRPr b="1" sz="1600">
              <a:latin typeface="Courier New"/>
              <a:ea typeface="Courier New"/>
              <a:cs typeface="Courier New"/>
              <a:sym typeface="Courier New"/>
            </a:endParaRPr>
          </a:p>
          <a:p>
            <a:pPr indent="0" lvl="0" marL="457200" rtl="0" algn="l">
              <a:lnSpc>
                <a:spcPct val="115000"/>
              </a:lnSpc>
              <a:spcBef>
                <a:spcPts val="0"/>
              </a:spcBef>
              <a:spcAft>
                <a:spcPts val="0"/>
              </a:spcAft>
              <a:buNone/>
            </a:pPr>
            <a:r>
              <a:rPr b="1" lang="en-US" sz="1600">
                <a:latin typeface="Courier New"/>
                <a:ea typeface="Courier New"/>
                <a:cs typeface="Courier New"/>
                <a:sym typeface="Courier New"/>
              </a:rPr>
              <a:t>S2 = std::move(s4); // Calls move assignment operator</a:t>
            </a:r>
            <a:endParaRPr b="1" sz="1600">
              <a:latin typeface="Courier New"/>
              <a:ea typeface="Courier New"/>
              <a:cs typeface="Courier New"/>
              <a:sym typeface="Courier New"/>
            </a:endParaRPr>
          </a:p>
          <a:p>
            <a:pPr indent="-342900" lvl="0" marL="457200" rtl="0" algn="l">
              <a:lnSpc>
                <a:spcPct val="115000"/>
              </a:lnSpc>
              <a:spcBef>
                <a:spcPts val="0"/>
              </a:spcBef>
              <a:spcAft>
                <a:spcPts val="0"/>
              </a:spcAft>
              <a:buSzPts val="1800"/>
              <a:buChar char="●"/>
            </a:pPr>
            <a:r>
              <a:rPr lang="en-US"/>
              <a:t>xvalues are also known as eXpiring values. </a:t>
            </a:r>
            <a:endParaRPr/>
          </a:p>
        </p:txBody>
      </p:sp>
      <p:sp>
        <p:nvSpPr>
          <p:cNvPr id="499" name="Google Shape;499;p58"/>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9"/>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Copy constructor</a:t>
            </a:r>
            <a:endParaRPr/>
          </a:p>
        </p:txBody>
      </p:sp>
      <p:sp>
        <p:nvSpPr>
          <p:cNvPr id="506" name="Google Shape;506;p59"/>
          <p:cNvSpPr txBox="1"/>
          <p:nvPr>
            <p:ph idx="1" type="body"/>
          </p:nvPr>
        </p:nvSpPr>
        <p:spPr>
          <a:xfrm>
            <a:off x="601675" y="1933525"/>
            <a:ext cx="8286600" cy="4397100"/>
          </a:xfrm>
          <a:prstGeom prst="rect">
            <a:avLst/>
          </a:prstGeom>
        </p:spPr>
        <p:txBody>
          <a:bodyPr anchorCtr="0" anchor="t" bIns="45700" lIns="0" spcFirstLastPara="1" rIns="0" wrap="square" tIns="45700">
            <a:normAutofit/>
          </a:bodyPr>
          <a:lstStyle/>
          <a:p>
            <a:pPr indent="-342900" lvl="0" marL="457200" rtl="0" algn="l">
              <a:lnSpc>
                <a:spcPct val="115000"/>
              </a:lnSpc>
              <a:spcBef>
                <a:spcPts val="1200"/>
              </a:spcBef>
              <a:spcAft>
                <a:spcPts val="0"/>
              </a:spcAft>
              <a:buSzPts val="1800"/>
              <a:buChar char="●"/>
            </a:pPr>
            <a:r>
              <a:rPr lang="en-US"/>
              <a:t>The copy constructor is a constructor which creates an object by initializing it with an object of the same class, which was created previously</a:t>
            </a:r>
            <a:endParaRPr/>
          </a:p>
          <a:p>
            <a:pPr indent="-342900" lvl="0" marL="457200" rtl="0" algn="l">
              <a:lnSpc>
                <a:spcPct val="115000"/>
              </a:lnSpc>
              <a:spcBef>
                <a:spcPts val="0"/>
              </a:spcBef>
              <a:spcAft>
                <a:spcPts val="0"/>
              </a:spcAft>
              <a:buSzPts val="1800"/>
              <a:buChar char="●"/>
            </a:pPr>
            <a:r>
              <a:rPr lang="en-US"/>
              <a:t>The copy constructor is used to:</a:t>
            </a:r>
            <a:endParaRPr/>
          </a:p>
          <a:p>
            <a:pPr indent="-342900" lvl="1" marL="914400" rtl="0" algn="l">
              <a:lnSpc>
                <a:spcPct val="115000"/>
              </a:lnSpc>
              <a:spcBef>
                <a:spcPts val="0"/>
              </a:spcBef>
              <a:spcAft>
                <a:spcPts val="0"/>
              </a:spcAft>
              <a:buSzPts val="1800"/>
              <a:buChar char="○"/>
            </a:pPr>
            <a:r>
              <a:rPr lang="en-US"/>
              <a:t>Initialize one object from another of the same type</a:t>
            </a:r>
            <a:endParaRPr/>
          </a:p>
          <a:p>
            <a:pPr indent="-342900" lvl="1" marL="914400" rtl="0" algn="l">
              <a:lnSpc>
                <a:spcPct val="115000"/>
              </a:lnSpc>
              <a:spcBef>
                <a:spcPts val="0"/>
              </a:spcBef>
              <a:spcAft>
                <a:spcPts val="0"/>
              </a:spcAft>
              <a:buSzPts val="1800"/>
              <a:buChar char="○"/>
            </a:pPr>
            <a:r>
              <a:rPr lang="en-US"/>
              <a:t>Copy an object to pass it as an argument to a function</a:t>
            </a:r>
            <a:endParaRPr/>
          </a:p>
          <a:p>
            <a:pPr indent="-342900" lvl="1" marL="914400" rtl="0" algn="l">
              <a:lnSpc>
                <a:spcPct val="115000"/>
              </a:lnSpc>
              <a:spcBef>
                <a:spcPts val="0"/>
              </a:spcBef>
              <a:spcAft>
                <a:spcPts val="0"/>
              </a:spcAft>
              <a:buSzPts val="1800"/>
              <a:buChar char="○"/>
            </a:pPr>
            <a:r>
              <a:rPr lang="en-US"/>
              <a:t>Copy an object to return it from a function</a:t>
            </a:r>
            <a:endParaRPr/>
          </a:p>
          <a:p>
            <a:pPr indent="-342900" lvl="0" marL="457200" rtl="0" algn="l">
              <a:lnSpc>
                <a:spcPct val="115000"/>
              </a:lnSpc>
              <a:spcBef>
                <a:spcPts val="0"/>
              </a:spcBef>
              <a:spcAft>
                <a:spcPts val="0"/>
              </a:spcAft>
              <a:buSzPts val="1800"/>
              <a:buChar char="●"/>
            </a:pPr>
            <a:r>
              <a:rPr lang="en-US"/>
              <a:t>If a copy constructor is not defined in a class, the compiler itself defines one</a:t>
            </a:r>
            <a:endParaRPr/>
          </a:p>
          <a:p>
            <a:pPr indent="-342900" lvl="0" marL="457200" rtl="0" algn="l">
              <a:lnSpc>
                <a:spcPct val="115000"/>
              </a:lnSpc>
              <a:spcBef>
                <a:spcPts val="0"/>
              </a:spcBef>
              <a:spcAft>
                <a:spcPts val="0"/>
              </a:spcAft>
              <a:buSzPts val="1800"/>
              <a:buChar char="●"/>
            </a:pPr>
            <a:r>
              <a:rPr lang="en-US"/>
              <a:t>The class must have a copy constructor if pointer variables and dynamic memory allocation are used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0"/>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Assignment operator</a:t>
            </a:r>
            <a:endParaRPr/>
          </a:p>
        </p:txBody>
      </p:sp>
      <p:sp>
        <p:nvSpPr>
          <p:cNvPr id="513" name="Google Shape;513;p60"/>
          <p:cNvSpPr txBox="1"/>
          <p:nvPr>
            <p:ph idx="1" type="body"/>
          </p:nvPr>
        </p:nvSpPr>
        <p:spPr>
          <a:xfrm>
            <a:off x="822959" y="1845734"/>
            <a:ext cx="7543800" cy="4023300"/>
          </a:xfrm>
          <a:prstGeom prst="rect">
            <a:avLst/>
          </a:prstGeom>
        </p:spPr>
        <p:txBody>
          <a:bodyPr anchorCtr="0" anchor="t" bIns="45700" lIns="0" spcFirstLastPara="1" rIns="0" wrap="square" tIns="45700">
            <a:normAutofit/>
          </a:bodyPr>
          <a:lstStyle/>
          <a:p>
            <a:pPr indent="-342900" lvl="0" marL="457200" marR="0" rtl="0" algn="l">
              <a:lnSpc>
                <a:spcPct val="115000"/>
              </a:lnSpc>
              <a:spcBef>
                <a:spcPts val="1200"/>
              </a:spcBef>
              <a:spcAft>
                <a:spcPts val="0"/>
              </a:spcAft>
              <a:buSzPts val="1800"/>
              <a:buChar char="●"/>
            </a:pPr>
            <a:r>
              <a:rPr lang="en-US"/>
              <a:t>The assignment operator for a class is what allows you to use = to assign one instance to another</a:t>
            </a:r>
            <a:endParaRPr/>
          </a:p>
          <a:p>
            <a:pPr indent="-342900" lvl="0" marL="457200" marR="0" rtl="0" algn="l">
              <a:lnSpc>
                <a:spcPct val="115000"/>
              </a:lnSpc>
              <a:spcBef>
                <a:spcPts val="0"/>
              </a:spcBef>
              <a:spcAft>
                <a:spcPts val="0"/>
              </a:spcAft>
              <a:buSzPts val="1800"/>
              <a:buChar char="●"/>
            </a:pPr>
            <a:r>
              <a:rPr lang="en-US"/>
              <a:t> If the operator is not defined in the class, the compiler itself defines one</a:t>
            </a:r>
            <a:endParaRPr/>
          </a:p>
          <a:p>
            <a:pPr indent="-342900" lvl="0" marL="457200" marR="0" rtl="0" algn="l">
              <a:lnSpc>
                <a:spcPct val="115000"/>
              </a:lnSpc>
              <a:spcBef>
                <a:spcPts val="0"/>
              </a:spcBef>
              <a:spcAft>
                <a:spcPts val="0"/>
              </a:spcAft>
              <a:buSzPts val="1800"/>
              <a:buChar char="●"/>
            </a:pPr>
            <a:r>
              <a:rPr lang="en-US"/>
              <a:t>The class should implement it if pointer variables and dynamic memory allocation are used</a:t>
            </a:r>
            <a:endParaRPr/>
          </a:p>
          <a:p>
            <a:pPr indent="-342900" lvl="0" marL="457200" marR="0" rtl="0" algn="l">
              <a:lnSpc>
                <a:spcPct val="115000"/>
              </a:lnSpc>
              <a:spcBef>
                <a:spcPts val="0"/>
              </a:spcBef>
              <a:spcAft>
                <a:spcPts val="0"/>
              </a:spcAft>
              <a:buSzPts val="1800"/>
              <a:buChar char="●"/>
            </a:pPr>
            <a:r>
              <a:rPr lang="en-US"/>
              <a:t>In general, anytime we need to write a custom copy constructor, we also need to write a custom assignment operator</a:t>
            </a:r>
            <a:endParaRPr/>
          </a:p>
          <a:p>
            <a:pPr indent="0" lvl="0" marL="0" rtl="0" algn="l">
              <a:spcBef>
                <a:spcPts val="1200"/>
              </a:spcBef>
              <a:spcAft>
                <a:spcPts val="200"/>
              </a:spcAft>
              <a:buNone/>
            </a:pPr>
            <a:r>
              <a:t/>
            </a:r>
            <a:endParaRPr/>
          </a:p>
        </p:txBody>
      </p:sp>
      <p:sp>
        <p:nvSpPr>
          <p:cNvPr id="514" name="Google Shape;514;p60"/>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1"/>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Example</a:t>
            </a:r>
            <a:endParaRPr/>
          </a:p>
        </p:txBody>
      </p:sp>
      <p:sp>
        <p:nvSpPr>
          <p:cNvPr id="521" name="Google Shape;521;p61"/>
          <p:cNvSpPr txBox="1"/>
          <p:nvPr>
            <p:ph idx="1" type="body"/>
          </p:nvPr>
        </p:nvSpPr>
        <p:spPr>
          <a:xfrm>
            <a:off x="365750" y="1737500"/>
            <a:ext cx="3959400" cy="4593300"/>
          </a:xfrm>
          <a:prstGeom prst="rect">
            <a:avLst/>
          </a:prstGeom>
        </p:spPr>
        <p:txBody>
          <a:bodyPr anchorCtr="0" anchor="t" bIns="45700" lIns="0" spcFirstLastPara="1" rIns="0" wrap="square" tIns="45700">
            <a:normAutofit/>
          </a:bodyPr>
          <a:lstStyle/>
          <a:p>
            <a:pPr indent="0" lvl="0" marL="0" rtl="0" algn="ctr">
              <a:lnSpc>
                <a:spcPct val="100000"/>
              </a:lnSpc>
              <a:spcBef>
                <a:spcPts val="0"/>
              </a:spcBef>
              <a:spcAft>
                <a:spcPts val="0"/>
              </a:spcAft>
              <a:buNone/>
            </a:pPr>
            <a:r>
              <a:rPr b="1" lang="en-US" sz="1200">
                <a:solidFill>
                  <a:srgbClr val="0000FF"/>
                </a:solidFill>
                <a:latin typeface="Courier New"/>
                <a:ea typeface="Courier New"/>
                <a:cs typeface="Courier New"/>
                <a:sym typeface="Courier New"/>
              </a:rPr>
              <a:t>Counter.h</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rPr b="1" lang="en-US" sz="1200">
                <a:latin typeface="Courier New"/>
                <a:ea typeface="Courier New"/>
                <a:cs typeface="Courier New"/>
                <a:sym typeface="Courier New"/>
              </a:rPr>
              <a:t>#include &lt;iostream&gt;</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rPr b="1" lang="en-US" sz="1200">
                <a:latin typeface="Courier New"/>
                <a:ea typeface="Courier New"/>
                <a:cs typeface="Courier New"/>
                <a:sym typeface="Courier New"/>
              </a:rPr>
              <a:t>class Counter {</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rPr b="1" lang="en-US" sz="1200">
                <a:latin typeface="Courier New"/>
                <a:ea typeface="Courier New"/>
                <a:cs typeface="Courier New"/>
                <a:sym typeface="Courier New"/>
              </a:rPr>
              <a:t>public:</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rPr b="1" lang="en-US" sz="1200">
                <a:latin typeface="Courier New"/>
                <a:ea typeface="Courier New"/>
                <a:cs typeface="Courier New"/>
                <a:sym typeface="Courier New"/>
              </a:rPr>
              <a:t>// copy constructor</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rPr b="1" lang="en-US" sz="1200">
                <a:latin typeface="Courier New"/>
                <a:ea typeface="Courier New"/>
                <a:cs typeface="Courier New"/>
                <a:sym typeface="Courier New"/>
              </a:rPr>
              <a:t>Counter(const Counter &amp;counter);</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rPr b="1" lang="en-US" sz="1200">
                <a:latin typeface="Courier New"/>
                <a:ea typeface="Courier New"/>
                <a:cs typeface="Courier New"/>
                <a:sym typeface="Courier New"/>
              </a:rPr>
              <a:t>// move constructor</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rPr b="1" lang="en-US" sz="1200">
                <a:latin typeface="Courier New"/>
                <a:ea typeface="Courier New"/>
                <a:cs typeface="Courier New"/>
                <a:sym typeface="Courier New"/>
              </a:rPr>
              <a:t>Counter(Counter &amp;&amp;counter);</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rPr b="1" lang="en-US" sz="1200">
                <a:latin typeface="Courier New"/>
                <a:ea typeface="Courier New"/>
                <a:cs typeface="Courier New"/>
                <a:sym typeface="Courier New"/>
              </a:rPr>
              <a:t>// copy assignment</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rPr b="1" lang="en-US" sz="1200">
                <a:latin typeface="Courier New"/>
                <a:ea typeface="Courier New"/>
                <a:cs typeface="Courier New"/>
                <a:sym typeface="Courier New"/>
              </a:rPr>
              <a:t>Counter &amp;operator=(const Counter &amp;c);</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rPr b="1" lang="en-US" sz="1200">
                <a:latin typeface="Courier New"/>
                <a:ea typeface="Courier New"/>
                <a:cs typeface="Courier New"/>
                <a:sym typeface="Courier New"/>
              </a:rPr>
              <a:t>//move assignment</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rPr b="1" lang="en-US" sz="1200">
                <a:latin typeface="Courier New"/>
                <a:ea typeface="Courier New"/>
                <a:cs typeface="Courier New"/>
                <a:sym typeface="Courier New"/>
              </a:rPr>
              <a:t>Counter &amp;operator=(Counter &amp;&amp;c);</a:t>
            </a:r>
            <a:endParaRPr b="1" sz="1200">
              <a:latin typeface="Courier New"/>
              <a:ea typeface="Courier New"/>
              <a:cs typeface="Courier New"/>
              <a:sym typeface="Courier New"/>
            </a:endParaRPr>
          </a:p>
          <a:p>
            <a:pPr indent="0" lvl="0" marL="0" rtl="0" algn="l">
              <a:lnSpc>
                <a:spcPct val="100000"/>
              </a:lnSpc>
              <a:spcBef>
                <a:spcPts val="200"/>
              </a:spcBef>
              <a:spcAft>
                <a:spcPts val="0"/>
              </a:spcAft>
              <a:buClr>
                <a:schemeClr val="dk1"/>
              </a:buClr>
              <a:buSzPts val="1100"/>
              <a:buFont typeface="Arial"/>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lnSpc>
                <a:spcPct val="100000"/>
              </a:lnSpc>
              <a:spcBef>
                <a:spcPts val="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lnSpc>
                <a:spcPct val="100000"/>
              </a:lnSpc>
              <a:spcBef>
                <a:spcPts val="200"/>
              </a:spcBef>
              <a:spcAft>
                <a:spcPts val="0"/>
              </a:spcAft>
              <a:buNone/>
            </a:pPr>
            <a:r>
              <a:rPr b="1" lang="en-US" sz="1200">
                <a:latin typeface="Courier New"/>
                <a:ea typeface="Courier New"/>
                <a:cs typeface="Courier New"/>
                <a:sym typeface="Courier New"/>
              </a:rPr>
              <a:t>#endif //INC_07_COUNTER_H</a:t>
            </a:r>
            <a:endParaRPr b="1" sz="1200">
              <a:latin typeface="Courier New"/>
              <a:ea typeface="Courier New"/>
              <a:cs typeface="Courier New"/>
              <a:sym typeface="Courier New"/>
            </a:endParaRPr>
          </a:p>
          <a:p>
            <a:pPr indent="0" lvl="0" marL="0" rtl="0" algn="l">
              <a:spcBef>
                <a:spcPts val="1200"/>
              </a:spcBef>
              <a:spcAft>
                <a:spcPts val="200"/>
              </a:spcAft>
              <a:buNone/>
            </a:pPr>
            <a:r>
              <a:t/>
            </a:r>
            <a:endParaRPr b="1" sz="1200">
              <a:latin typeface="Courier New"/>
              <a:ea typeface="Courier New"/>
              <a:cs typeface="Courier New"/>
              <a:sym typeface="Courier New"/>
            </a:endParaRPr>
          </a:p>
        </p:txBody>
      </p:sp>
      <p:sp>
        <p:nvSpPr>
          <p:cNvPr id="522" name="Google Shape;522;p61"/>
          <p:cNvSpPr txBox="1"/>
          <p:nvPr>
            <p:ph idx="1" type="body"/>
          </p:nvPr>
        </p:nvSpPr>
        <p:spPr>
          <a:xfrm>
            <a:off x="4325100" y="1737400"/>
            <a:ext cx="4818900" cy="4593300"/>
          </a:xfrm>
          <a:prstGeom prst="rect">
            <a:avLst/>
          </a:prstGeom>
          <a:ln>
            <a:noFill/>
          </a:ln>
        </p:spPr>
        <p:txBody>
          <a:bodyPr anchorCtr="0" anchor="t" bIns="45700" lIns="0" spcFirstLastPara="1" rIns="0" wrap="square" tIns="45700">
            <a:normAutofit lnSpcReduction="10000"/>
          </a:bodyPr>
          <a:lstStyle/>
          <a:p>
            <a:pPr indent="0" lvl="0" marL="0" rtl="0" algn="ctr">
              <a:spcBef>
                <a:spcPts val="0"/>
              </a:spcBef>
              <a:spcAft>
                <a:spcPts val="0"/>
              </a:spcAft>
              <a:buNone/>
            </a:pPr>
            <a:r>
              <a:rPr b="1" lang="en-US" sz="1200">
                <a:solidFill>
                  <a:srgbClr val="0000FF"/>
                </a:solidFill>
                <a:latin typeface="Courier New"/>
                <a:ea typeface="Courier New"/>
                <a:cs typeface="Courier New"/>
                <a:sym typeface="Courier New"/>
              </a:rPr>
              <a:t>Counter.cpp</a:t>
            </a:r>
            <a:endParaRPr b="1" sz="1200">
              <a:solidFill>
                <a:srgbClr val="0000FF"/>
              </a:solidFill>
              <a:latin typeface="Courier New"/>
              <a:ea typeface="Courier New"/>
              <a:cs typeface="Courier New"/>
              <a:sym typeface="Courier New"/>
            </a:endParaRPr>
          </a:p>
          <a:p>
            <a:pPr indent="0" lvl="0" marL="0" rtl="0" algn="l">
              <a:spcBef>
                <a:spcPts val="200"/>
              </a:spcBef>
              <a:spcAft>
                <a:spcPts val="0"/>
              </a:spcAft>
              <a:buNone/>
            </a:pPr>
            <a:r>
              <a:t/>
            </a:r>
            <a:endParaRPr b="1" sz="1200">
              <a:latin typeface="Courier New"/>
              <a:ea typeface="Courier New"/>
              <a:cs typeface="Courier New"/>
              <a:sym typeface="Courier New"/>
            </a:endParaRPr>
          </a:p>
          <a:p>
            <a:pPr indent="0" lvl="0" marL="0" rtl="0" algn="l">
              <a:spcBef>
                <a:spcPts val="200"/>
              </a:spcBef>
              <a:spcAft>
                <a:spcPts val="0"/>
              </a:spcAft>
              <a:buNone/>
            </a:pPr>
            <a:r>
              <a:rPr b="1" lang="en-US" sz="1200">
                <a:latin typeface="Courier New"/>
                <a:ea typeface="Courier New"/>
                <a:cs typeface="Courier New"/>
                <a:sym typeface="Courier New"/>
              </a:rPr>
              <a:t>#include "Counter.h"</a:t>
            </a:r>
            <a:endParaRPr b="1" sz="1200">
              <a:latin typeface="Courier New"/>
              <a:ea typeface="Courier New"/>
              <a:cs typeface="Courier New"/>
              <a:sym typeface="Courier New"/>
            </a:endParaRPr>
          </a:p>
          <a:p>
            <a:pPr indent="0" lvl="0" marL="0" rtl="0" algn="l">
              <a:spcBef>
                <a:spcPts val="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200"/>
              </a:spcBef>
              <a:spcAft>
                <a:spcPts val="0"/>
              </a:spcAft>
              <a:buNone/>
            </a:pPr>
            <a:r>
              <a:t/>
            </a:r>
            <a:endParaRPr b="1" sz="1200">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200">
                <a:latin typeface="Courier New"/>
                <a:ea typeface="Courier New"/>
                <a:cs typeface="Courier New"/>
                <a:sym typeface="Courier New"/>
              </a:rPr>
              <a:t>Counter::Counter(const Counter &amp;counter) {</a:t>
            </a:r>
            <a:endParaRPr b="1" sz="1200">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200">
                <a:latin typeface="Courier New"/>
                <a:ea typeface="Courier New"/>
                <a:cs typeface="Courier New"/>
                <a:sym typeface="Courier New"/>
              </a:rPr>
              <a:t>    counterValue_ = counter.counterValue_;</a:t>
            </a:r>
            <a:endParaRPr b="1" sz="1200">
              <a:latin typeface="Courier New"/>
              <a:ea typeface="Courier New"/>
              <a:cs typeface="Courier New"/>
              <a:sym typeface="Courier New"/>
            </a:endParaRPr>
          </a:p>
          <a:p>
            <a:pPr indent="0" lvl="0" marL="0" rtl="0" algn="l">
              <a:spcBef>
                <a:spcPts val="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t/>
            </a:r>
            <a:endParaRPr b="1" sz="1200">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200">
                <a:latin typeface="Courier New"/>
                <a:ea typeface="Courier New"/>
                <a:cs typeface="Courier New"/>
                <a:sym typeface="Courier New"/>
              </a:rPr>
              <a:t>Counter::Counter(Counter &amp;&amp;counter) {</a:t>
            </a:r>
            <a:endParaRPr b="1" sz="1200">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200">
                <a:latin typeface="Courier New"/>
                <a:ea typeface="Courier New"/>
                <a:cs typeface="Courier New"/>
                <a:sym typeface="Courier New"/>
              </a:rPr>
              <a:t>    counterValue_ = counter.counterValue_;</a:t>
            </a:r>
            <a:endParaRPr b="1" sz="1200">
              <a:latin typeface="Courier New"/>
              <a:ea typeface="Courier New"/>
              <a:cs typeface="Courier New"/>
              <a:sym typeface="Courier New"/>
            </a:endParaRPr>
          </a:p>
          <a:p>
            <a:pPr indent="0" lvl="0" marL="0" rtl="0" algn="l">
              <a:spcBef>
                <a:spcPts val="200"/>
              </a:spcBef>
              <a:spcAft>
                <a:spcPts val="0"/>
              </a:spcAft>
              <a:buNone/>
            </a:pPr>
            <a:r>
              <a:rPr b="1" lang="en-US" sz="1200">
                <a:latin typeface="Courier New"/>
                <a:ea typeface="Courier New"/>
                <a:cs typeface="Courier New"/>
                <a:sym typeface="Courier New"/>
              </a:rPr>
              <a:t>    counter.counterValue_ = 0; // just to explain</a:t>
            </a:r>
            <a:endParaRPr b="1" sz="1200">
              <a:latin typeface="Courier New"/>
              <a:ea typeface="Courier New"/>
              <a:cs typeface="Courier New"/>
              <a:sym typeface="Courier New"/>
            </a:endParaRPr>
          </a:p>
          <a:p>
            <a:pPr indent="0" lvl="0" marL="0" rtl="0" algn="l">
              <a:spcBef>
                <a:spcPts val="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200"/>
              </a:spcBef>
              <a:spcAft>
                <a:spcPts val="0"/>
              </a:spcAft>
              <a:buNone/>
            </a:pPr>
            <a:r>
              <a:t/>
            </a:r>
            <a:endParaRPr b="1" sz="1200">
              <a:latin typeface="Courier New"/>
              <a:ea typeface="Courier New"/>
              <a:cs typeface="Courier New"/>
              <a:sym typeface="Courier New"/>
            </a:endParaRPr>
          </a:p>
          <a:p>
            <a:pPr indent="0" lvl="0" marL="0" rtl="0" algn="l">
              <a:spcBef>
                <a:spcPts val="200"/>
              </a:spcBef>
              <a:spcAft>
                <a:spcPts val="0"/>
              </a:spcAft>
              <a:buNone/>
            </a:pPr>
            <a:r>
              <a:rPr b="1" lang="en-US" sz="1200">
                <a:latin typeface="Courier New"/>
                <a:ea typeface="Courier New"/>
                <a:cs typeface="Courier New"/>
                <a:sym typeface="Courier New"/>
              </a:rPr>
              <a:t>Counter &amp; Counter::operator=(const Counter &amp;c) {</a:t>
            </a:r>
            <a:endParaRPr b="1" sz="1200">
              <a:latin typeface="Courier New"/>
              <a:ea typeface="Courier New"/>
              <a:cs typeface="Courier New"/>
              <a:sym typeface="Courier New"/>
            </a:endParaRPr>
          </a:p>
          <a:p>
            <a:pPr indent="0" lvl="0" marL="0" rtl="0" algn="l">
              <a:spcBef>
                <a:spcPts val="200"/>
              </a:spcBef>
              <a:spcAft>
                <a:spcPts val="0"/>
              </a:spcAft>
              <a:buNone/>
            </a:pPr>
            <a:r>
              <a:rPr b="1" lang="en-US" sz="1200">
                <a:latin typeface="Courier New"/>
                <a:ea typeface="Courier New"/>
                <a:cs typeface="Courier New"/>
                <a:sym typeface="Courier New"/>
              </a:rPr>
              <a:t>    counterValue_ = c.counterValue_;</a:t>
            </a:r>
            <a:endParaRPr b="1" sz="1200">
              <a:latin typeface="Courier New"/>
              <a:ea typeface="Courier New"/>
              <a:cs typeface="Courier New"/>
              <a:sym typeface="Courier New"/>
            </a:endParaRPr>
          </a:p>
          <a:p>
            <a:pPr indent="0" lvl="0" marL="0" rtl="0" algn="l">
              <a:spcBef>
                <a:spcPts val="200"/>
              </a:spcBef>
              <a:spcAft>
                <a:spcPts val="0"/>
              </a:spcAft>
              <a:buNone/>
            </a:pPr>
            <a:r>
              <a:rPr b="1" lang="en-US" sz="1200">
                <a:latin typeface="Courier New"/>
                <a:ea typeface="Courier New"/>
                <a:cs typeface="Courier New"/>
                <a:sym typeface="Courier New"/>
              </a:rPr>
              <a:t>    return *this;</a:t>
            </a:r>
            <a:endParaRPr b="1" sz="1200">
              <a:latin typeface="Courier New"/>
              <a:ea typeface="Courier New"/>
              <a:cs typeface="Courier New"/>
              <a:sym typeface="Courier New"/>
            </a:endParaRPr>
          </a:p>
          <a:p>
            <a:pPr indent="0" lvl="0" marL="0" rtl="0" algn="l">
              <a:spcBef>
                <a:spcPts val="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200"/>
              </a:spcBef>
              <a:spcAft>
                <a:spcPts val="0"/>
              </a:spcAft>
              <a:buNone/>
            </a:pPr>
            <a:r>
              <a:t/>
            </a:r>
            <a:endParaRPr b="1" sz="1200">
              <a:latin typeface="Courier New"/>
              <a:ea typeface="Courier New"/>
              <a:cs typeface="Courier New"/>
              <a:sym typeface="Courier New"/>
            </a:endParaRPr>
          </a:p>
          <a:p>
            <a:pPr indent="0" lvl="0" marL="0" rtl="0" algn="l">
              <a:spcBef>
                <a:spcPts val="200"/>
              </a:spcBef>
              <a:spcAft>
                <a:spcPts val="0"/>
              </a:spcAft>
              <a:buNone/>
            </a:pPr>
            <a:r>
              <a:rPr b="1" lang="en-US" sz="1200">
                <a:latin typeface="Courier New"/>
                <a:ea typeface="Courier New"/>
                <a:cs typeface="Courier New"/>
                <a:sym typeface="Courier New"/>
              </a:rPr>
              <a:t>Counter &amp; Counter::operator=(Counter &amp;&amp;c) {</a:t>
            </a:r>
            <a:endParaRPr b="1" sz="1200">
              <a:latin typeface="Courier New"/>
              <a:ea typeface="Courier New"/>
              <a:cs typeface="Courier New"/>
              <a:sym typeface="Courier New"/>
            </a:endParaRPr>
          </a:p>
          <a:p>
            <a:pPr indent="0" lvl="0" marL="0" rtl="0" algn="l">
              <a:spcBef>
                <a:spcPts val="200"/>
              </a:spcBef>
              <a:spcAft>
                <a:spcPts val="0"/>
              </a:spcAft>
              <a:buNone/>
            </a:pPr>
            <a:r>
              <a:rPr b="1" lang="en-US" sz="1200">
                <a:latin typeface="Courier New"/>
                <a:ea typeface="Courier New"/>
                <a:cs typeface="Courier New"/>
                <a:sym typeface="Courier New"/>
              </a:rPr>
              <a:t>    counterValue_ = c.counterValue_;</a:t>
            </a:r>
            <a:endParaRPr b="1" sz="1200">
              <a:latin typeface="Courier New"/>
              <a:ea typeface="Courier New"/>
              <a:cs typeface="Courier New"/>
              <a:sym typeface="Courier New"/>
            </a:endParaRPr>
          </a:p>
          <a:p>
            <a:pPr indent="0" lvl="0" marL="0" rtl="0" algn="l">
              <a:spcBef>
                <a:spcPts val="200"/>
              </a:spcBef>
              <a:spcAft>
                <a:spcPts val="0"/>
              </a:spcAft>
              <a:buNone/>
            </a:pPr>
            <a:r>
              <a:rPr b="1" lang="en-US" sz="1200">
                <a:latin typeface="Courier New"/>
                <a:ea typeface="Courier New"/>
                <a:cs typeface="Courier New"/>
                <a:sym typeface="Courier New"/>
              </a:rPr>
              <a:t>    c.counterValue_ = 0; // just to explain</a:t>
            </a:r>
            <a:endParaRPr b="1" sz="1200">
              <a:latin typeface="Courier New"/>
              <a:ea typeface="Courier New"/>
              <a:cs typeface="Courier New"/>
              <a:sym typeface="Courier New"/>
            </a:endParaRPr>
          </a:p>
          <a:p>
            <a:pPr indent="0" lvl="0" marL="0" rtl="0" algn="l">
              <a:spcBef>
                <a:spcPts val="200"/>
              </a:spcBef>
              <a:spcAft>
                <a:spcPts val="0"/>
              </a:spcAft>
              <a:buNone/>
            </a:pPr>
            <a:r>
              <a:rPr b="1" lang="en-US" sz="1200">
                <a:latin typeface="Courier New"/>
                <a:ea typeface="Courier New"/>
                <a:cs typeface="Courier New"/>
                <a:sym typeface="Courier New"/>
              </a:rPr>
              <a:t>    return *this;</a:t>
            </a:r>
            <a:endParaRPr b="1" sz="1200">
              <a:latin typeface="Courier New"/>
              <a:ea typeface="Courier New"/>
              <a:cs typeface="Courier New"/>
              <a:sym typeface="Courier New"/>
            </a:endParaRPr>
          </a:p>
          <a:p>
            <a:pPr indent="0" lvl="0" marL="0" rtl="0" algn="l">
              <a:spcBef>
                <a:spcPts val="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t/>
            </a:r>
            <a:endParaRPr b="1" sz="1200">
              <a:latin typeface="Courier New"/>
              <a:ea typeface="Courier New"/>
              <a:cs typeface="Courier New"/>
              <a:sym typeface="Courier New"/>
            </a:endParaRPr>
          </a:p>
          <a:p>
            <a:pPr indent="0" lvl="0" marL="0" rtl="0" algn="l">
              <a:spcBef>
                <a:spcPts val="200"/>
              </a:spcBef>
              <a:spcAft>
                <a:spcPts val="200"/>
              </a:spcAft>
              <a:buNone/>
            </a:pPr>
            <a:r>
              <a:t/>
            </a:r>
            <a:endParaRPr b="1" sz="1200">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2"/>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Some links</a:t>
            </a:r>
            <a:endParaRPr/>
          </a:p>
        </p:txBody>
      </p:sp>
      <p:sp>
        <p:nvSpPr>
          <p:cNvPr id="529" name="Google Shape;529;p62"/>
          <p:cNvSpPr txBox="1"/>
          <p:nvPr>
            <p:ph idx="1" type="body"/>
          </p:nvPr>
        </p:nvSpPr>
        <p:spPr>
          <a:xfrm>
            <a:off x="891000" y="1845725"/>
            <a:ext cx="78570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u="sng">
                <a:solidFill>
                  <a:schemeClr val="hlink"/>
                </a:solidFill>
                <a:hlinkClick r:id="rId3"/>
              </a:rPr>
              <a:t>Constructors - MSF</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US" u="sng">
                <a:solidFill>
                  <a:schemeClr val="hlink"/>
                </a:solidFill>
                <a:hlinkClick r:id="rId4"/>
              </a:rPr>
              <a:t>References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u="sng">
                <a:solidFill>
                  <a:schemeClr val="hlink"/>
                </a:solidFill>
                <a:hlinkClick r:id="rId5"/>
              </a:rPr>
              <a:t>https://en.cppreference.com/w/cpp/language/copy_constructor</a:t>
            </a:r>
            <a:endParaRPr/>
          </a:p>
          <a:p>
            <a:pPr indent="0" lvl="0" marL="0" rtl="0" algn="l">
              <a:spcBef>
                <a:spcPts val="1200"/>
              </a:spcBef>
              <a:spcAft>
                <a:spcPts val="0"/>
              </a:spcAft>
              <a:buNone/>
            </a:pPr>
            <a:r>
              <a:rPr lang="en-US" u="sng">
                <a:solidFill>
                  <a:schemeClr val="hlink"/>
                </a:solidFill>
                <a:hlinkClick r:id="rId6"/>
              </a:rPr>
              <a:t>https://en.cppreference.com/w/cpp/language/copy_assignment</a:t>
            </a:r>
            <a:endParaRPr/>
          </a:p>
          <a:p>
            <a:pPr indent="0" lvl="0" marL="0" rtl="0" algn="l">
              <a:spcBef>
                <a:spcPts val="1200"/>
              </a:spcBef>
              <a:spcAft>
                <a:spcPts val="0"/>
              </a:spcAft>
              <a:buNone/>
            </a:pPr>
            <a:r>
              <a:rPr lang="en-US" u="sng">
                <a:solidFill>
                  <a:schemeClr val="hlink"/>
                </a:solidFill>
                <a:hlinkClick r:id="rId7"/>
              </a:rPr>
              <a:t>https://en.cppreference.com/w/cpp/language/move_constructor</a:t>
            </a:r>
            <a:endParaRPr/>
          </a:p>
          <a:p>
            <a:pPr indent="0" lvl="0" marL="0" rtl="0" algn="l">
              <a:spcBef>
                <a:spcPts val="1200"/>
              </a:spcBef>
              <a:spcAft>
                <a:spcPts val="200"/>
              </a:spcAft>
              <a:buNone/>
            </a:pPr>
            <a:r>
              <a:rPr lang="en-US" u="sng">
                <a:solidFill>
                  <a:schemeClr val="hlink"/>
                </a:solidFill>
                <a:hlinkClick r:id="rId8"/>
              </a:rPr>
              <a:t>https://en.cppreference.com/w/cpp/language/move_assignment</a:t>
            </a:r>
            <a:endParaRPr/>
          </a:p>
        </p:txBody>
      </p:sp>
      <p:sp>
        <p:nvSpPr>
          <p:cNvPr id="530" name="Google Shape;530;p62"/>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Class</a:t>
            </a:r>
            <a:endParaRPr/>
          </a:p>
        </p:txBody>
      </p:sp>
      <p:sp>
        <p:nvSpPr>
          <p:cNvPr id="271" name="Google Shape;271;p28"/>
          <p:cNvSpPr txBox="1"/>
          <p:nvPr>
            <p:ph idx="1" type="body"/>
          </p:nvPr>
        </p:nvSpPr>
        <p:spPr>
          <a:xfrm>
            <a:off x="601675" y="1962400"/>
            <a:ext cx="5430600" cy="4218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We learned about structures, which provide a way to group data elements</a:t>
            </a:r>
            <a:endParaRPr/>
          </a:p>
          <a:p>
            <a:pPr indent="-342900" lvl="0" marL="457200" rtl="0" algn="l">
              <a:spcBef>
                <a:spcPts val="0"/>
              </a:spcBef>
              <a:spcAft>
                <a:spcPts val="0"/>
              </a:spcAft>
              <a:buSzPts val="1800"/>
              <a:buChar char="●"/>
            </a:pPr>
            <a:r>
              <a:rPr lang="en-US"/>
              <a:t>We learned about functions, which organize program actions into named entities</a:t>
            </a:r>
            <a:endParaRPr/>
          </a:p>
          <a:p>
            <a:pPr indent="-342900" lvl="0" marL="457200" rtl="0" algn="l">
              <a:spcBef>
                <a:spcPts val="0"/>
              </a:spcBef>
              <a:spcAft>
                <a:spcPts val="0"/>
              </a:spcAft>
              <a:buSzPts val="1800"/>
              <a:buChar char="●"/>
            </a:pPr>
            <a:r>
              <a:rPr lang="en-US"/>
              <a:t>Placing data and functions together into a single entity - </a:t>
            </a:r>
            <a:r>
              <a:rPr b="1" lang="en-US"/>
              <a:t>class</a:t>
            </a:r>
            <a:r>
              <a:rPr lang="en-US"/>
              <a:t> - is a central idea in object-oriented programming</a:t>
            </a:r>
            <a:endParaRPr/>
          </a:p>
          <a:p>
            <a:pPr indent="-342900" lvl="0" marL="457200" rtl="0" algn="l">
              <a:spcBef>
                <a:spcPts val="0"/>
              </a:spcBef>
              <a:spcAft>
                <a:spcPts val="0"/>
              </a:spcAft>
              <a:buSzPts val="1800"/>
              <a:buChar char="●"/>
            </a:pPr>
            <a:r>
              <a:rPr lang="en-US"/>
              <a:t>The data items within a class are called </a:t>
            </a:r>
            <a:r>
              <a:rPr i="1" lang="en-US"/>
              <a:t>data members</a:t>
            </a:r>
            <a:endParaRPr i="1"/>
          </a:p>
          <a:p>
            <a:pPr indent="-342900" lvl="0" marL="457200" rtl="0" algn="l">
              <a:spcBef>
                <a:spcPts val="0"/>
              </a:spcBef>
              <a:spcAft>
                <a:spcPts val="0"/>
              </a:spcAft>
              <a:buSzPts val="1800"/>
              <a:buChar char="●"/>
            </a:pPr>
            <a:r>
              <a:rPr i="1" lang="en-US"/>
              <a:t>Member functions</a:t>
            </a:r>
            <a:r>
              <a:rPr lang="en-US"/>
              <a:t> are functions that are included within a class</a:t>
            </a:r>
            <a:endParaRPr/>
          </a:p>
          <a:p>
            <a:pPr indent="-342900" lvl="0" marL="457200" rtl="0" algn="l">
              <a:spcBef>
                <a:spcPts val="0"/>
              </a:spcBef>
              <a:spcAft>
                <a:spcPts val="0"/>
              </a:spcAft>
              <a:buSzPts val="1800"/>
              <a:buChar char="●"/>
            </a:pPr>
            <a:r>
              <a:rPr lang="en-US"/>
              <a:t>An object is an instance of a class</a:t>
            </a:r>
            <a:endParaRPr/>
          </a:p>
        </p:txBody>
      </p:sp>
      <p:pic>
        <p:nvPicPr>
          <p:cNvPr id="272" name="Google Shape;272;p28"/>
          <p:cNvPicPr preferRelativeResize="0"/>
          <p:nvPr/>
        </p:nvPicPr>
        <p:blipFill>
          <a:blip r:embed="rId3">
            <a:alphaModFix/>
          </a:blip>
          <a:stretch>
            <a:fillRect/>
          </a:stretch>
        </p:blipFill>
        <p:spPr>
          <a:xfrm>
            <a:off x="6504775" y="1844075"/>
            <a:ext cx="2223325" cy="4260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Example</a:t>
            </a:r>
            <a:endParaRPr/>
          </a:p>
        </p:txBody>
      </p:sp>
      <p:sp>
        <p:nvSpPr>
          <p:cNvPr id="279" name="Google Shape;279;p29"/>
          <p:cNvSpPr txBox="1"/>
          <p:nvPr>
            <p:ph idx="1" type="body"/>
          </p:nvPr>
        </p:nvSpPr>
        <p:spPr>
          <a:xfrm>
            <a:off x="974475" y="1943600"/>
            <a:ext cx="2846700" cy="4387200"/>
          </a:xfrm>
          <a:prstGeom prst="rect">
            <a:avLst/>
          </a:prstGeom>
        </p:spPr>
        <p:txBody>
          <a:bodyPr anchorCtr="0" anchor="t" bIns="45700" lIns="0" spcFirstLastPara="1" rIns="0" wrap="square" tIns="45700">
            <a:normAutofit fontScale="47500" lnSpcReduction="10000"/>
          </a:bodyPr>
          <a:lstStyle/>
          <a:p>
            <a:pPr indent="0" lvl="0" marL="0" rtl="0" algn="ctr">
              <a:spcBef>
                <a:spcPts val="1200"/>
              </a:spcBef>
              <a:spcAft>
                <a:spcPts val="0"/>
              </a:spcAft>
              <a:buNone/>
            </a:pPr>
            <a:r>
              <a:rPr b="1" lang="en-US" sz="1200">
                <a:solidFill>
                  <a:srgbClr val="0000FF"/>
                </a:solidFill>
                <a:latin typeface="Courier New"/>
                <a:ea typeface="Courier New"/>
                <a:cs typeface="Courier New"/>
                <a:sym typeface="Courier New"/>
              </a:rPr>
              <a:t>Counter.h</a:t>
            </a:r>
            <a:endParaRPr b="1" sz="1200">
              <a:solidFill>
                <a:srgbClr val="0000FF"/>
              </a:solidFill>
              <a:latin typeface="Courier New"/>
              <a:ea typeface="Courier New"/>
              <a:cs typeface="Courier New"/>
              <a:sym typeface="Courier New"/>
            </a:endParaRPr>
          </a:p>
          <a:p>
            <a:pPr indent="0" lvl="0" marL="0" rtl="0" algn="ctr">
              <a:spcBef>
                <a:spcPts val="1200"/>
              </a:spcBef>
              <a:spcAft>
                <a:spcPts val="0"/>
              </a:spcAft>
              <a:buNone/>
            </a:pPr>
            <a:r>
              <a:t/>
            </a:r>
            <a:endParaRPr b="1" sz="1200">
              <a:solidFill>
                <a:srgbClr val="0000FF"/>
              </a:solidFill>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#ifndef INC_07_COUNTER_H</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#define INC_07_COUNTER_H</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#include &lt;iostream&gt;</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class Counter {</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private:</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unsigned int count;</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public:</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Counter();</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Counter(int n);</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~Counter();</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void increment();</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void increment(int n);</a:t>
            </a:r>
            <a:endParaRPr b="1" sz="1200">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b="1" lang="en-US" sz="1200">
                <a:latin typeface="Courier New"/>
                <a:ea typeface="Courier New"/>
                <a:cs typeface="Courier New"/>
                <a:sym typeface="Courier New"/>
              </a:rPr>
              <a:t>    int getCount();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#endif //INC_07_COUNTER_H</a:t>
            </a:r>
            <a:endParaRPr b="1" sz="1200">
              <a:latin typeface="Courier New"/>
              <a:ea typeface="Courier New"/>
              <a:cs typeface="Courier New"/>
              <a:sym typeface="Courier New"/>
            </a:endParaRPr>
          </a:p>
          <a:p>
            <a:pPr indent="0" lvl="0" marL="0" rtl="0" algn="l">
              <a:spcBef>
                <a:spcPts val="1200"/>
              </a:spcBef>
              <a:spcAft>
                <a:spcPts val="200"/>
              </a:spcAft>
              <a:buNone/>
            </a:pPr>
            <a:r>
              <a:t/>
            </a:r>
            <a:endParaRPr b="1" sz="1200">
              <a:latin typeface="Courier New"/>
              <a:ea typeface="Courier New"/>
              <a:cs typeface="Courier New"/>
              <a:sym typeface="Courier New"/>
            </a:endParaRPr>
          </a:p>
        </p:txBody>
      </p:sp>
      <p:sp>
        <p:nvSpPr>
          <p:cNvPr id="280" name="Google Shape;280;p29"/>
          <p:cNvSpPr txBox="1"/>
          <p:nvPr>
            <p:ph idx="1" type="body"/>
          </p:nvPr>
        </p:nvSpPr>
        <p:spPr>
          <a:xfrm>
            <a:off x="4927200" y="2094650"/>
            <a:ext cx="4216800" cy="4236000"/>
          </a:xfrm>
          <a:prstGeom prst="rect">
            <a:avLst/>
          </a:prstGeom>
          <a:ln>
            <a:noFill/>
          </a:ln>
        </p:spPr>
        <p:txBody>
          <a:bodyPr anchorCtr="0" anchor="t" bIns="45700" lIns="0" spcFirstLastPara="1" rIns="0" wrap="square" tIns="45700">
            <a:normAutofit fontScale="47500" lnSpcReduction="20000"/>
          </a:bodyPr>
          <a:lstStyle/>
          <a:p>
            <a:pPr indent="0" lvl="0" marL="0" rtl="0" algn="ctr">
              <a:spcBef>
                <a:spcPts val="1200"/>
              </a:spcBef>
              <a:spcAft>
                <a:spcPts val="0"/>
              </a:spcAft>
              <a:buNone/>
            </a:pPr>
            <a:r>
              <a:rPr b="1" lang="en-US" sz="1200">
                <a:solidFill>
                  <a:srgbClr val="0000FF"/>
                </a:solidFill>
                <a:latin typeface="Courier New"/>
                <a:ea typeface="Courier New"/>
                <a:cs typeface="Courier New"/>
                <a:sym typeface="Courier New"/>
              </a:rPr>
              <a:t>Counter.cpp</a:t>
            </a:r>
            <a:endParaRPr b="1" sz="1200">
              <a:solidFill>
                <a:srgbClr val="0000FF"/>
              </a:solidFill>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#include &lt;iostream&gt;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#include "Counter.h"</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Counter::Counter(){</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    count = 0;</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Counter::Counter(int n){</a:t>
            </a:r>
            <a:endParaRPr b="1" sz="1200">
              <a:latin typeface="Courier New"/>
              <a:ea typeface="Courier New"/>
              <a:cs typeface="Courier New"/>
              <a:sym typeface="Courier New"/>
            </a:endParaRPr>
          </a:p>
          <a:p>
            <a:pPr indent="0" lvl="0" marL="0" rtl="0" algn="l">
              <a:spcBef>
                <a:spcPts val="1200"/>
              </a:spcBef>
              <a:spcAft>
                <a:spcPts val="0"/>
              </a:spcAft>
              <a:buClr>
                <a:srgbClr val="000000"/>
              </a:buClr>
              <a:buSzPct val="91666"/>
              <a:buFont typeface="Arial"/>
              <a:buNone/>
            </a:pPr>
            <a:r>
              <a:rPr b="1" lang="en-US" sz="1200">
                <a:latin typeface="Courier New"/>
                <a:ea typeface="Courier New"/>
                <a:cs typeface="Courier New"/>
                <a:sym typeface="Courier New"/>
              </a:rPr>
              <a:t>    count = n;</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Counter::~Counter() {</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void Counter::increment(){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    count++;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void Counter::increment(int n){</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    count += n;</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int Counter::getCount(){</a:t>
            </a:r>
            <a:endParaRPr b="1" sz="1200">
              <a:latin typeface="Courier New"/>
              <a:ea typeface="Courier New"/>
              <a:cs typeface="Courier New"/>
              <a:sym typeface="Courier New"/>
            </a:endParaRPr>
          </a:p>
          <a:p>
            <a:pPr indent="0" lvl="0" marL="0" rtl="0" algn="l">
              <a:spcBef>
                <a:spcPts val="1200"/>
              </a:spcBef>
              <a:spcAft>
                <a:spcPts val="0"/>
              </a:spcAft>
              <a:buNone/>
            </a:pPr>
            <a:r>
              <a:rPr b="1" lang="en-US" sz="1200">
                <a:latin typeface="Courier New"/>
                <a:ea typeface="Courier New"/>
                <a:cs typeface="Courier New"/>
                <a:sym typeface="Courier New"/>
              </a:rPr>
              <a:t>    return count;</a:t>
            </a:r>
            <a:endParaRPr b="1" sz="1200">
              <a:latin typeface="Courier New"/>
              <a:ea typeface="Courier New"/>
              <a:cs typeface="Courier New"/>
              <a:sym typeface="Courier New"/>
            </a:endParaRPr>
          </a:p>
          <a:p>
            <a:pPr indent="0" lvl="0" marL="0" rtl="0" algn="l">
              <a:spcBef>
                <a:spcPts val="1200"/>
              </a:spcBef>
              <a:spcAft>
                <a:spcPts val="200"/>
              </a:spcAft>
              <a:buNone/>
            </a:pPr>
            <a:r>
              <a:rPr b="1" lang="en-US" sz="1200">
                <a:latin typeface="Courier New"/>
                <a:ea typeface="Courier New"/>
                <a:cs typeface="Courier New"/>
                <a:sym typeface="Courier New"/>
              </a:rPr>
              <a:t>}</a:t>
            </a:r>
            <a:endParaRPr b="1" sz="12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private and public</a:t>
            </a:r>
            <a:endParaRPr/>
          </a:p>
        </p:txBody>
      </p:sp>
      <p:sp>
        <p:nvSpPr>
          <p:cNvPr id="287" name="Google Shape;287;p30"/>
          <p:cNvSpPr txBox="1"/>
          <p:nvPr>
            <p:ph idx="1" type="body"/>
          </p:nvPr>
        </p:nvSpPr>
        <p:spPr>
          <a:xfrm>
            <a:off x="601675" y="2064450"/>
            <a:ext cx="8276700" cy="43164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A key feature of object-oriented programming is data hiding</a:t>
            </a:r>
            <a:endParaRPr/>
          </a:p>
          <a:p>
            <a:pPr indent="-342900" lvl="0" marL="457200" rtl="0" algn="l">
              <a:spcBef>
                <a:spcPts val="0"/>
              </a:spcBef>
              <a:spcAft>
                <a:spcPts val="0"/>
              </a:spcAft>
              <a:buSzPts val="1800"/>
              <a:buChar char="●"/>
            </a:pPr>
            <a:r>
              <a:rPr lang="en-US"/>
              <a:t>Data hiding means hiding data from parts of the program that don’t need to access it</a:t>
            </a:r>
            <a:endParaRPr/>
          </a:p>
          <a:p>
            <a:pPr indent="-342900" lvl="0" marL="457200" rtl="0" algn="l">
              <a:spcBef>
                <a:spcPts val="0"/>
              </a:spcBef>
              <a:spcAft>
                <a:spcPts val="0"/>
              </a:spcAft>
              <a:buSzPts val="1800"/>
              <a:buChar char="●"/>
            </a:pPr>
            <a:r>
              <a:rPr lang="en-US"/>
              <a:t>The primary mechanism for hiding data is to put it in a class and make it private</a:t>
            </a:r>
            <a:endParaRPr/>
          </a:p>
          <a:p>
            <a:pPr indent="-342900" lvl="0" marL="457200" rtl="0" algn="l">
              <a:spcBef>
                <a:spcPts val="0"/>
              </a:spcBef>
              <a:spcAft>
                <a:spcPts val="0"/>
              </a:spcAft>
              <a:buSzPts val="1800"/>
              <a:buChar char="●"/>
            </a:pPr>
            <a:r>
              <a:rPr lang="en-US"/>
              <a:t>Private data or functions can only be accessed from within the class</a:t>
            </a:r>
            <a:endParaRPr/>
          </a:p>
          <a:p>
            <a:pPr indent="-342900" lvl="0" marL="457200" rtl="0" algn="l">
              <a:spcBef>
                <a:spcPts val="0"/>
              </a:spcBef>
              <a:spcAft>
                <a:spcPts val="0"/>
              </a:spcAft>
              <a:buSzPts val="1800"/>
              <a:buChar char="●"/>
            </a:pPr>
            <a:r>
              <a:rPr lang="en-US"/>
              <a:t>Public data or functions, on the other hand, are accessible from outside the class</a:t>
            </a:r>
            <a:endParaRPr/>
          </a:p>
          <a:p>
            <a:pPr indent="-342900" lvl="0" marL="457200" rtl="0" algn="l">
              <a:spcBef>
                <a:spcPts val="0"/>
              </a:spcBef>
              <a:spcAft>
                <a:spcPts val="0"/>
              </a:spcAft>
              <a:buSzPts val="1800"/>
              <a:buChar char="●"/>
            </a:pPr>
            <a:r>
              <a:rPr lang="en-US"/>
              <a:t>Usually the data within a class is private and the functions are public</a:t>
            </a:r>
            <a:endParaRPr/>
          </a:p>
          <a:p>
            <a:pPr indent="-342900" lvl="0" marL="457200" rtl="0" algn="l">
              <a:spcBef>
                <a:spcPts val="0"/>
              </a:spcBef>
              <a:spcAft>
                <a:spcPts val="0"/>
              </a:spcAft>
              <a:buSzPts val="1800"/>
              <a:buChar char="●"/>
            </a:pPr>
            <a:r>
              <a:rPr lang="en-US"/>
              <a:t>The data is hidden so it will be safe from accidental manipulation, while the functions that operate on the data are public so they can be accessed from outside the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1"/>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Constructors</a:t>
            </a:r>
            <a:endParaRPr/>
          </a:p>
        </p:txBody>
      </p:sp>
      <p:sp>
        <p:nvSpPr>
          <p:cNvPr id="294" name="Google Shape;294;p31"/>
          <p:cNvSpPr txBox="1"/>
          <p:nvPr>
            <p:ph idx="1" type="body"/>
          </p:nvPr>
        </p:nvSpPr>
        <p:spPr>
          <a:xfrm>
            <a:off x="601675" y="2014100"/>
            <a:ext cx="8093400" cy="43164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It is convenient if an object can initialize itself when it’s first created</a:t>
            </a:r>
            <a:endParaRPr/>
          </a:p>
          <a:p>
            <a:pPr indent="-342900" lvl="0" marL="457200" rtl="0" algn="l">
              <a:spcBef>
                <a:spcPts val="0"/>
              </a:spcBef>
              <a:spcAft>
                <a:spcPts val="0"/>
              </a:spcAft>
              <a:buSzPts val="1800"/>
              <a:buChar char="●"/>
            </a:pPr>
            <a:r>
              <a:rPr lang="en-US"/>
              <a:t>Automatic initialization is carried out using a special member function called a constructor</a:t>
            </a:r>
            <a:endParaRPr/>
          </a:p>
          <a:p>
            <a:pPr indent="-342900" lvl="0" marL="457200" rtl="0" algn="l">
              <a:spcBef>
                <a:spcPts val="0"/>
              </a:spcBef>
              <a:spcAft>
                <a:spcPts val="0"/>
              </a:spcAft>
              <a:buSzPts val="1800"/>
              <a:buChar char="●"/>
            </a:pPr>
            <a:r>
              <a:rPr lang="en-US"/>
              <a:t>A constructor is a member function that is executed automatically whenever an object is created</a:t>
            </a:r>
            <a:endParaRPr/>
          </a:p>
          <a:p>
            <a:pPr indent="-342900" lvl="0" marL="457200" rtl="0" algn="l">
              <a:spcBef>
                <a:spcPts val="0"/>
              </a:spcBef>
              <a:spcAft>
                <a:spcPts val="0"/>
              </a:spcAft>
              <a:buSzPts val="1800"/>
              <a:buChar char="●"/>
            </a:pPr>
            <a:r>
              <a:rPr lang="en-US"/>
              <a:t>The most common tasks a constructor carries out is initializing data members</a:t>
            </a:r>
            <a:endParaRPr/>
          </a:p>
          <a:p>
            <a:pPr indent="-342900" lvl="0" marL="457200" rtl="0" algn="l">
              <a:spcBef>
                <a:spcPts val="0"/>
              </a:spcBef>
              <a:spcAft>
                <a:spcPts val="0"/>
              </a:spcAft>
              <a:buSzPts val="1800"/>
              <a:buChar char="●"/>
            </a:pPr>
            <a:r>
              <a:rPr lang="en-US"/>
              <a:t>There are some unusual aspects of constructor functions</a:t>
            </a:r>
            <a:endParaRPr/>
          </a:p>
          <a:p>
            <a:pPr indent="-342900" lvl="0" marL="457200" rtl="0" algn="l">
              <a:spcBef>
                <a:spcPts val="0"/>
              </a:spcBef>
              <a:spcAft>
                <a:spcPts val="0"/>
              </a:spcAft>
              <a:buSzPts val="1800"/>
              <a:buChar char="●"/>
            </a:pPr>
            <a:r>
              <a:rPr lang="en-US"/>
              <a:t>They have exactly the same name as the class of which they are members</a:t>
            </a:r>
            <a:endParaRPr/>
          </a:p>
          <a:p>
            <a:pPr indent="-342900" lvl="0" marL="457200" rtl="0" algn="l">
              <a:spcBef>
                <a:spcPts val="0"/>
              </a:spcBef>
              <a:spcAft>
                <a:spcPts val="0"/>
              </a:spcAft>
              <a:buSzPts val="1800"/>
              <a:buChar char="●"/>
            </a:pPr>
            <a:r>
              <a:rPr lang="en-US"/>
              <a:t>No return type is used for constructor</a:t>
            </a:r>
            <a:endParaRPr/>
          </a:p>
          <a:p>
            <a:pPr indent="-342900" lvl="0" marL="457200" rtl="0" algn="l">
              <a:spcBef>
                <a:spcPts val="0"/>
              </a:spcBef>
              <a:spcAft>
                <a:spcPts val="0"/>
              </a:spcAft>
              <a:buSzPts val="1800"/>
              <a:buChar char="●"/>
            </a:pPr>
            <a:r>
              <a:rPr lang="en-US"/>
              <a:t>A default constructor does not have any parameter, but if we need, a constructor can have parameters.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2"/>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Initialization Lists</a:t>
            </a:r>
            <a:endParaRPr/>
          </a:p>
        </p:txBody>
      </p:sp>
      <p:sp>
        <p:nvSpPr>
          <p:cNvPr id="301" name="Google Shape;301;p32"/>
          <p:cNvSpPr txBox="1"/>
          <p:nvPr>
            <p:ph idx="1" type="body"/>
          </p:nvPr>
        </p:nvSpPr>
        <p:spPr>
          <a:xfrm>
            <a:off x="822959" y="2087409"/>
            <a:ext cx="75438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In case of parameterized constructor, we can use following syntax to initialize the fields</a:t>
            </a:r>
            <a:endParaRPr/>
          </a:p>
          <a:p>
            <a:pPr indent="0" lvl="0" marL="0" rtl="0" algn="l">
              <a:spcBef>
                <a:spcPts val="1200"/>
              </a:spcBef>
              <a:spcAft>
                <a:spcPts val="0"/>
              </a:spcAft>
              <a:buNone/>
            </a:pPr>
            <a:r>
              <a:rPr lang="en-US"/>
              <a:t>	</a:t>
            </a:r>
            <a:r>
              <a:rPr b="1" lang="en-US" sz="1400">
                <a:latin typeface="Courier New"/>
                <a:ea typeface="Courier New"/>
                <a:cs typeface="Courier New"/>
                <a:sym typeface="Courier New"/>
              </a:rPr>
              <a:t>Counter(int n) : count(n)</a:t>
            </a:r>
            <a:endParaRPr b="1" sz="1400">
              <a:latin typeface="Courier New"/>
              <a:ea typeface="Courier New"/>
              <a:cs typeface="Courier New"/>
              <a:sym typeface="Courier New"/>
            </a:endParaRPr>
          </a:p>
          <a:p>
            <a:pPr indent="0" lvl="0" marL="0" rtl="0" algn="l">
              <a:spcBef>
                <a:spcPts val="1200"/>
              </a:spcBef>
              <a:spcAft>
                <a:spcPts val="0"/>
              </a:spcAft>
              <a:buNone/>
            </a:pP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342900" lvl="0" marL="457200" rtl="0" algn="l">
              <a:spcBef>
                <a:spcPts val="1200"/>
              </a:spcBef>
              <a:spcAft>
                <a:spcPts val="0"/>
              </a:spcAft>
              <a:buSzPts val="1800"/>
              <a:buChar char="●"/>
            </a:pPr>
            <a:r>
              <a:rPr lang="en-US"/>
              <a:t>The initialization takes place following the member function declarator but before the function body</a:t>
            </a:r>
            <a:endParaRPr/>
          </a:p>
          <a:p>
            <a:pPr indent="-342900" lvl="0" marL="457200" rtl="0" algn="l">
              <a:spcBef>
                <a:spcPts val="0"/>
              </a:spcBef>
              <a:spcAft>
                <a:spcPts val="0"/>
              </a:spcAft>
              <a:buSzPts val="1800"/>
              <a:buChar char="●"/>
            </a:pPr>
            <a:r>
              <a:rPr lang="en-US"/>
              <a:t>The value is placed in parentheses following the member data</a:t>
            </a:r>
            <a:endParaRPr/>
          </a:p>
          <a:p>
            <a:pPr indent="-342900" lvl="0" marL="457200" rtl="0" algn="l">
              <a:spcBef>
                <a:spcPts val="0"/>
              </a:spcBef>
              <a:spcAft>
                <a:spcPts val="0"/>
              </a:spcAft>
              <a:buSzPts val="1800"/>
              <a:buChar char="●"/>
            </a:pPr>
            <a:r>
              <a:rPr lang="en-US"/>
              <a:t>If multiple members must be initialized, they’re separated by commas</a:t>
            </a:r>
            <a:endParaRPr/>
          </a:p>
          <a:p>
            <a:pPr indent="457200" lvl="0" marL="0" rtl="0" algn="l">
              <a:spcBef>
                <a:spcPts val="1200"/>
              </a:spcBef>
              <a:spcAft>
                <a:spcPts val="0"/>
              </a:spcAft>
              <a:buNone/>
            </a:pPr>
            <a:r>
              <a:rPr lang="en-US" sz="1400">
                <a:latin typeface="Courier New"/>
                <a:ea typeface="Courier New"/>
                <a:cs typeface="Courier New"/>
                <a:sym typeface="Courier New"/>
              </a:rPr>
              <a:t>someClass(int a, int b, int c) : m1(a), m2(b), m3(c)</a:t>
            </a:r>
            <a:endParaRPr sz="1400">
              <a:latin typeface="Courier New"/>
              <a:ea typeface="Courier New"/>
              <a:cs typeface="Courier New"/>
              <a:sym typeface="Courier New"/>
            </a:endParaRPr>
          </a:p>
          <a:p>
            <a:pPr indent="457200" lvl="0" marL="0" rtl="0" algn="l">
              <a:spcBef>
                <a:spcPts val="1200"/>
              </a:spcBef>
              <a:spcAft>
                <a:spcPts val="200"/>
              </a:spcAft>
              <a:buNone/>
            </a:pPr>
            <a:r>
              <a:rPr lang="en-US"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3"/>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Copy constructor</a:t>
            </a:r>
            <a:endParaRPr/>
          </a:p>
        </p:txBody>
      </p:sp>
      <p:sp>
        <p:nvSpPr>
          <p:cNvPr id="308" name="Google Shape;308;p33"/>
          <p:cNvSpPr txBox="1"/>
          <p:nvPr>
            <p:ph idx="1" type="body"/>
          </p:nvPr>
        </p:nvSpPr>
        <p:spPr>
          <a:xfrm>
            <a:off x="601675" y="1933525"/>
            <a:ext cx="8286600" cy="43971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The copy constructor is a constructor which creates an object by initializing it with an object of the same class, which has been created previously</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US"/>
              <a:t>The copy constructor is used to:</a:t>
            </a:r>
            <a:endParaRPr/>
          </a:p>
          <a:p>
            <a:pPr indent="-342900" lvl="1" marL="914400" rtl="0" algn="l">
              <a:spcBef>
                <a:spcPts val="0"/>
              </a:spcBef>
              <a:spcAft>
                <a:spcPts val="0"/>
              </a:spcAft>
              <a:buSzPts val="1800"/>
              <a:buChar char="○"/>
            </a:pPr>
            <a:r>
              <a:rPr lang="en-US"/>
              <a:t>Initialize one object from another of the same type</a:t>
            </a:r>
            <a:endParaRPr/>
          </a:p>
          <a:p>
            <a:pPr indent="-342900" lvl="1" marL="914400" rtl="0" algn="l">
              <a:spcBef>
                <a:spcPts val="0"/>
              </a:spcBef>
              <a:spcAft>
                <a:spcPts val="0"/>
              </a:spcAft>
              <a:buSzPts val="1800"/>
              <a:buChar char="○"/>
            </a:pPr>
            <a:r>
              <a:rPr lang="en-US"/>
              <a:t>Copy an object to pass it as an argument to a function</a:t>
            </a:r>
            <a:endParaRPr/>
          </a:p>
          <a:p>
            <a:pPr indent="-342900" lvl="1" marL="914400" rtl="0" algn="l">
              <a:spcBef>
                <a:spcPts val="0"/>
              </a:spcBef>
              <a:spcAft>
                <a:spcPts val="0"/>
              </a:spcAft>
              <a:buSzPts val="1800"/>
              <a:buChar char="○"/>
            </a:pPr>
            <a:r>
              <a:rPr lang="en-US"/>
              <a:t>Copy an object to return it from a function</a:t>
            </a:r>
            <a:endParaRPr/>
          </a:p>
          <a:p>
            <a:pPr indent="-342900" lvl="0" marL="457200" rtl="0" algn="l">
              <a:spcBef>
                <a:spcPts val="0"/>
              </a:spcBef>
              <a:spcAft>
                <a:spcPts val="0"/>
              </a:spcAft>
              <a:buSzPts val="1800"/>
              <a:buChar char="●"/>
            </a:pPr>
            <a:r>
              <a:rPr lang="en-US"/>
              <a:t>If a copy constructor is not defined in a class, the compiler itself defines one</a:t>
            </a:r>
            <a:endParaRPr/>
          </a:p>
          <a:p>
            <a:pPr indent="-342900" lvl="0" marL="457200" rtl="0" algn="l">
              <a:spcBef>
                <a:spcPts val="0"/>
              </a:spcBef>
              <a:spcAft>
                <a:spcPts val="0"/>
              </a:spcAft>
              <a:buSzPts val="1800"/>
              <a:buChar char="●"/>
            </a:pPr>
            <a:r>
              <a:rPr lang="en-US"/>
              <a:t>The class must have a copy constructor if pointer variables and some dynamic memory allocations are used</a:t>
            </a:r>
            <a:endParaRPr/>
          </a:p>
        </p:txBody>
      </p:sp>
      <p:graphicFrame>
        <p:nvGraphicFramePr>
          <p:cNvPr id="309" name="Google Shape;309;p33"/>
          <p:cNvGraphicFramePr/>
          <p:nvPr/>
        </p:nvGraphicFramePr>
        <p:xfrm>
          <a:off x="646500" y="2650375"/>
          <a:ext cx="3000000" cy="3000000"/>
        </p:xfrm>
        <a:graphic>
          <a:graphicData uri="http://schemas.openxmlformats.org/drawingml/2006/table">
            <a:tbl>
              <a:tblPr>
                <a:noFill/>
                <a:tableStyleId>{2B64A1E9-C4EF-43C6-BBB8-2C449CF4234E}</a:tableStyleId>
              </a:tblPr>
              <a:tblGrid>
                <a:gridCol w="4423325"/>
                <a:gridCol w="3121675"/>
              </a:tblGrid>
              <a:tr h="1433375">
                <a:tc>
                  <a:txBody>
                    <a:bodyPr/>
                    <a:lstStyle/>
                    <a:p>
                      <a:pPr indent="0" lvl="0" marL="457200" rtl="0" algn="l">
                        <a:spcBef>
                          <a:spcPts val="560"/>
                        </a:spcBef>
                        <a:spcAft>
                          <a:spcPts val="0"/>
                        </a:spcAft>
                        <a:buClr>
                          <a:schemeClr val="dk1"/>
                        </a:buClr>
                        <a:buSzPts val="1100"/>
                        <a:buFont typeface="Arial"/>
                        <a:buNone/>
                      </a:pPr>
                      <a:r>
                        <a:rPr b="1" lang="en-US">
                          <a:solidFill>
                            <a:srgbClr val="321700"/>
                          </a:solidFill>
                          <a:latin typeface="Courier New"/>
                          <a:ea typeface="Courier New"/>
                          <a:cs typeface="Courier New"/>
                          <a:sym typeface="Courier New"/>
                        </a:rPr>
                        <a:t>Counter::Counter(const Counter&amp; c){</a:t>
                      </a:r>
                      <a:endParaRPr b="1">
                        <a:solidFill>
                          <a:srgbClr val="321700"/>
                        </a:solidFill>
                        <a:latin typeface="Courier New"/>
                        <a:ea typeface="Courier New"/>
                        <a:cs typeface="Courier New"/>
                        <a:sym typeface="Courier New"/>
                      </a:endParaRPr>
                    </a:p>
                    <a:p>
                      <a:pPr indent="0" lvl="0" marL="457200" rtl="0" algn="l">
                        <a:spcBef>
                          <a:spcPts val="560"/>
                        </a:spcBef>
                        <a:spcAft>
                          <a:spcPts val="0"/>
                        </a:spcAft>
                        <a:buClr>
                          <a:schemeClr val="dk1"/>
                        </a:buClr>
                        <a:buSzPts val="1100"/>
                        <a:buFont typeface="Arial"/>
                        <a:buNone/>
                      </a:pPr>
                      <a:r>
                        <a:rPr b="1" lang="en-US">
                          <a:solidFill>
                            <a:srgbClr val="321700"/>
                          </a:solidFill>
                          <a:latin typeface="Courier New"/>
                          <a:ea typeface="Courier New"/>
                          <a:cs typeface="Courier New"/>
                          <a:sym typeface="Courier New"/>
                        </a:rPr>
                        <a:t>    count = c.count;</a:t>
                      </a:r>
                      <a:endParaRPr b="1">
                        <a:solidFill>
                          <a:srgbClr val="321700"/>
                        </a:solidFill>
                        <a:latin typeface="Courier New"/>
                        <a:ea typeface="Courier New"/>
                        <a:cs typeface="Courier New"/>
                        <a:sym typeface="Courier New"/>
                      </a:endParaRPr>
                    </a:p>
                    <a:p>
                      <a:pPr indent="0" lvl="0" marL="457200" rtl="0" algn="l">
                        <a:spcBef>
                          <a:spcPts val="560"/>
                        </a:spcBef>
                        <a:spcAft>
                          <a:spcPts val="0"/>
                        </a:spcAft>
                        <a:buNone/>
                      </a:pPr>
                      <a:r>
                        <a:rPr b="1" lang="en-US">
                          <a:solidFill>
                            <a:srgbClr val="321700"/>
                          </a:solidFill>
                          <a:latin typeface="Courier New"/>
                          <a:ea typeface="Courier New"/>
                          <a:cs typeface="Courier New"/>
                          <a:sym typeface="Courier New"/>
                        </a:rPr>
                        <a:t>}</a:t>
                      </a:r>
                      <a:endParaRPr b="1">
                        <a:solidFill>
                          <a:srgbClr val="321700"/>
                        </a:solidFill>
                        <a:latin typeface="Courier New"/>
                        <a:ea typeface="Courier New"/>
                        <a:cs typeface="Courier New"/>
                        <a:sym typeface="Courier New"/>
                      </a:endParaRPr>
                    </a:p>
                    <a:p>
                      <a:pPr indent="0" lvl="0" marL="457200" rtl="0" algn="l">
                        <a:spcBef>
                          <a:spcPts val="560"/>
                        </a:spcBef>
                        <a:spcAft>
                          <a:spcPts val="0"/>
                        </a:spcAft>
                        <a:buNone/>
                      </a:pPr>
                      <a:r>
                        <a:t/>
                      </a:r>
                      <a:endParaRPr b="1">
                        <a:solidFill>
                          <a:srgbClr val="3217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b="1" lang="en-US">
                          <a:solidFill>
                            <a:srgbClr val="0000FF"/>
                          </a:solidFill>
                          <a:latin typeface="Courier New"/>
                          <a:ea typeface="Courier New"/>
                          <a:cs typeface="Courier New"/>
                          <a:sym typeface="Courier New"/>
                        </a:rPr>
                        <a:t>// main function</a:t>
                      </a:r>
                      <a:endParaRPr b="1">
                        <a:solidFill>
                          <a:srgbClr val="0000FF"/>
                        </a:solidFill>
                        <a:latin typeface="Courier New"/>
                        <a:ea typeface="Courier New"/>
                        <a:cs typeface="Courier New"/>
                        <a:sym typeface="Courier New"/>
                      </a:endParaRPr>
                    </a:p>
                    <a:p>
                      <a:pPr indent="0" lvl="0" marL="0" rtl="0" algn="r">
                        <a:spcBef>
                          <a:spcPts val="0"/>
                        </a:spcBef>
                        <a:spcAft>
                          <a:spcPts val="0"/>
                        </a:spcAft>
                        <a:buNone/>
                      </a:pPr>
                      <a:r>
                        <a:rPr b="1" lang="en-US">
                          <a:latin typeface="Courier New"/>
                          <a:ea typeface="Courier New"/>
                          <a:cs typeface="Courier New"/>
                          <a:sym typeface="Courier New"/>
                        </a:rPr>
                        <a:t>Counter c3 = c2;</a:t>
                      </a:r>
                      <a:endParaRPr b="1">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AVE C++Training">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NAVE C++Training">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