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046968-EC76-4B3C-AD94-8F541A56377C}">
  <a:tblStyle styleId="{12046968-EC76-4B3C-AD94-8F541A563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39028b279_2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f39028b279_2_1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0f89ad388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0f89ad388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00f89ad388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0f89ad388_0_1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0f89ad388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00f89ad388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0f89ad388_0_1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0f89ad388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00f89ad388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0f89ad388_0_1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0f89ad388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00f89ad388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0f89ad388_0_1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0f89ad388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00f89ad388_0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0f89ad388_0_1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0f89ad388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00f89ad388_0_1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0f89ad388_0_1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0f89ad388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00f89ad388_0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0f89ad388_0_1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0f89ad388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00f89ad388_0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0f89ad388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0f89ad38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00f89ad38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0f89ad388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0f89ad38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00f89ad388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0f89ad388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0f89ad38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00f89ad388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0f89ad388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0f89ad38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00f89ad38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0f89ad388_0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0f89ad38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00f89ad388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0f89ad388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0f89ad388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00f89ad388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0f89ad388_0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0f89ad388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00f89ad388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" name="Google Shape;32;p2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12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2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23" name="Google Shape;123;p12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2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" name="Google Shape;145;p14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8" name="Google Shape;148;p1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p14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7050697" y="56152"/>
            <a:ext cx="1733329" cy="40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0" type="dt"/>
          </p:nvPr>
        </p:nvSpPr>
        <p:spPr>
          <a:xfrm>
            <a:off x="6187451" y="6457177"/>
            <a:ext cx="944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sz="1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3" name="Google Shape;163;p1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16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18"/>
          <p:cNvSpPr txBox="1"/>
          <p:nvPr>
            <p:ph idx="2" type="body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7" name="Google Shape;177;p18"/>
          <p:cNvSpPr txBox="1"/>
          <p:nvPr>
            <p:ph idx="4" type="body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822959" y="6459785"/>
            <a:ext cx="2697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Susana Mota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0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94" name="Google Shape;194;p20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0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2" name="Google Shape;202;p21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21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207" name="Google Shape;207;p21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1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6187451" y="6457177"/>
            <a:ext cx="944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5" name="Google Shape;215;p22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22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221" name="Google Shape;221;p22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2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33" name="Google Shape;233;p24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4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24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239" name="Google Shape;239;p24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24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sz="1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" name="Google Shape;48;p4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8"/>
          <p:cNvSpPr txBox="1"/>
          <p:nvPr/>
        </p:nvSpPr>
        <p:spPr>
          <a:xfrm>
            <a:off x="822959" y="6459785"/>
            <a:ext cx="2697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Susana Mota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8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8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78" name="Google Shape;78;p8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8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9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9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9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91" name="Google Shape;91;p9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9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9" name="Google Shape;99;p10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0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05" name="Google Shape;105;p10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0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1.png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54045" t="0"/>
          <a:stretch/>
        </p:blipFill>
        <p:spPr>
          <a:xfrm>
            <a:off x="6976147" y="78077"/>
            <a:ext cx="1733329" cy="4091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822959" y="6459785"/>
            <a:ext cx="2758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20;p1"/>
          <p:cNvGrpSpPr/>
          <p:nvPr/>
        </p:nvGrpSpPr>
        <p:grpSpPr>
          <a:xfrm>
            <a:off x="3984888" y="6479723"/>
            <a:ext cx="1957024" cy="325248"/>
            <a:chOff x="1268756" y="5938837"/>
            <a:chExt cx="1957024" cy="325248"/>
          </a:xfrm>
        </p:grpSpPr>
        <p:pic>
          <p:nvPicPr>
            <p:cNvPr id="21" name="Google Shape;21;p1"/>
            <p:cNvPicPr preferRelativeResize="0"/>
            <p:nvPr/>
          </p:nvPicPr>
          <p:blipFill rotWithShape="1">
            <a:blip r:embed="rId2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"/>
            <p:cNvSpPr txBox="1"/>
            <p:nvPr/>
          </p:nvSpPr>
          <p:spPr>
            <a:xfrm>
              <a:off x="1744980" y="5938837"/>
              <a:ext cx="1480800" cy="266400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POO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3"/>
          <p:cNvPicPr preferRelativeResize="0"/>
          <p:nvPr/>
        </p:nvPicPr>
        <p:blipFill rotWithShape="1">
          <a:blip r:embed="rId1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822959" y="6459785"/>
            <a:ext cx="2758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 / Susana Mota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3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38" name="Google Shape;138;p13"/>
            <p:cNvPicPr preferRelativeResize="0"/>
            <p:nvPr/>
          </p:nvPicPr>
          <p:blipFill rotWithShape="1">
            <a:blip r:embed="rId3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3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/>
          <p:nvPr/>
        </p:nvSpPr>
        <p:spPr>
          <a:xfrm>
            <a:off x="880533" y="1022773"/>
            <a:ext cx="6292427" cy="3244427"/>
          </a:xfrm>
          <a:prstGeom prst="rect">
            <a:avLst/>
          </a:prstGeom>
          <a:gradFill>
            <a:gsLst>
              <a:gs pos="0">
                <a:srgbClr val="30937B"/>
              </a:gs>
              <a:gs pos="23000">
                <a:srgbClr val="7BD4A7"/>
              </a:gs>
              <a:gs pos="77000">
                <a:srgbClr val="2D8DA8"/>
              </a:gs>
              <a:gs pos="100000">
                <a:srgbClr val="2D8DA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</a:rPr>
              <a:t>Object Oriented Programming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825050" y="4455627"/>
            <a:ext cx="7543800" cy="1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cap="none"/>
              <a:t>António J. R. Neves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cap="none"/>
              <a:t>DETI/UA</a:t>
            </a:r>
            <a:endParaRPr cap="none"/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Sessão 6</a:t>
            </a:r>
            <a:endParaRPr/>
          </a:p>
        </p:txBody>
      </p:sp>
      <p:pic>
        <p:nvPicPr>
          <p:cNvPr id="248" name="Google Shape;248;p25"/>
          <p:cNvPicPr preferRelativeResize="0"/>
          <p:nvPr/>
        </p:nvPicPr>
        <p:blipFill rotWithShape="1">
          <a:blip r:embed="rId3">
            <a:alphaModFix/>
          </a:blip>
          <a:srcRect b="0" l="19187" r="0" t="0"/>
          <a:stretch/>
        </p:blipFill>
        <p:spPr>
          <a:xfrm>
            <a:off x="870374" y="840232"/>
            <a:ext cx="6304998" cy="259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Overriding Member Functions</a:t>
            </a:r>
            <a:endParaRPr sz="3000"/>
          </a:p>
        </p:txBody>
      </p:sp>
      <p:sp>
        <p:nvSpPr>
          <p:cNvPr id="313" name="Google Shape;313;p34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can use member functions in a derived class that override—that is, have the same name as—those in the base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might want to do this so that calls in your program work the same way for objects of both base and derived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the same function exists in both the base class and the derived class, the function in the derived class will be executed - this is true of objects of the derived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Objects of the base class don’t know anything about the derived class and will always use the base class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say that the derived class function overrides the base class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320" name="Google Shape;320;p35"/>
          <p:cNvSpPr txBox="1"/>
          <p:nvPr>
            <p:ph idx="1" type="body"/>
          </p:nvPr>
        </p:nvSpPr>
        <p:spPr>
          <a:xfrm>
            <a:off x="601675" y="1801975"/>
            <a:ext cx="8257500" cy="4483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Consider a base class and a derived classes with functions with the same name, and we want to access these functions using pointers: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Derv1 dv1;   //object of derived class 1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Derv2 dv2;   //object of derived class 2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Base* ptr;   //pointer to base class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ptr = &amp;dv1;  //put address of dv1 in pointer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ptr-&gt;show(); //execute show()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ptr = &amp;dv2;  //put address of dv2 in pointer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ptr-&gt;show(); //execute show()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Which of the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show()</a:t>
            </a:r>
            <a:r>
              <a:rPr lang="en-US" sz="2200"/>
              <a:t> functions is called here? 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The function in the base class is always executed since the compiler ignores the contents of the pointer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2200"/>
              <a:t> and chooses the member function that matches the type of the pointer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Sometimes we do not want this...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Functions</a:t>
            </a:r>
            <a:endParaRPr/>
          </a:p>
        </p:txBody>
      </p:sp>
      <p:sp>
        <p:nvSpPr>
          <p:cNvPr id="327" name="Google Shape;327;p36"/>
          <p:cNvSpPr txBox="1"/>
          <p:nvPr>
            <p:ph idx="1" type="body"/>
          </p:nvPr>
        </p:nvSpPr>
        <p:spPr>
          <a:xfrm>
            <a:off x="601675" y="1801975"/>
            <a:ext cx="8257500" cy="4483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Virtual means existing in appearance but not in reality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virtual functions are used, a program that appears to be calling a function of one class may in reality be calling a function of a different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Used for: </a:t>
            </a:r>
            <a:r>
              <a:rPr lang="en-US"/>
              <a:t>Suppose you have a number of objects of different classes but you want to put them all in an array and perform a particular operation on them using the same function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</a:t>
            </a:r>
            <a:r>
              <a:rPr b="1" lang="en-US"/>
              <a:t>example</a:t>
            </a:r>
            <a:r>
              <a:rPr lang="en-US"/>
              <a:t>, suppose a graphics program includes several different shapes: a triangle, a circle, a square, and so on - each of these classes has a member function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area()</a:t>
            </a:r>
            <a:r>
              <a:rPr lang="en-US"/>
              <a:t> that returns the area of the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Suppose you want to manage a number of these elements together, and you want to calculate the area of them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Pure virtual function</a:t>
            </a:r>
            <a:endParaRPr/>
          </a:p>
        </p:txBody>
      </p:sp>
      <p:sp>
        <p:nvSpPr>
          <p:cNvPr id="334" name="Google Shape;334;p37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pure virtual function is one with the expression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-US"/>
              <a:t> added to the declaration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equal sign here has nothing to do with assignment - this syntax is simply how we tell the compiler that a virtual function will be pure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you attempt to create objects of class Base, the compiler will complain that you are trying to instantiate an object of an abstract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Once you’ve placed a pure virtual function in the base class, you must override it in all the derived classes from which you want to instantiate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a class doesn’t override the pure virtual function, it becomes an abstract class itself, and you can’t instantiate objects from it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Polymorphism</a:t>
            </a:r>
            <a:endParaRPr/>
          </a:p>
        </p:txBody>
      </p:sp>
      <p:sp>
        <p:nvSpPr>
          <p:cNvPr id="341" name="Google Shape;341;p38"/>
          <p:cNvSpPr txBox="1"/>
          <p:nvPr>
            <p:ph idx="1" type="body"/>
          </p:nvPr>
        </p:nvSpPr>
        <p:spPr>
          <a:xfrm>
            <a:off x="601675" y="1784475"/>
            <a:ext cx="8093400" cy="4546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is an interesting capability: completely different functions are executed by the same function call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the object is a circle, the function that calculates the area of a circle is called; if it is a triangle, the triangle-area function is called, and so 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is called </a:t>
            </a:r>
            <a:r>
              <a:rPr b="1" lang="en-US"/>
              <a:t>polymorphism</a:t>
            </a:r>
            <a:r>
              <a:rPr lang="en-US"/>
              <a:t>, which means different forms.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functions have the same appearance,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area()</a:t>
            </a:r>
            <a:r>
              <a:rPr lang="en-US"/>
              <a:t> expression, but different actual functions are called, depending on the 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Polymorphism is one of the key features of object-oriented programming, after classes and inheritance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Polymorphism</a:t>
            </a:r>
            <a:endParaRPr/>
          </a:p>
        </p:txBody>
      </p:sp>
      <p:sp>
        <p:nvSpPr>
          <p:cNvPr id="348" name="Google Shape;348;p39"/>
          <p:cNvSpPr txBox="1"/>
          <p:nvPr>
            <p:ph idx="1" type="body"/>
          </p:nvPr>
        </p:nvSpPr>
        <p:spPr>
          <a:xfrm>
            <a:off x="601675" y="1828225"/>
            <a:ext cx="8093400" cy="4312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the polymorphic approach to work, several conditions must be met: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 the different classes of shapes, such as circles and triangles, must be descended from a single base class (ex. Figure)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draw()</a:t>
            </a:r>
            <a:r>
              <a:rPr lang="en-US"/>
              <a:t> function must be declared to be virtual in the base class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Figure.h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virtual double area() = 0;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9" name="Google Shape;349;p39"/>
          <p:cNvGraphicFramePr/>
          <p:nvPr/>
        </p:nvGraphicFramePr>
        <p:xfrm>
          <a:off x="1117650" y="501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{12046968-EC76-4B3C-AD94-8F541A56377C}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Rectangle.h</a:t>
                      </a:r>
                      <a:endParaRPr b="1" sz="16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area();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Rectangle.cpp</a:t>
                      </a:r>
                      <a:endParaRPr b="1" sz="16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Rectangle::area(){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w * h;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Classes</a:t>
            </a:r>
            <a:endParaRPr/>
          </a:p>
        </p:txBody>
      </p:sp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601675" y="1828225"/>
            <a:ext cx="8093400" cy="4502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Think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r>
              <a:rPr lang="en-US"/>
              <a:t> class in the previous example - we will never make an object of the Figure class - we will only make specific Figures such as circles and triangles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we will never want to instantiate objects of a base class, we call it an </a:t>
            </a:r>
            <a:r>
              <a:rPr b="1" lang="en-US"/>
              <a:t>abstract</a:t>
            </a:r>
            <a:r>
              <a:rPr lang="en-US"/>
              <a:t> class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Such a class exists only to act as a parent of derived classes that will be used to instantiate objects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can do that placing at least one pure virtual function in the base class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Interfaces</a:t>
            </a:r>
            <a:endParaRPr/>
          </a:p>
        </p:txBody>
      </p:sp>
      <p:sp>
        <p:nvSpPr>
          <p:cNvPr id="363" name="Google Shape;363;p41"/>
          <p:cNvSpPr txBox="1"/>
          <p:nvPr>
            <p:ph idx="1" type="body"/>
          </p:nvPr>
        </p:nvSpPr>
        <p:spPr>
          <a:xfrm>
            <a:off x="601675" y="1784475"/>
            <a:ext cx="8093400" cy="4545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Abstract classes cannot be used to instantiate objects and serves only as an interface for the class hierarchy.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Attempting to instantiate an object of an abstract class causes a compilation error.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An interface describes the behavior or capabilities of a class without committing to a particular implementation of that class.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Thus, if a subclass of a base class needs to be instantiated, it has to implement each of the virtual functions, which means that it supports the interface declared by the base class.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Failure to override a pure virtual function in a derived class, then attempting to instantiate objects of that class, is a compilation error.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822950" y="1845724"/>
            <a:ext cx="7543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Inheritance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Pointers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Virtual functions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Polymorphism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Abstract classes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Interfaces</a:t>
            </a:r>
            <a:endParaRPr/>
          </a:p>
        </p:txBody>
      </p:sp>
      <p:sp>
        <p:nvSpPr>
          <p:cNvPr id="254" name="Google Shape;254;p2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601675" y="1845700"/>
            <a:ext cx="8257500" cy="4439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Inheritance is probably the most powerful feature of object-oriented programming, after classes themselves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Inheritance is the process of creating new classes, called derived classes, from existing or base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base class is unchanged by this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Its big payoff is that it permits code reusability - once a base class is written and debugged, it need not be touched again, but, using inheritance, can nevertheless be adapted to work in different situations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Reusing existing increases a program’s reliability and help in the original conceptualization of a programming problem, and in the overall design of the program.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 relationship</a:t>
            </a:r>
            <a:endParaRPr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601675" y="1950675"/>
            <a:ext cx="4789500" cy="4380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derived class inherits all the capabilities of the base class but can add embellishments and refinements of its own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a class diagram, the more common approach is to point the arrow up, from the derived class to the base class</a:t>
            </a:r>
            <a:endParaRPr/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350" y="1822000"/>
            <a:ext cx="2425075" cy="443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and Derived Classes</a:t>
            </a:r>
            <a:endParaRPr/>
          </a:p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class can be derived from more than one class, which means it can inherit data and functions from multiple base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define a derived class, we use a class derivation list to specify the base class(es)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class derivation list names one or more base classes and has the form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class derived-class: access-specifier base-class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access-specifier is one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,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and base-class is the name of a previously defined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the access-specifier is not used, then it is private by default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 Control </a:t>
            </a:r>
            <a:endParaRPr/>
          </a:p>
        </p:txBody>
      </p:sp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Public Inheritance</a:t>
            </a:r>
            <a:r>
              <a:rPr lang="en-US" sz="2200"/>
              <a:t> - public members of the base class become public members of the derived class and protected members of the base class become protected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Protected Inheritance</a:t>
            </a:r>
            <a:r>
              <a:rPr lang="en-US" sz="2200"/>
              <a:t> - public and protected members of the base class become protected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Private Inheritance</a:t>
            </a:r>
            <a:r>
              <a:rPr lang="en-US" sz="2200"/>
              <a:t> - public and protected members of the base class become private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 derived class can access all the non-private members of its base class. Thus base-class members that should not be accessible to the member functions of derived classes should be declared private in the base class.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 derived class inherits all base class methods with the following exceptions: constructors, destructors copy constructors, overloaded operators and friend functions of the base class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graphicFrame>
        <p:nvGraphicFramePr>
          <p:cNvPr id="291" name="Google Shape;291;p31"/>
          <p:cNvGraphicFramePr/>
          <p:nvPr/>
        </p:nvGraphicFramePr>
        <p:xfrm>
          <a:off x="529950" y="173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{12046968-EC76-4B3C-AD94-8F541A56377C}</a:tableStyleId>
              </a:tblPr>
              <a:tblGrid>
                <a:gridCol w="3842100"/>
                <a:gridCol w="4564050"/>
              </a:tblGrid>
              <a:tr h="465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Base class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Shape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public: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void setWidth(int w)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width = w;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void setHeight(int h)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height = h;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protected: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int width;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int height;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Derived class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Rectangle: public Shape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public: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int getArea() { 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return (width * height); 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main(void)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Rectangle Rect;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Rect.setWidth(5);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Rect.setHeight(7);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// Print the area of the object.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cout &lt;&lt; "Total area: " &lt;&lt;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Rect.getArea() &lt;&lt; endl;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return 0;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822950" y="696102"/>
            <a:ext cx="7543800" cy="66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</a:t>
            </a:r>
            <a:endParaRPr/>
          </a:p>
        </p:txBody>
      </p:sp>
      <p:graphicFrame>
        <p:nvGraphicFramePr>
          <p:cNvPr id="298" name="Google Shape;298;p32"/>
          <p:cNvGraphicFramePr/>
          <p:nvPr/>
        </p:nvGraphicFramePr>
        <p:xfrm>
          <a:off x="481375" y="14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{12046968-EC76-4B3C-AD94-8F541A56377C}</a:tableStyleId>
              </a:tblPr>
              <a:tblGrid>
                <a:gridCol w="3850300"/>
                <a:gridCol w="4573800"/>
              </a:tblGrid>
              <a:tr h="480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Base class Shape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Shape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public: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void setWidth(int w)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width = w;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void setHeight(int h)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height = h;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protected: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int width;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int height;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Base class PaintCost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PaintCost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public: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int getCost(int area)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return area * 70;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Derived class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Rectangle: public Shape, public PaintCost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public: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int getArea()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return (width * height); 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main(void)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Rectangle rect;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int area;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rect.setWidth(5);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rect.setHeight(7);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area = rect.getArea();  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cout &lt;&lt; "Total area: " &lt;&lt;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rect.getArea() &lt;&lt; endl;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cout &lt;&lt; "Total paint cost: $" &lt;&lt;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rect.getCost(area) &lt;&lt; endl;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return 0;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</a:t>
            </a:r>
            <a:endParaRPr/>
          </a:p>
        </p:txBody>
      </p:sp>
      <p:sp>
        <p:nvSpPr>
          <p:cNvPr id="305" name="Google Shape;305;p33"/>
          <p:cNvSpPr txBox="1"/>
          <p:nvPr>
            <p:ph idx="1" type="body"/>
          </p:nvPr>
        </p:nvSpPr>
        <p:spPr>
          <a:xfrm>
            <a:off x="592925" y="1815976"/>
            <a:ext cx="8093400" cy="1324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we create an object from the derived class, the compiler will substitute a no-argument constructor from the base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we need a constructor with arguments, we have to declare them using the following syntax:</a:t>
            </a:r>
            <a:endParaRPr/>
          </a:p>
        </p:txBody>
      </p:sp>
      <p:graphicFrame>
        <p:nvGraphicFramePr>
          <p:cNvPr id="306" name="Google Shape;306;p33"/>
          <p:cNvGraphicFramePr/>
          <p:nvPr/>
        </p:nvGraphicFramePr>
        <p:xfrm>
          <a:off x="52995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{12046968-EC76-4B3C-AD94-8F541A56377C}</a:tableStyleId>
              </a:tblPr>
              <a:tblGrid>
                <a:gridCol w="3828100"/>
                <a:gridCol w="4547425"/>
              </a:tblGrid>
              <a:tr h="25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Base class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Shape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private: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int width;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int height;</a:t>
                      </a: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public: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Shape(int, int);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Derived class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Rectangle: public Shape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public: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Rectangle(int, int);    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.cpp</a:t>
                      </a:r>
                      <a:endParaRPr b="1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Rectangle::Rectangle(int w, int h):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Shape(w, h){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AVE C++Training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NAVE C++Training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