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CFB84F-3A9B-4CF4-AB3D-23B3C45F9AB6}">
  <a:tblStyle styleId="{A9CFB84F-3A9B-4CF4-AB3D-23B3C45F9AB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39028b279_2_1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f39028b279_2_1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e8a746e833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e8a746e833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2e8a746e833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e8a746e833_0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e8a746e833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g2e8a746e833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01678a7413_0_1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01678a7413_0_1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g101678a7413_0_1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01678a7413_0_1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01678a7413_0_1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g101678a7413_0_1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01678a7413_0_18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01678a7413_0_1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g101678a7413_0_1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01678a7413_0_2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01678a7413_0_2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g101678a7413_0_2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e8a746e833_0_1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e8a746e833_0_1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g2e8a746e833_0_1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1678a7413_0_2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01678a7413_0_2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g101678a7413_0_2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01678a7413_0_2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01678a7413_0_2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g101678a7413_0_2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01678a7413_0_2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01678a7413_0_2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g101678a7413_0_2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020758ec46_0_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020758ec46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g1020758ec46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020758ec46_0_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020758ec46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g1020758ec46_0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020758ec46_0_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020758ec46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g1020758ec46_0_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020758ec46_0_7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020758ec46_0_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g1020758ec46_0_7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020758ec46_0_8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020758ec46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g1020758ec46_0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01678a7413_0_2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01678a7413_0_2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g101678a7413_0_2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01678a7413_0_28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01678a7413_0_2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g101678a7413_0_2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01678a7413_0_29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01678a7413_0_2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g101678a7413_0_2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01678a7413_0_30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01678a7413_0_3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g101678a7413_0_3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fa4ba7ec7a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fa4ba7ec7a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gfa4ba7ec7a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fa4ba7ec7a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fa4ba7ec7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fa4ba7ec7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020758ec46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020758ec4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g1020758ec4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020758ec46_0_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020758ec46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g1020758ec46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020758ec46_0_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020758ec46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g1020758ec46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01678a7413_0_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01678a7413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101678a7413_0_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01678a7413_0_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01678a7413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101678a7413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1678a7413_0_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1678a7413_0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101678a7413_0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1678a7413_0_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01678a7413_0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101678a7413_0_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1678a7413_0_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01678a7413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g101678a7413_0_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e8a746e833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e8a746e83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g2e8a746e83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3" name="Shape 23"/>
        <p:cNvGrpSpPr/>
        <p:nvPr/>
      </p:nvGrpSpPr>
      <p:grpSpPr>
        <a:xfrm>
          <a:off x="0" y="0"/>
          <a:ext cx="0" cy="0"/>
          <a:chOff x="0" y="0"/>
          <a:chExt cx="0" cy="0"/>
        </a:xfrm>
      </p:grpSpPr>
      <p:sp>
        <p:nvSpPr>
          <p:cNvPr id="24" name="Google Shape;24;p2"/>
          <p:cNvSpPr/>
          <p:nvPr/>
        </p:nvSpPr>
        <p:spPr>
          <a:xfrm>
            <a:off x="2382" y="6400800"/>
            <a:ext cx="9141619" cy="4572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8" name="Google Shape;28;p2"/>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1" name="Google Shape;31;p2"/>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pic>
        <p:nvPicPr>
          <p:cNvPr id="32" name="Google Shape;32;p2"/>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33" name="Google Shape;33;p2"/>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7" name="Shape 107"/>
        <p:cNvGrpSpPr/>
        <p:nvPr/>
      </p:nvGrpSpPr>
      <p:grpSpPr>
        <a:xfrm>
          <a:off x="0" y="0"/>
          <a:ext cx="0" cy="0"/>
          <a:chOff x="0" y="0"/>
          <a:chExt cx="0" cy="0"/>
        </a:xfrm>
      </p:grpSpPr>
      <p:sp>
        <p:nvSpPr>
          <p:cNvPr id="108" name="Google Shape;108;p1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1"/>
          <p:cNvSpPr txBox="1"/>
          <p:nvPr>
            <p:ph idx="1" type="body"/>
          </p:nvPr>
        </p:nvSpPr>
        <p:spPr>
          <a:xfrm rot="5400000">
            <a:off x="2583180" y="85514"/>
            <a:ext cx="4023360" cy="7543801"/>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10" name="Google Shape;110;p11"/>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12" name="Shape 112"/>
        <p:cNvGrpSpPr/>
        <p:nvPr/>
      </p:nvGrpSpPr>
      <p:grpSpPr>
        <a:xfrm>
          <a:off x="0" y="0"/>
          <a:ext cx="0" cy="0"/>
          <a:chOff x="0" y="0"/>
          <a:chExt cx="0" cy="0"/>
        </a:xfrm>
      </p:grpSpPr>
      <p:sp>
        <p:nvSpPr>
          <p:cNvPr id="113" name="Google Shape;113;p12"/>
          <p:cNvSpPr/>
          <p:nvPr/>
        </p:nvSpPr>
        <p:spPr>
          <a:xfrm>
            <a:off x="2382" y="6400800"/>
            <a:ext cx="9141619" cy="4572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2"/>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2"/>
          <p:cNvSpPr txBox="1"/>
          <p:nvPr>
            <p:ph type="title"/>
          </p:nvPr>
        </p:nvSpPr>
        <p:spPr>
          <a:xfrm rot="5400000">
            <a:off x="4649564" y="2306413"/>
            <a:ext cx="5759898" cy="197167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12"/>
          <p:cNvSpPr txBox="1"/>
          <p:nvPr>
            <p:ph idx="1" type="body"/>
          </p:nvPr>
        </p:nvSpPr>
        <p:spPr>
          <a:xfrm rot="5400000">
            <a:off x="649063" y="391888"/>
            <a:ext cx="5759898" cy="5800725"/>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17" name="Google Shape;117;p12"/>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2"/>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20" name="Google Shape;120;p12"/>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121" name="Google Shape;121;p12"/>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grpSp>
        <p:nvGrpSpPr>
          <p:cNvPr id="122" name="Google Shape;122;p12"/>
          <p:cNvGrpSpPr/>
          <p:nvPr/>
        </p:nvGrpSpPr>
        <p:grpSpPr>
          <a:xfrm>
            <a:off x="3984888" y="6479723"/>
            <a:ext cx="1957044" cy="327891"/>
            <a:chOff x="1268756" y="5938837"/>
            <a:chExt cx="1957044" cy="327891"/>
          </a:xfrm>
        </p:grpSpPr>
        <p:pic>
          <p:nvPicPr>
            <p:cNvPr id="123" name="Google Shape;123;p12"/>
            <p:cNvPicPr preferRelativeResize="0"/>
            <p:nvPr/>
          </p:nvPicPr>
          <p:blipFill rotWithShape="1">
            <a:blip r:embed="rId4">
              <a:alphaModFix/>
            </a:blip>
            <a:srcRect b="0" l="19187" r="0" t="0"/>
            <a:stretch/>
          </p:blipFill>
          <p:spPr>
            <a:xfrm>
              <a:off x="1268756" y="5939323"/>
              <a:ext cx="788119" cy="324762"/>
            </a:xfrm>
            <a:prstGeom prst="rect">
              <a:avLst/>
            </a:prstGeom>
            <a:noFill/>
            <a:ln>
              <a:noFill/>
            </a:ln>
          </p:spPr>
        </p:pic>
        <p:sp>
          <p:nvSpPr>
            <p:cNvPr id="124" name="Google Shape;124;p12"/>
            <p:cNvSpPr txBox="1"/>
            <p:nvPr/>
          </p:nvSpPr>
          <p:spPr>
            <a:xfrm>
              <a:off x="1744980" y="5938837"/>
              <a:ext cx="1480820" cy="327891"/>
            </a:xfrm>
            <a:prstGeom prst="rect">
              <a:avLst/>
            </a:prstGeom>
            <a:solidFill>
              <a:srgbClr val="30937B"/>
            </a:solidFill>
            <a:ln>
              <a:noFill/>
            </a:ln>
          </p:spPr>
          <p:txBody>
            <a:bodyPr anchorCtr="0" anchor="t" bIns="50400" lIns="91425" spcFirstLastPara="1" rIns="91425" wrap="square" tIns="0">
              <a:spAutoFit/>
            </a:bodyPr>
            <a:lstStyle/>
            <a:p>
              <a:pPr indent="0" lvl="0" marL="0" marR="0" rtl="0" algn="l">
                <a:spcBef>
                  <a:spcPts val="0"/>
                </a:spcBef>
                <a:spcAft>
                  <a:spcPts val="0"/>
                </a:spcAft>
                <a:buNone/>
              </a:pPr>
              <a:r>
                <a:rPr b="1" lang="en-US" sz="1400">
                  <a:solidFill>
                    <a:schemeClr val="lt1"/>
                  </a:solidFill>
                  <a:latin typeface="Calibri"/>
                  <a:ea typeface="Calibri"/>
                  <a:cs typeface="Calibri"/>
                  <a:sym typeface="Calibri"/>
                </a:rPr>
                <a:t>Essential Training</a:t>
              </a: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0" name="Shape 140"/>
        <p:cNvGrpSpPr/>
        <p:nvPr/>
      </p:nvGrpSpPr>
      <p:grpSpPr>
        <a:xfrm>
          <a:off x="0" y="0"/>
          <a:ext cx="0" cy="0"/>
          <a:chOff x="0" y="0"/>
          <a:chExt cx="0" cy="0"/>
        </a:xfrm>
      </p:grpSpPr>
      <p:sp>
        <p:nvSpPr>
          <p:cNvPr id="141" name="Google Shape;141;p14"/>
          <p:cNvSpPr/>
          <p:nvPr/>
        </p:nvSpPr>
        <p:spPr>
          <a:xfrm>
            <a:off x="2382" y="6400800"/>
            <a:ext cx="9141619" cy="4572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14"/>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45" name="Google Shape;145;p14"/>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4"/>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48" name="Google Shape;148;p14"/>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pic>
        <p:nvPicPr>
          <p:cNvPr id="149" name="Google Shape;149;p14"/>
          <p:cNvPicPr preferRelativeResize="0"/>
          <p:nvPr/>
        </p:nvPicPr>
        <p:blipFill rotWithShape="1">
          <a:blip r:embed="rId2">
            <a:alphaModFix/>
          </a:blip>
          <a:srcRect b="0" l="0" r="54045" t="0"/>
          <a:stretch/>
        </p:blipFill>
        <p:spPr>
          <a:xfrm>
            <a:off x="6976147" y="67127"/>
            <a:ext cx="1733329" cy="40919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0" name="Shape 150"/>
        <p:cNvGrpSpPr/>
        <p:nvPr/>
      </p:nvGrpSpPr>
      <p:grpSpPr>
        <a:xfrm>
          <a:off x="0" y="0"/>
          <a:ext cx="0" cy="0"/>
          <a:chOff x="0" y="0"/>
          <a:chExt cx="0" cy="0"/>
        </a:xfrm>
      </p:grpSpPr>
      <p:sp>
        <p:nvSpPr>
          <p:cNvPr id="151" name="Google Shape;151;p1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15"/>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53" name="Google Shape;153;p15"/>
          <p:cNvSpPr txBox="1"/>
          <p:nvPr>
            <p:ph idx="10" type="dt"/>
          </p:nvPr>
        </p:nvSpPr>
        <p:spPr>
          <a:xfrm>
            <a:off x="6187451" y="6457177"/>
            <a:ext cx="94486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155" name="Shape 155"/>
        <p:cNvGrpSpPr/>
        <p:nvPr/>
      </p:nvGrpSpPr>
      <p:grpSpPr>
        <a:xfrm>
          <a:off x="0" y="0"/>
          <a:ext cx="0" cy="0"/>
          <a:chOff x="0" y="0"/>
          <a:chExt cx="0" cy="0"/>
        </a:xfrm>
      </p:grpSpPr>
      <p:sp>
        <p:nvSpPr>
          <p:cNvPr id="156" name="Google Shape;156;p16"/>
          <p:cNvSpPr/>
          <p:nvPr/>
        </p:nvSpPr>
        <p:spPr>
          <a:xfrm>
            <a:off x="2382" y="6400800"/>
            <a:ext cx="9141619" cy="4572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16"/>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160" name="Google Shape;160;p16"/>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6"/>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Clr>
                <a:schemeClr val="dk1"/>
              </a:buClr>
              <a:buSzPts val="1400"/>
              <a:buFont typeface="Calibri"/>
              <a:buNone/>
              <a:defRPr b="1" sz="1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63" name="Google Shape;163;p16"/>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pic>
        <p:nvPicPr>
          <p:cNvPr id="164" name="Google Shape;164;p16"/>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165" name="Google Shape;165;p16"/>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6" name="Shape 166"/>
        <p:cNvGrpSpPr/>
        <p:nvPr/>
      </p:nvGrpSpPr>
      <p:grpSpPr>
        <a:xfrm>
          <a:off x="0" y="0"/>
          <a:ext cx="0" cy="0"/>
          <a:chOff x="0" y="0"/>
          <a:chExt cx="0" cy="0"/>
        </a:xfrm>
      </p:grpSpPr>
      <p:sp>
        <p:nvSpPr>
          <p:cNvPr id="167" name="Google Shape;167;p1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17"/>
          <p:cNvSpPr txBox="1"/>
          <p:nvPr>
            <p:ph idx="1" type="body"/>
          </p:nvPr>
        </p:nvSpPr>
        <p:spPr>
          <a:xfrm>
            <a:off x="822960" y="1845734"/>
            <a:ext cx="370332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69" name="Google Shape;169;p17"/>
          <p:cNvSpPr txBox="1"/>
          <p:nvPr>
            <p:ph idx="2" type="body"/>
          </p:nvPr>
        </p:nvSpPr>
        <p:spPr>
          <a:xfrm>
            <a:off x="4663440" y="1845735"/>
            <a:ext cx="370332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70" name="Google Shape;170;p17"/>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2" name="Shape 172"/>
        <p:cNvGrpSpPr/>
        <p:nvPr/>
      </p:nvGrpSpPr>
      <p:grpSpPr>
        <a:xfrm>
          <a:off x="0" y="0"/>
          <a:ext cx="0" cy="0"/>
          <a:chOff x="0" y="0"/>
          <a:chExt cx="0" cy="0"/>
        </a:xfrm>
      </p:grpSpPr>
      <p:sp>
        <p:nvSpPr>
          <p:cNvPr id="173" name="Google Shape;173;p18"/>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18"/>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175" name="Google Shape;175;p18"/>
          <p:cNvSpPr txBox="1"/>
          <p:nvPr>
            <p:ph idx="2" type="body"/>
          </p:nvPr>
        </p:nvSpPr>
        <p:spPr>
          <a:xfrm>
            <a:off x="822960" y="2582334"/>
            <a:ext cx="370332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76" name="Google Shape;176;p18"/>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177" name="Google Shape;177;p18"/>
          <p:cNvSpPr txBox="1"/>
          <p:nvPr>
            <p:ph idx="4" type="body"/>
          </p:nvPr>
        </p:nvSpPr>
        <p:spPr>
          <a:xfrm>
            <a:off x="4663440" y="2582334"/>
            <a:ext cx="370332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78" name="Google Shape;178;p18"/>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1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0" name="Shape 180"/>
        <p:cNvGrpSpPr/>
        <p:nvPr/>
      </p:nvGrpSpPr>
      <p:grpSpPr>
        <a:xfrm>
          <a:off x="0" y="0"/>
          <a:ext cx="0" cy="0"/>
          <a:chOff x="0" y="0"/>
          <a:chExt cx="0" cy="0"/>
        </a:xfrm>
      </p:grpSpPr>
      <p:sp>
        <p:nvSpPr>
          <p:cNvPr id="181" name="Google Shape;181;p19"/>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19"/>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84" name="Shape 184"/>
        <p:cNvGrpSpPr/>
        <p:nvPr/>
      </p:nvGrpSpPr>
      <p:grpSpPr>
        <a:xfrm>
          <a:off x="0" y="0"/>
          <a:ext cx="0" cy="0"/>
          <a:chOff x="0" y="0"/>
          <a:chExt cx="0" cy="0"/>
        </a:xfrm>
      </p:grpSpPr>
      <p:sp>
        <p:nvSpPr>
          <p:cNvPr id="185" name="Google Shape;185;p20"/>
          <p:cNvSpPr/>
          <p:nvPr/>
        </p:nvSpPr>
        <p:spPr>
          <a:xfrm>
            <a:off x="2382" y="6400800"/>
            <a:ext cx="9141619" cy="4572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20"/>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2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90" name="Google Shape;190;p20"/>
          <p:cNvSpPr txBox="1"/>
          <p:nvPr/>
        </p:nvSpPr>
        <p:spPr>
          <a:xfrm>
            <a:off x="822959" y="6459785"/>
            <a:ext cx="269748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António J. R. Neves</a:t>
            </a:r>
            <a:r>
              <a:rPr lang="en-US" sz="1400">
                <a:solidFill>
                  <a:schemeClr val="dk1"/>
                </a:solidFill>
                <a:latin typeface="Calibri"/>
                <a:ea typeface="Calibri"/>
                <a:cs typeface="Calibri"/>
                <a:sym typeface="Calibri"/>
              </a:rPr>
              <a:t> / </a:t>
            </a:r>
            <a:r>
              <a:rPr lang="en-US" sz="1400">
                <a:solidFill>
                  <a:schemeClr val="dk1"/>
                </a:solidFill>
                <a:latin typeface="Calibri"/>
                <a:ea typeface="Calibri"/>
                <a:cs typeface="Calibri"/>
                <a:sym typeface="Calibri"/>
              </a:rPr>
              <a:t>Susana Mota</a:t>
            </a:r>
            <a:endParaRPr sz="1400">
              <a:solidFill>
                <a:schemeClr val="dk1"/>
              </a:solidFill>
              <a:latin typeface="Calibri"/>
              <a:ea typeface="Calibri"/>
              <a:cs typeface="Calibri"/>
              <a:sym typeface="Calibri"/>
            </a:endParaRPr>
          </a:p>
        </p:txBody>
      </p:sp>
      <p:pic>
        <p:nvPicPr>
          <p:cNvPr id="191" name="Google Shape;191;p20"/>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192" name="Google Shape;192;p20"/>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grpSp>
        <p:nvGrpSpPr>
          <p:cNvPr id="193" name="Google Shape;193;p20"/>
          <p:cNvGrpSpPr/>
          <p:nvPr/>
        </p:nvGrpSpPr>
        <p:grpSpPr>
          <a:xfrm>
            <a:off x="3984888" y="6479723"/>
            <a:ext cx="1957044" cy="327891"/>
            <a:chOff x="1268756" y="5938837"/>
            <a:chExt cx="1957044" cy="327891"/>
          </a:xfrm>
        </p:grpSpPr>
        <p:pic>
          <p:nvPicPr>
            <p:cNvPr id="194" name="Google Shape;194;p20"/>
            <p:cNvPicPr preferRelativeResize="0"/>
            <p:nvPr/>
          </p:nvPicPr>
          <p:blipFill rotWithShape="1">
            <a:blip r:embed="rId4">
              <a:alphaModFix/>
            </a:blip>
            <a:srcRect b="0" l="19187" r="0" t="0"/>
            <a:stretch/>
          </p:blipFill>
          <p:spPr>
            <a:xfrm>
              <a:off x="1268756" y="5939323"/>
              <a:ext cx="788119" cy="324762"/>
            </a:xfrm>
            <a:prstGeom prst="rect">
              <a:avLst/>
            </a:prstGeom>
            <a:noFill/>
            <a:ln>
              <a:noFill/>
            </a:ln>
          </p:spPr>
        </p:pic>
        <p:sp>
          <p:nvSpPr>
            <p:cNvPr id="195" name="Google Shape;195;p20"/>
            <p:cNvSpPr txBox="1"/>
            <p:nvPr/>
          </p:nvSpPr>
          <p:spPr>
            <a:xfrm>
              <a:off x="1744980" y="5938837"/>
              <a:ext cx="1480820" cy="327891"/>
            </a:xfrm>
            <a:prstGeom prst="rect">
              <a:avLst/>
            </a:prstGeom>
            <a:solidFill>
              <a:srgbClr val="30937B"/>
            </a:solidFill>
            <a:ln>
              <a:noFill/>
            </a:ln>
          </p:spPr>
          <p:txBody>
            <a:bodyPr anchorCtr="0" anchor="t" bIns="50400" lIns="91425" spcFirstLastPara="1" rIns="91425" wrap="square" tIns="0">
              <a:spAutoFit/>
            </a:bodyPr>
            <a:lstStyle/>
            <a:p>
              <a:pPr indent="0" lvl="0" marL="0" marR="0" rtl="0" algn="l">
                <a:spcBef>
                  <a:spcPts val="0"/>
                </a:spcBef>
                <a:spcAft>
                  <a:spcPts val="0"/>
                </a:spcAft>
                <a:buNone/>
              </a:pPr>
              <a:r>
                <a:rPr b="1" lang="en-US" sz="1400">
                  <a:solidFill>
                    <a:schemeClr val="lt1"/>
                  </a:solidFill>
                  <a:latin typeface="Calibri"/>
                  <a:ea typeface="Calibri"/>
                  <a:cs typeface="Calibri"/>
                  <a:sym typeface="Calibri"/>
                </a:rPr>
                <a:t>Essential Training</a:t>
              </a: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96" name="Shape 196"/>
        <p:cNvGrpSpPr/>
        <p:nvPr/>
      </p:nvGrpSpPr>
      <p:grpSpPr>
        <a:xfrm>
          <a:off x="0" y="0"/>
          <a:ext cx="0" cy="0"/>
          <a:chOff x="0" y="0"/>
          <a:chExt cx="0" cy="0"/>
        </a:xfrm>
      </p:grpSpPr>
      <p:sp>
        <p:nvSpPr>
          <p:cNvPr id="197" name="Google Shape;197;p21"/>
          <p:cNvSpPr/>
          <p:nvPr/>
        </p:nvSpPr>
        <p:spPr>
          <a:xfrm>
            <a:off x="13" y="0"/>
            <a:ext cx="3038093" cy="68580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a:off x="3030053" y="0"/>
            <a:ext cx="48006"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Calibri"/>
              <a:buNone/>
              <a:defRPr b="0"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0" name="Google Shape;200;p21"/>
          <p:cNvSpPr txBox="1"/>
          <p:nvPr>
            <p:ph idx="1" type="body"/>
          </p:nvPr>
        </p:nvSpPr>
        <p:spPr>
          <a:xfrm>
            <a:off x="3600450" y="731520"/>
            <a:ext cx="486918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01" name="Google Shape;201;p21"/>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chemeClr val="dk1"/>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202" name="Google Shape;202;p21"/>
          <p:cNvSpPr txBox="1"/>
          <p:nvPr>
            <p:ph idx="10" type="dt"/>
          </p:nvPr>
        </p:nvSpPr>
        <p:spPr>
          <a:xfrm>
            <a:off x="349134" y="6459786"/>
            <a:ext cx="196388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2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Calibri"/>
                <a:ea typeface="Calibri"/>
                <a:cs typeface="Calibri"/>
                <a:sym typeface="Calibri"/>
              </a:defRPr>
            </a:lvl1pPr>
            <a:lvl2pPr indent="0" lvl="1" marL="0" algn="r">
              <a:spcBef>
                <a:spcPts val="0"/>
              </a:spcBef>
              <a:buNone/>
              <a:defRPr sz="1200">
                <a:solidFill>
                  <a:schemeClr val="dk2"/>
                </a:solidFill>
                <a:latin typeface="Calibri"/>
                <a:ea typeface="Calibri"/>
                <a:cs typeface="Calibri"/>
                <a:sym typeface="Calibri"/>
              </a:defRPr>
            </a:lvl2pPr>
            <a:lvl3pPr indent="0" lvl="2" marL="0" algn="r">
              <a:spcBef>
                <a:spcPts val="0"/>
              </a:spcBef>
              <a:buNone/>
              <a:defRPr sz="1200">
                <a:solidFill>
                  <a:schemeClr val="dk2"/>
                </a:solidFill>
                <a:latin typeface="Calibri"/>
                <a:ea typeface="Calibri"/>
                <a:cs typeface="Calibri"/>
                <a:sym typeface="Calibri"/>
              </a:defRPr>
            </a:lvl3pPr>
            <a:lvl4pPr indent="0" lvl="3" marL="0" algn="r">
              <a:spcBef>
                <a:spcPts val="0"/>
              </a:spcBef>
              <a:buNone/>
              <a:defRPr sz="1200">
                <a:solidFill>
                  <a:schemeClr val="dk2"/>
                </a:solidFill>
                <a:latin typeface="Calibri"/>
                <a:ea typeface="Calibri"/>
                <a:cs typeface="Calibri"/>
                <a:sym typeface="Calibri"/>
              </a:defRPr>
            </a:lvl4pPr>
            <a:lvl5pPr indent="0" lvl="4" marL="0" algn="r">
              <a:spcBef>
                <a:spcPts val="0"/>
              </a:spcBef>
              <a:buNone/>
              <a:defRPr sz="1200">
                <a:solidFill>
                  <a:schemeClr val="dk2"/>
                </a:solidFill>
                <a:latin typeface="Calibri"/>
                <a:ea typeface="Calibri"/>
                <a:cs typeface="Calibri"/>
                <a:sym typeface="Calibri"/>
              </a:defRPr>
            </a:lvl5pPr>
            <a:lvl6pPr indent="0" lvl="5" marL="0" algn="r">
              <a:spcBef>
                <a:spcPts val="0"/>
              </a:spcBef>
              <a:buNone/>
              <a:defRPr sz="1200">
                <a:solidFill>
                  <a:schemeClr val="dk2"/>
                </a:solidFill>
                <a:latin typeface="Calibri"/>
                <a:ea typeface="Calibri"/>
                <a:cs typeface="Calibri"/>
                <a:sym typeface="Calibri"/>
              </a:defRPr>
            </a:lvl6pPr>
            <a:lvl7pPr indent="0" lvl="6" marL="0" algn="r">
              <a:spcBef>
                <a:spcPts val="0"/>
              </a:spcBef>
              <a:buNone/>
              <a:defRPr sz="1200">
                <a:solidFill>
                  <a:schemeClr val="dk2"/>
                </a:solidFill>
                <a:latin typeface="Calibri"/>
                <a:ea typeface="Calibri"/>
                <a:cs typeface="Calibri"/>
                <a:sym typeface="Calibri"/>
              </a:defRPr>
            </a:lvl7pPr>
            <a:lvl8pPr indent="0" lvl="7" marL="0" algn="r">
              <a:spcBef>
                <a:spcPts val="0"/>
              </a:spcBef>
              <a:buNone/>
              <a:defRPr sz="1200">
                <a:solidFill>
                  <a:schemeClr val="dk2"/>
                </a:solidFill>
                <a:latin typeface="Calibri"/>
                <a:ea typeface="Calibri"/>
                <a:cs typeface="Calibri"/>
                <a:sym typeface="Calibri"/>
              </a:defRPr>
            </a:lvl8pPr>
            <a:lvl9pPr indent="0" lvl="8" marL="0" algn="r">
              <a:spcBef>
                <a:spcPts val="0"/>
              </a:spcBef>
              <a:buNone/>
              <a:defRPr sz="120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04" name="Google Shape;204;p21"/>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205" name="Google Shape;205;p21"/>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grpSp>
        <p:nvGrpSpPr>
          <p:cNvPr id="206" name="Google Shape;206;p21"/>
          <p:cNvGrpSpPr/>
          <p:nvPr/>
        </p:nvGrpSpPr>
        <p:grpSpPr>
          <a:xfrm>
            <a:off x="3984888" y="6479723"/>
            <a:ext cx="1957044" cy="327891"/>
            <a:chOff x="1268756" y="5938837"/>
            <a:chExt cx="1957044" cy="327891"/>
          </a:xfrm>
        </p:grpSpPr>
        <p:pic>
          <p:nvPicPr>
            <p:cNvPr id="207" name="Google Shape;207;p21"/>
            <p:cNvPicPr preferRelativeResize="0"/>
            <p:nvPr/>
          </p:nvPicPr>
          <p:blipFill rotWithShape="1">
            <a:blip r:embed="rId4">
              <a:alphaModFix/>
            </a:blip>
            <a:srcRect b="0" l="19187" r="0" t="0"/>
            <a:stretch/>
          </p:blipFill>
          <p:spPr>
            <a:xfrm>
              <a:off x="1268756" y="5939323"/>
              <a:ext cx="788119" cy="324762"/>
            </a:xfrm>
            <a:prstGeom prst="rect">
              <a:avLst/>
            </a:prstGeom>
            <a:noFill/>
            <a:ln>
              <a:noFill/>
            </a:ln>
          </p:spPr>
        </p:pic>
        <p:sp>
          <p:nvSpPr>
            <p:cNvPr id="208" name="Google Shape;208;p21"/>
            <p:cNvSpPr txBox="1"/>
            <p:nvPr/>
          </p:nvSpPr>
          <p:spPr>
            <a:xfrm>
              <a:off x="1744980" y="5938837"/>
              <a:ext cx="1480820" cy="327891"/>
            </a:xfrm>
            <a:prstGeom prst="rect">
              <a:avLst/>
            </a:prstGeom>
            <a:solidFill>
              <a:srgbClr val="30937B"/>
            </a:solidFill>
            <a:ln>
              <a:noFill/>
            </a:ln>
          </p:spPr>
          <p:txBody>
            <a:bodyPr anchorCtr="0" anchor="t" bIns="50400" lIns="91425" spcFirstLastPara="1" rIns="91425" wrap="square" tIns="0">
              <a:spAutoFit/>
            </a:bodyPr>
            <a:lstStyle/>
            <a:p>
              <a:pPr indent="0" lvl="0" marL="0" marR="0" rtl="0" algn="l">
                <a:spcBef>
                  <a:spcPts val="0"/>
                </a:spcBef>
                <a:spcAft>
                  <a:spcPts val="0"/>
                </a:spcAft>
                <a:buNone/>
              </a:pPr>
              <a:r>
                <a:rPr b="1" lang="en-US" sz="1400">
                  <a:solidFill>
                    <a:schemeClr val="lt1"/>
                  </a:solidFill>
                  <a:latin typeface="Calibri"/>
                  <a:ea typeface="Calibri"/>
                  <a:cs typeface="Calibri"/>
                  <a:sym typeface="Calibri"/>
                </a:rPr>
                <a:t>Essential Training</a:t>
              </a: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7" name="Google Shape;37;p3"/>
          <p:cNvSpPr txBox="1"/>
          <p:nvPr>
            <p:ph idx="10" type="dt"/>
          </p:nvPr>
        </p:nvSpPr>
        <p:spPr>
          <a:xfrm>
            <a:off x="6187451" y="6457177"/>
            <a:ext cx="94486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09" name="Shape 209"/>
        <p:cNvGrpSpPr/>
        <p:nvPr/>
      </p:nvGrpSpPr>
      <p:grpSpPr>
        <a:xfrm>
          <a:off x="0" y="0"/>
          <a:ext cx="0" cy="0"/>
          <a:chOff x="0" y="0"/>
          <a:chExt cx="0" cy="0"/>
        </a:xfrm>
      </p:grpSpPr>
      <p:sp>
        <p:nvSpPr>
          <p:cNvPr id="210" name="Google Shape;210;p22"/>
          <p:cNvSpPr/>
          <p:nvPr/>
        </p:nvSpPr>
        <p:spPr>
          <a:xfrm>
            <a:off x="0" y="4953000"/>
            <a:ext cx="9141619" cy="19050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2"/>
          <p:cNvSpPr/>
          <p:nvPr/>
        </p:nvSpPr>
        <p:spPr>
          <a:xfrm>
            <a:off x="12" y="491507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2"/>
          <p:cNvSpPr txBox="1"/>
          <p:nvPr>
            <p:ph type="title"/>
          </p:nvPr>
        </p:nvSpPr>
        <p:spPr>
          <a:xfrm>
            <a:off x="822960" y="5074920"/>
            <a:ext cx="758523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Calibri"/>
              <a:buNone/>
              <a:defRPr b="0"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22"/>
          <p:cNvSpPr/>
          <p:nvPr>
            <p:ph idx="2" type="pic"/>
          </p:nvPr>
        </p:nvSpPr>
        <p:spPr>
          <a:xfrm>
            <a:off x="12" y="0"/>
            <a:ext cx="9143989" cy="4915076"/>
          </a:xfrm>
          <a:prstGeom prst="rect">
            <a:avLst/>
          </a:prstGeom>
          <a:solidFill>
            <a:srgbClr val="D2CDB0"/>
          </a:solidFill>
          <a:ln>
            <a:noFill/>
          </a:ln>
        </p:spPr>
      </p:sp>
      <p:sp>
        <p:nvSpPr>
          <p:cNvPr id="214" name="Google Shape;214;p22"/>
          <p:cNvSpPr txBox="1"/>
          <p:nvPr>
            <p:ph idx="1" type="body"/>
          </p:nvPr>
        </p:nvSpPr>
        <p:spPr>
          <a:xfrm>
            <a:off x="822960" y="5907024"/>
            <a:ext cx="7589520"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chemeClr val="dk1"/>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215" name="Google Shape;215;p22"/>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22"/>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2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18" name="Google Shape;218;p22"/>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219" name="Google Shape;219;p22"/>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grpSp>
        <p:nvGrpSpPr>
          <p:cNvPr id="220" name="Google Shape;220;p22"/>
          <p:cNvGrpSpPr/>
          <p:nvPr/>
        </p:nvGrpSpPr>
        <p:grpSpPr>
          <a:xfrm>
            <a:off x="3984888" y="6479723"/>
            <a:ext cx="1957044" cy="327891"/>
            <a:chOff x="1268756" y="5938837"/>
            <a:chExt cx="1957044" cy="327891"/>
          </a:xfrm>
        </p:grpSpPr>
        <p:pic>
          <p:nvPicPr>
            <p:cNvPr id="221" name="Google Shape;221;p22"/>
            <p:cNvPicPr preferRelativeResize="0"/>
            <p:nvPr/>
          </p:nvPicPr>
          <p:blipFill rotWithShape="1">
            <a:blip r:embed="rId4">
              <a:alphaModFix/>
            </a:blip>
            <a:srcRect b="0" l="19187" r="0" t="0"/>
            <a:stretch/>
          </p:blipFill>
          <p:spPr>
            <a:xfrm>
              <a:off x="1268756" y="5939323"/>
              <a:ext cx="788119" cy="324762"/>
            </a:xfrm>
            <a:prstGeom prst="rect">
              <a:avLst/>
            </a:prstGeom>
            <a:noFill/>
            <a:ln>
              <a:noFill/>
            </a:ln>
          </p:spPr>
        </p:pic>
        <p:sp>
          <p:nvSpPr>
            <p:cNvPr id="222" name="Google Shape;222;p22"/>
            <p:cNvSpPr txBox="1"/>
            <p:nvPr/>
          </p:nvSpPr>
          <p:spPr>
            <a:xfrm>
              <a:off x="1744980" y="5938837"/>
              <a:ext cx="1480820" cy="327891"/>
            </a:xfrm>
            <a:prstGeom prst="rect">
              <a:avLst/>
            </a:prstGeom>
            <a:solidFill>
              <a:srgbClr val="30937B"/>
            </a:solidFill>
            <a:ln>
              <a:noFill/>
            </a:ln>
          </p:spPr>
          <p:txBody>
            <a:bodyPr anchorCtr="0" anchor="t" bIns="50400" lIns="91425" spcFirstLastPara="1" rIns="91425" wrap="square" tIns="0">
              <a:spAutoFit/>
            </a:bodyPr>
            <a:lstStyle/>
            <a:p>
              <a:pPr indent="0" lvl="0" marL="0" marR="0" rtl="0" algn="l">
                <a:spcBef>
                  <a:spcPts val="0"/>
                </a:spcBef>
                <a:spcAft>
                  <a:spcPts val="0"/>
                </a:spcAft>
                <a:buNone/>
              </a:pPr>
              <a:r>
                <a:rPr b="1" lang="en-US" sz="1400">
                  <a:solidFill>
                    <a:schemeClr val="lt1"/>
                  </a:solidFill>
                  <a:latin typeface="Calibri"/>
                  <a:ea typeface="Calibri"/>
                  <a:cs typeface="Calibri"/>
                  <a:sym typeface="Calibri"/>
                </a:rPr>
                <a:t>Essential Training</a:t>
              </a: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3" name="Shape 223"/>
        <p:cNvGrpSpPr/>
        <p:nvPr/>
      </p:nvGrpSpPr>
      <p:grpSpPr>
        <a:xfrm>
          <a:off x="0" y="0"/>
          <a:ext cx="0" cy="0"/>
          <a:chOff x="0" y="0"/>
          <a:chExt cx="0" cy="0"/>
        </a:xfrm>
      </p:grpSpPr>
      <p:sp>
        <p:nvSpPr>
          <p:cNvPr id="224" name="Google Shape;224;p2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5" name="Google Shape;225;p23"/>
          <p:cNvSpPr txBox="1"/>
          <p:nvPr>
            <p:ph idx="1" type="body"/>
          </p:nvPr>
        </p:nvSpPr>
        <p:spPr>
          <a:xfrm rot="5400000">
            <a:off x="2583180" y="85514"/>
            <a:ext cx="4023360" cy="7543801"/>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26" name="Google Shape;226;p23"/>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2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228" name="Shape 228"/>
        <p:cNvGrpSpPr/>
        <p:nvPr/>
      </p:nvGrpSpPr>
      <p:grpSpPr>
        <a:xfrm>
          <a:off x="0" y="0"/>
          <a:ext cx="0" cy="0"/>
          <a:chOff x="0" y="0"/>
          <a:chExt cx="0" cy="0"/>
        </a:xfrm>
      </p:grpSpPr>
      <p:sp>
        <p:nvSpPr>
          <p:cNvPr id="229" name="Google Shape;229;p24"/>
          <p:cNvSpPr/>
          <p:nvPr/>
        </p:nvSpPr>
        <p:spPr>
          <a:xfrm>
            <a:off x="2382" y="6400800"/>
            <a:ext cx="9141619" cy="4572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txBox="1"/>
          <p:nvPr>
            <p:ph type="title"/>
          </p:nvPr>
        </p:nvSpPr>
        <p:spPr>
          <a:xfrm rot="5400000">
            <a:off x="4649564" y="2306413"/>
            <a:ext cx="5759898" cy="197167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2" name="Google Shape;232;p24"/>
          <p:cNvSpPr txBox="1"/>
          <p:nvPr>
            <p:ph idx="1" type="body"/>
          </p:nvPr>
        </p:nvSpPr>
        <p:spPr>
          <a:xfrm rot="5400000">
            <a:off x="649063" y="391888"/>
            <a:ext cx="5759898" cy="5800725"/>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33" name="Google Shape;233;p24"/>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4" name="Google Shape;234;p24"/>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2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36" name="Google Shape;236;p24"/>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237" name="Google Shape;237;p24"/>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grpSp>
        <p:nvGrpSpPr>
          <p:cNvPr id="238" name="Google Shape;238;p24"/>
          <p:cNvGrpSpPr/>
          <p:nvPr/>
        </p:nvGrpSpPr>
        <p:grpSpPr>
          <a:xfrm>
            <a:off x="3984888" y="6479723"/>
            <a:ext cx="1957044" cy="327891"/>
            <a:chOff x="1268756" y="5938837"/>
            <a:chExt cx="1957044" cy="327891"/>
          </a:xfrm>
        </p:grpSpPr>
        <p:pic>
          <p:nvPicPr>
            <p:cNvPr id="239" name="Google Shape;239;p24"/>
            <p:cNvPicPr preferRelativeResize="0"/>
            <p:nvPr/>
          </p:nvPicPr>
          <p:blipFill rotWithShape="1">
            <a:blip r:embed="rId4">
              <a:alphaModFix/>
            </a:blip>
            <a:srcRect b="0" l="19187" r="0" t="0"/>
            <a:stretch/>
          </p:blipFill>
          <p:spPr>
            <a:xfrm>
              <a:off x="1268756" y="5939323"/>
              <a:ext cx="788119" cy="324762"/>
            </a:xfrm>
            <a:prstGeom prst="rect">
              <a:avLst/>
            </a:prstGeom>
            <a:noFill/>
            <a:ln>
              <a:noFill/>
            </a:ln>
          </p:spPr>
        </p:pic>
        <p:sp>
          <p:nvSpPr>
            <p:cNvPr id="240" name="Google Shape;240;p24"/>
            <p:cNvSpPr txBox="1"/>
            <p:nvPr/>
          </p:nvSpPr>
          <p:spPr>
            <a:xfrm>
              <a:off x="1744980" y="5938837"/>
              <a:ext cx="1480820" cy="327891"/>
            </a:xfrm>
            <a:prstGeom prst="rect">
              <a:avLst/>
            </a:prstGeom>
            <a:solidFill>
              <a:srgbClr val="30937B"/>
            </a:solidFill>
            <a:ln>
              <a:noFill/>
            </a:ln>
          </p:spPr>
          <p:txBody>
            <a:bodyPr anchorCtr="0" anchor="t" bIns="50400" lIns="91425" spcFirstLastPara="1" rIns="91425" wrap="square" tIns="0">
              <a:spAutoFit/>
            </a:bodyPr>
            <a:lstStyle/>
            <a:p>
              <a:pPr indent="0" lvl="0" marL="0" marR="0" rtl="0" algn="l">
                <a:spcBef>
                  <a:spcPts val="0"/>
                </a:spcBef>
                <a:spcAft>
                  <a:spcPts val="0"/>
                </a:spcAft>
                <a:buNone/>
              </a:pPr>
              <a:r>
                <a:rPr b="1" lang="en-US" sz="1400">
                  <a:solidFill>
                    <a:schemeClr val="lt1"/>
                  </a:solidFill>
                  <a:latin typeface="Calibri"/>
                  <a:ea typeface="Calibri"/>
                  <a:cs typeface="Calibri"/>
                  <a:sym typeface="Calibri"/>
                </a:rPr>
                <a:t>Essential Training</a:t>
              </a: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9" name="Shape 39"/>
        <p:cNvGrpSpPr/>
        <p:nvPr/>
      </p:nvGrpSpPr>
      <p:grpSpPr>
        <a:xfrm>
          <a:off x="0" y="0"/>
          <a:ext cx="0" cy="0"/>
          <a:chOff x="0" y="0"/>
          <a:chExt cx="0" cy="0"/>
        </a:xfrm>
      </p:grpSpPr>
      <p:sp>
        <p:nvSpPr>
          <p:cNvPr id="40" name="Google Shape;40;p4"/>
          <p:cNvSpPr/>
          <p:nvPr/>
        </p:nvSpPr>
        <p:spPr>
          <a:xfrm>
            <a:off x="2382" y="6400800"/>
            <a:ext cx="9141619" cy="4572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4"/>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4" name="Google Shape;44;p4"/>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Clr>
                <a:schemeClr val="dk1"/>
              </a:buClr>
              <a:buSzPts val="1400"/>
              <a:buFont typeface="Calibri"/>
              <a:buNone/>
              <a:defRPr b="1" sz="1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7" name="Google Shape;47;p4"/>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pic>
        <p:nvPicPr>
          <p:cNvPr id="48" name="Google Shape;48;p4"/>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49" name="Google Shape;49;p4"/>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5"/>
          <p:cNvSpPr txBox="1"/>
          <p:nvPr>
            <p:ph idx="1" type="body"/>
          </p:nvPr>
        </p:nvSpPr>
        <p:spPr>
          <a:xfrm>
            <a:off x="822960" y="1845734"/>
            <a:ext cx="370332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5"/>
          <p:cNvSpPr txBox="1"/>
          <p:nvPr>
            <p:ph idx="2" type="body"/>
          </p:nvPr>
        </p:nvSpPr>
        <p:spPr>
          <a:xfrm>
            <a:off x="4663440" y="1845735"/>
            <a:ext cx="370332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4" name="Google Shape;54;p5"/>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6"/>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9" name="Google Shape;59;p6"/>
          <p:cNvSpPr txBox="1"/>
          <p:nvPr>
            <p:ph idx="2" type="body"/>
          </p:nvPr>
        </p:nvSpPr>
        <p:spPr>
          <a:xfrm>
            <a:off x="822960" y="2582334"/>
            <a:ext cx="370332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0" name="Google Shape;60;p6"/>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1" name="Google Shape;61;p6"/>
          <p:cNvSpPr txBox="1"/>
          <p:nvPr>
            <p:ph idx="4" type="body"/>
          </p:nvPr>
        </p:nvSpPr>
        <p:spPr>
          <a:xfrm>
            <a:off x="4663440" y="2582334"/>
            <a:ext cx="370332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2" name="Google Shape;62;p6"/>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7"/>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8" name="Shape 68"/>
        <p:cNvGrpSpPr/>
        <p:nvPr/>
      </p:nvGrpSpPr>
      <p:grpSpPr>
        <a:xfrm>
          <a:off x="0" y="0"/>
          <a:ext cx="0" cy="0"/>
          <a:chOff x="0" y="0"/>
          <a:chExt cx="0" cy="0"/>
        </a:xfrm>
      </p:grpSpPr>
      <p:sp>
        <p:nvSpPr>
          <p:cNvPr id="69" name="Google Shape;69;p8"/>
          <p:cNvSpPr/>
          <p:nvPr/>
        </p:nvSpPr>
        <p:spPr>
          <a:xfrm>
            <a:off x="2382" y="6400800"/>
            <a:ext cx="9141619" cy="4572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8"/>
          <p:cNvSpPr txBox="1"/>
          <p:nvPr/>
        </p:nvSpPr>
        <p:spPr>
          <a:xfrm>
            <a:off x="822959" y="6459785"/>
            <a:ext cx="269748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António J. R. Neves</a:t>
            </a:r>
            <a:r>
              <a:rPr lang="en-US" sz="1400">
                <a:solidFill>
                  <a:schemeClr val="dk1"/>
                </a:solidFill>
                <a:latin typeface="Calibri"/>
                <a:ea typeface="Calibri"/>
                <a:cs typeface="Calibri"/>
                <a:sym typeface="Calibri"/>
              </a:rPr>
              <a:t> / </a:t>
            </a:r>
            <a:r>
              <a:rPr lang="en-US" sz="1400">
                <a:solidFill>
                  <a:schemeClr val="dk1"/>
                </a:solidFill>
                <a:latin typeface="Calibri"/>
                <a:ea typeface="Calibri"/>
                <a:cs typeface="Calibri"/>
                <a:sym typeface="Calibri"/>
              </a:rPr>
              <a:t>Susana Mota</a:t>
            </a:r>
            <a:endParaRPr sz="1400">
              <a:solidFill>
                <a:schemeClr val="dk1"/>
              </a:solidFill>
              <a:latin typeface="Calibri"/>
              <a:ea typeface="Calibri"/>
              <a:cs typeface="Calibri"/>
              <a:sym typeface="Calibri"/>
            </a:endParaRPr>
          </a:p>
        </p:txBody>
      </p:sp>
      <p:pic>
        <p:nvPicPr>
          <p:cNvPr id="75" name="Google Shape;75;p8"/>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76" name="Google Shape;76;p8"/>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grpSp>
        <p:nvGrpSpPr>
          <p:cNvPr id="77" name="Google Shape;77;p8"/>
          <p:cNvGrpSpPr/>
          <p:nvPr/>
        </p:nvGrpSpPr>
        <p:grpSpPr>
          <a:xfrm>
            <a:off x="3984888" y="6479723"/>
            <a:ext cx="1957044" cy="327891"/>
            <a:chOff x="1268756" y="5938837"/>
            <a:chExt cx="1957044" cy="327891"/>
          </a:xfrm>
        </p:grpSpPr>
        <p:pic>
          <p:nvPicPr>
            <p:cNvPr id="78" name="Google Shape;78;p8"/>
            <p:cNvPicPr preferRelativeResize="0"/>
            <p:nvPr/>
          </p:nvPicPr>
          <p:blipFill rotWithShape="1">
            <a:blip r:embed="rId4">
              <a:alphaModFix/>
            </a:blip>
            <a:srcRect b="0" l="19187" r="0" t="0"/>
            <a:stretch/>
          </p:blipFill>
          <p:spPr>
            <a:xfrm>
              <a:off x="1268756" y="5939323"/>
              <a:ext cx="788119" cy="324762"/>
            </a:xfrm>
            <a:prstGeom prst="rect">
              <a:avLst/>
            </a:prstGeom>
            <a:noFill/>
            <a:ln>
              <a:noFill/>
            </a:ln>
          </p:spPr>
        </p:pic>
        <p:sp>
          <p:nvSpPr>
            <p:cNvPr id="79" name="Google Shape;79;p8"/>
            <p:cNvSpPr txBox="1"/>
            <p:nvPr/>
          </p:nvSpPr>
          <p:spPr>
            <a:xfrm>
              <a:off x="1744980" y="5938837"/>
              <a:ext cx="1480820" cy="327891"/>
            </a:xfrm>
            <a:prstGeom prst="rect">
              <a:avLst/>
            </a:prstGeom>
            <a:solidFill>
              <a:srgbClr val="30937B"/>
            </a:solidFill>
            <a:ln>
              <a:noFill/>
            </a:ln>
          </p:spPr>
          <p:txBody>
            <a:bodyPr anchorCtr="0" anchor="t" bIns="50400" lIns="91425" spcFirstLastPara="1" rIns="91425" wrap="square" tIns="0">
              <a:spAutoFit/>
            </a:bodyPr>
            <a:lstStyle/>
            <a:p>
              <a:pPr indent="0" lvl="0" marL="0" marR="0" rtl="0" algn="l">
                <a:spcBef>
                  <a:spcPts val="0"/>
                </a:spcBef>
                <a:spcAft>
                  <a:spcPts val="0"/>
                </a:spcAft>
                <a:buNone/>
              </a:pPr>
              <a:r>
                <a:rPr b="1" lang="en-US" sz="1400">
                  <a:solidFill>
                    <a:schemeClr val="lt1"/>
                  </a:solidFill>
                  <a:latin typeface="Calibri"/>
                  <a:ea typeface="Calibri"/>
                  <a:cs typeface="Calibri"/>
                  <a:sym typeface="Calibri"/>
                </a:rPr>
                <a:t>Essential Training</a:t>
              </a: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80" name="Shape 80"/>
        <p:cNvGrpSpPr/>
        <p:nvPr/>
      </p:nvGrpSpPr>
      <p:grpSpPr>
        <a:xfrm>
          <a:off x="0" y="0"/>
          <a:ext cx="0" cy="0"/>
          <a:chOff x="0" y="0"/>
          <a:chExt cx="0" cy="0"/>
        </a:xfrm>
      </p:grpSpPr>
      <p:sp>
        <p:nvSpPr>
          <p:cNvPr id="81" name="Google Shape;81;p9"/>
          <p:cNvSpPr/>
          <p:nvPr/>
        </p:nvSpPr>
        <p:spPr>
          <a:xfrm>
            <a:off x="13" y="0"/>
            <a:ext cx="3038093" cy="68580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a:off x="3030053" y="0"/>
            <a:ext cx="48006"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dk1"/>
              </a:buClr>
              <a:buSzPts val="3600"/>
              <a:buFont typeface="Calibri"/>
              <a:buNone/>
              <a:defRPr b="0"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9"/>
          <p:cNvSpPr txBox="1"/>
          <p:nvPr>
            <p:ph idx="1" type="body"/>
          </p:nvPr>
        </p:nvSpPr>
        <p:spPr>
          <a:xfrm>
            <a:off x="3600450" y="731520"/>
            <a:ext cx="486918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5" name="Google Shape;85;p9"/>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chemeClr val="dk1"/>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6" name="Google Shape;86;p9"/>
          <p:cNvSpPr txBox="1"/>
          <p:nvPr>
            <p:ph idx="10" type="dt"/>
          </p:nvPr>
        </p:nvSpPr>
        <p:spPr>
          <a:xfrm>
            <a:off x="349134" y="6459786"/>
            <a:ext cx="196388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Calibri"/>
                <a:ea typeface="Calibri"/>
                <a:cs typeface="Calibri"/>
                <a:sym typeface="Calibri"/>
              </a:defRPr>
            </a:lvl1pPr>
            <a:lvl2pPr indent="0" lvl="1" marL="0" algn="r">
              <a:spcBef>
                <a:spcPts val="0"/>
              </a:spcBef>
              <a:buNone/>
              <a:defRPr sz="1200">
                <a:solidFill>
                  <a:schemeClr val="dk2"/>
                </a:solidFill>
                <a:latin typeface="Calibri"/>
                <a:ea typeface="Calibri"/>
                <a:cs typeface="Calibri"/>
                <a:sym typeface="Calibri"/>
              </a:defRPr>
            </a:lvl2pPr>
            <a:lvl3pPr indent="0" lvl="2" marL="0" algn="r">
              <a:spcBef>
                <a:spcPts val="0"/>
              </a:spcBef>
              <a:buNone/>
              <a:defRPr sz="1200">
                <a:solidFill>
                  <a:schemeClr val="dk2"/>
                </a:solidFill>
                <a:latin typeface="Calibri"/>
                <a:ea typeface="Calibri"/>
                <a:cs typeface="Calibri"/>
                <a:sym typeface="Calibri"/>
              </a:defRPr>
            </a:lvl3pPr>
            <a:lvl4pPr indent="0" lvl="3" marL="0" algn="r">
              <a:spcBef>
                <a:spcPts val="0"/>
              </a:spcBef>
              <a:buNone/>
              <a:defRPr sz="1200">
                <a:solidFill>
                  <a:schemeClr val="dk2"/>
                </a:solidFill>
                <a:latin typeface="Calibri"/>
                <a:ea typeface="Calibri"/>
                <a:cs typeface="Calibri"/>
                <a:sym typeface="Calibri"/>
              </a:defRPr>
            </a:lvl4pPr>
            <a:lvl5pPr indent="0" lvl="4" marL="0" algn="r">
              <a:spcBef>
                <a:spcPts val="0"/>
              </a:spcBef>
              <a:buNone/>
              <a:defRPr sz="1200">
                <a:solidFill>
                  <a:schemeClr val="dk2"/>
                </a:solidFill>
                <a:latin typeface="Calibri"/>
                <a:ea typeface="Calibri"/>
                <a:cs typeface="Calibri"/>
                <a:sym typeface="Calibri"/>
              </a:defRPr>
            </a:lvl5pPr>
            <a:lvl6pPr indent="0" lvl="5" marL="0" algn="r">
              <a:spcBef>
                <a:spcPts val="0"/>
              </a:spcBef>
              <a:buNone/>
              <a:defRPr sz="1200">
                <a:solidFill>
                  <a:schemeClr val="dk2"/>
                </a:solidFill>
                <a:latin typeface="Calibri"/>
                <a:ea typeface="Calibri"/>
                <a:cs typeface="Calibri"/>
                <a:sym typeface="Calibri"/>
              </a:defRPr>
            </a:lvl6pPr>
            <a:lvl7pPr indent="0" lvl="6" marL="0" algn="r">
              <a:spcBef>
                <a:spcPts val="0"/>
              </a:spcBef>
              <a:buNone/>
              <a:defRPr sz="1200">
                <a:solidFill>
                  <a:schemeClr val="dk2"/>
                </a:solidFill>
                <a:latin typeface="Calibri"/>
                <a:ea typeface="Calibri"/>
                <a:cs typeface="Calibri"/>
                <a:sym typeface="Calibri"/>
              </a:defRPr>
            </a:lvl7pPr>
            <a:lvl8pPr indent="0" lvl="7" marL="0" algn="r">
              <a:spcBef>
                <a:spcPts val="0"/>
              </a:spcBef>
              <a:buNone/>
              <a:defRPr sz="1200">
                <a:solidFill>
                  <a:schemeClr val="dk2"/>
                </a:solidFill>
                <a:latin typeface="Calibri"/>
                <a:ea typeface="Calibri"/>
                <a:cs typeface="Calibri"/>
                <a:sym typeface="Calibri"/>
              </a:defRPr>
            </a:lvl8pPr>
            <a:lvl9pPr indent="0" lvl="8" marL="0" algn="r">
              <a:spcBef>
                <a:spcPts val="0"/>
              </a:spcBef>
              <a:buNone/>
              <a:defRPr sz="120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8" name="Google Shape;88;p9"/>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89" name="Google Shape;89;p9"/>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grpSp>
        <p:nvGrpSpPr>
          <p:cNvPr id="90" name="Google Shape;90;p9"/>
          <p:cNvGrpSpPr/>
          <p:nvPr/>
        </p:nvGrpSpPr>
        <p:grpSpPr>
          <a:xfrm>
            <a:off x="3984888" y="6479723"/>
            <a:ext cx="1957044" cy="327891"/>
            <a:chOff x="1268756" y="5938837"/>
            <a:chExt cx="1957044" cy="327891"/>
          </a:xfrm>
        </p:grpSpPr>
        <p:pic>
          <p:nvPicPr>
            <p:cNvPr id="91" name="Google Shape;91;p9"/>
            <p:cNvPicPr preferRelativeResize="0"/>
            <p:nvPr/>
          </p:nvPicPr>
          <p:blipFill rotWithShape="1">
            <a:blip r:embed="rId4">
              <a:alphaModFix/>
            </a:blip>
            <a:srcRect b="0" l="19187" r="0" t="0"/>
            <a:stretch/>
          </p:blipFill>
          <p:spPr>
            <a:xfrm>
              <a:off x="1268756" y="5939323"/>
              <a:ext cx="788119" cy="324762"/>
            </a:xfrm>
            <a:prstGeom prst="rect">
              <a:avLst/>
            </a:prstGeom>
            <a:noFill/>
            <a:ln>
              <a:noFill/>
            </a:ln>
          </p:spPr>
        </p:pic>
        <p:sp>
          <p:nvSpPr>
            <p:cNvPr id="92" name="Google Shape;92;p9"/>
            <p:cNvSpPr txBox="1"/>
            <p:nvPr/>
          </p:nvSpPr>
          <p:spPr>
            <a:xfrm>
              <a:off x="1744980" y="5938837"/>
              <a:ext cx="1480820" cy="327891"/>
            </a:xfrm>
            <a:prstGeom prst="rect">
              <a:avLst/>
            </a:prstGeom>
            <a:solidFill>
              <a:srgbClr val="30937B"/>
            </a:solidFill>
            <a:ln>
              <a:noFill/>
            </a:ln>
          </p:spPr>
          <p:txBody>
            <a:bodyPr anchorCtr="0" anchor="t" bIns="50400" lIns="91425" spcFirstLastPara="1" rIns="91425" wrap="square" tIns="0">
              <a:spAutoFit/>
            </a:bodyPr>
            <a:lstStyle/>
            <a:p>
              <a:pPr indent="0" lvl="0" marL="0" marR="0" rtl="0" algn="l">
                <a:spcBef>
                  <a:spcPts val="0"/>
                </a:spcBef>
                <a:spcAft>
                  <a:spcPts val="0"/>
                </a:spcAft>
                <a:buNone/>
              </a:pPr>
              <a:r>
                <a:rPr b="1" lang="en-US" sz="1400">
                  <a:solidFill>
                    <a:schemeClr val="lt1"/>
                  </a:solidFill>
                  <a:latin typeface="Calibri"/>
                  <a:ea typeface="Calibri"/>
                  <a:cs typeface="Calibri"/>
                  <a:sym typeface="Calibri"/>
                </a:rPr>
                <a:t>Essential Training</a:t>
              </a: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3" name="Shape 93"/>
        <p:cNvGrpSpPr/>
        <p:nvPr/>
      </p:nvGrpSpPr>
      <p:grpSpPr>
        <a:xfrm>
          <a:off x="0" y="0"/>
          <a:ext cx="0" cy="0"/>
          <a:chOff x="0" y="0"/>
          <a:chExt cx="0" cy="0"/>
        </a:xfrm>
      </p:grpSpPr>
      <p:sp>
        <p:nvSpPr>
          <p:cNvPr id="94" name="Google Shape;94;p10"/>
          <p:cNvSpPr/>
          <p:nvPr/>
        </p:nvSpPr>
        <p:spPr>
          <a:xfrm>
            <a:off x="0" y="4953000"/>
            <a:ext cx="9141619" cy="19050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0"/>
          <p:cNvSpPr/>
          <p:nvPr/>
        </p:nvSpPr>
        <p:spPr>
          <a:xfrm>
            <a:off x="12" y="491507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0"/>
          <p:cNvSpPr txBox="1"/>
          <p:nvPr>
            <p:ph type="title"/>
          </p:nvPr>
        </p:nvSpPr>
        <p:spPr>
          <a:xfrm>
            <a:off x="822960" y="5074920"/>
            <a:ext cx="758523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chemeClr val="dk1"/>
              </a:buClr>
              <a:buSzPts val="3600"/>
              <a:buFont typeface="Calibri"/>
              <a:buNone/>
              <a:defRPr b="0"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0"/>
          <p:cNvSpPr/>
          <p:nvPr>
            <p:ph idx="2" type="pic"/>
          </p:nvPr>
        </p:nvSpPr>
        <p:spPr>
          <a:xfrm>
            <a:off x="12" y="0"/>
            <a:ext cx="9143989" cy="4915076"/>
          </a:xfrm>
          <a:prstGeom prst="rect">
            <a:avLst/>
          </a:prstGeom>
          <a:solidFill>
            <a:srgbClr val="D2CDB0"/>
          </a:solidFill>
          <a:ln>
            <a:noFill/>
          </a:ln>
        </p:spPr>
      </p:sp>
      <p:sp>
        <p:nvSpPr>
          <p:cNvPr id="98" name="Google Shape;98;p10"/>
          <p:cNvSpPr txBox="1"/>
          <p:nvPr>
            <p:ph idx="1" type="body"/>
          </p:nvPr>
        </p:nvSpPr>
        <p:spPr>
          <a:xfrm>
            <a:off x="822960" y="5907024"/>
            <a:ext cx="7589520"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chemeClr val="dk1"/>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9" name="Google Shape;99;p10"/>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0"/>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102" name="Google Shape;102;p10"/>
          <p:cNvPicPr preferRelativeResize="0"/>
          <p:nvPr/>
        </p:nvPicPr>
        <p:blipFill rotWithShape="1">
          <a:blip r:embed="rId2">
            <a:alphaModFix/>
          </a:blip>
          <a:srcRect b="0" l="0" r="54045" t="0"/>
          <a:stretch/>
        </p:blipFill>
        <p:spPr>
          <a:xfrm>
            <a:off x="5836797" y="67127"/>
            <a:ext cx="1733327" cy="409194"/>
          </a:xfrm>
          <a:prstGeom prst="rect">
            <a:avLst/>
          </a:prstGeom>
          <a:noFill/>
          <a:ln>
            <a:noFill/>
          </a:ln>
        </p:spPr>
      </p:pic>
      <p:pic>
        <p:nvPicPr>
          <p:cNvPr id="103" name="Google Shape;103;p10"/>
          <p:cNvPicPr preferRelativeResize="0"/>
          <p:nvPr/>
        </p:nvPicPr>
        <p:blipFill rotWithShape="1">
          <a:blip r:embed="rId3">
            <a:alphaModFix/>
          </a:blip>
          <a:srcRect b="0" l="0" r="0" t="0"/>
          <a:stretch/>
        </p:blipFill>
        <p:spPr>
          <a:xfrm>
            <a:off x="7658420" y="232511"/>
            <a:ext cx="1280000" cy="243810"/>
          </a:xfrm>
          <a:prstGeom prst="rect">
            <a:avLst/>
          </a:prstGeom>
          <a:noFill/>
          <a:ln>
            <a:noFill/>
          </a:ln>
        </p:spPr>
      </p:pic>
      <p:grpSp>
        <p:nvGrpSpPr>
          <p:cNvPr id="104" name="Google Shape;104;p10"/>
          <p:cNvGrpSpPr/>
          <p:nvPr/>
        </p:nvGrpSpPr>
        <p:grpSpPr>
          <a:xfrm>
            <a:off x="3984888" y="6479723"/>
            <a:ext cx="1957044" cy="327891"/>
            <a:chOff x="1268756" y="5938837"/>
            <a:chExt cx="1957044" cy="327891"/>
          </a:xfrm>
        </p:grpSpPr>
        <p:pic>
          <p:nvPicPr>
            <p:cNvPr id="105" name="Google Shape;105;p10"/>
            <p:cNvPicPr preferRelativeResize="0"/>
            <p:nvPr/>
          </p:nvPicPr>
          <p:blipFill rotWithShape="1">
            <a:blip r:embed="rId4">
              <a:alphaModFix/>
            </a:blip>
            <a:srcRect b="0" l="19187" r="0" t="0"/>
            <a:stretch/>
          </p:blipFill>
          <p:spPr>
            <a:xfrm>
              <a:off x="1268756" y="5939323"/>
              <a:ext cx="788119" cy="324762"/>
            </a:xfrm>
            <a:prstGeom prst="rect">
              <a:avLst/>
            </a:prstGeom>
            <a:noFill/>
            <a:ln>
              <a:noFill/>
            </a:ln>
          </p:spPr>
        </p:pic>
        <p:sp>
          <p:nvSpPr>
            <p:cNvPr id="106" name="Google Shape;106;p10"/>
            <p:cNvSpPr txBox="1"/>
            <p:nvPr/>
          </p:nvSpPr>
          <p:spPr>
            <a:xfrm>
              <a:off x="1744980" y="5938837"/>
              <a:ext cx="1480820" cy="327891"/>
            </a:xfrm>
            <a:prstGeom prst="rect">
              <a:avLst/>
            </a:prstGeom>
            <a:solidFill>
              <a:srgbClr val="30937B"/>
            </a:solidFill>
            <a:ln>
              <a:noFill/>
            </a:ln>
          </p:spPr>
          <p:txBody>
            <a:bodyPr anchorCtr="0" anchor="t" bIns="50400" lIns="91425" spcFirstLastPara="1" rIns="91425" wrap="square" tIns="0">
              <a:spAutoFit/>
            </a:bodyPr>
            <a:lstStyle/>
            <a:p>
              <a:pPr indent="0" lvl="0" marL="0" marR="0" rtl="0" algn="l">
                <a:spcBef>
                  <a:spcPts val="0"/>
                </a:spcBef>
                <a:spcAft>
                  <a:spcPts val="0"/>
                </a:spcAft>
                <a:buNone/>
              </a:pPr>
              <a:r>
                <a:rPr b="1" lang="en-US" sz="1400">
                  <a:solidFill>
                    <a:schemeClr val="lt1"/>
                  </a:solidFill>
                  <a:latin typeface="Calibri"/>
                  <a:ea typeface="Calibri"/>
                  <a:cs typeface="Calibri"/>
                  <a:sym typeface="Calibri"/>
                </a:rPr>
                <a:t>Essential Training</a:t>
              </a: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1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3.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9.xml"/><Relationship Id="rId10" Type="http://schemas.openxmlformats.org/officeDocument/2006/relationships/slideLayout" Target="../slideLayouts/slideLayout18.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image" Target="../media/image11.png"/><Relationship Id="rId4" Type="http://schemas.openxmlformats.org/officeDocument/2006/relationships/slideLayout" Target="../slideLayouts/slideLayout12.xml"/><Relationship Id="rId9" Type="http://schemas.openxmlformats.org/officeDocument/2006/relationships/slideLayout" Target="../slideLayouts/slideLayout17.xml"/><Relationship Id="rId15" Type="http://schemas.openxmlformats.org/officeDocument/2006/relationships/theme" Target="../theme/theme1.xml"/><Relationship Id="rId14" Type="http://schemas.openxmlformats.org/officeDocument/2006/relationships/slideLayout" Target="../slideLayouts/slideLayout2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400800"/>
            <a:ext cx="9144001" cy="4572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0" y="6334315"/>
            <a:ext cx="9144001" cy="6599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0" marR="0" rtl="0" algn="r">
              <a:spcBef>
                <a:spcPts val="0"/>
              </a:spcBef>
              <a:buNone/>
              <a:defRPr b="0" i="0" sz="1200" u="none" cap="none" strike="noStrike">
                <a:solidFill>
                  <a:schemeClr val="dk1"/>
                </a:solidFill>
                <a:latin typeface="Calibri"/>
                <a:ea typeface="Calibri"/>
                <a:cs typeface="Calibri"/>
                <a:sym typeface="Calibri"/>
              </a:defRPr>
            </a:lvl2pPr>
            <a:lvl3pPr indent="0" lvl="2" marL="0" marR="0" rtl="0" algn="r">
              <a:spcBef>
                <a:spcPts val="0"/>
              </a:spcBef>
              <a:buNone/>
              <a:defRPr b="0" i="0" sz="1200" u="none" cap="none" strike="noStrike">
                <a:solidFill>
                  <a:schemeClr val="dk1"/>
                </a:solidFill>
                <a:latin typeface="Calibri"/>
                <a:ea typeface="Calibri"/>
                <a:cs typeface="Calibri"/>
                <a:sym typeface="Calibri"/>
              </a:defRPr>
            </a:lvl3pPr>
            <a:lvl4pPr indent="0" lvl="3" marL="0" marR="0" rtl="0" algn="r">
              <a:spcBef>
                <a:spcPts val="0"/>
              </a:spcBef>
              <a:buNone/>
              <a:defRPr b="0" i="0" sz="1200" u="none" cap="none" strike="noStrike">
                <a:solidFill>
                  <a:schemeClr val="dk1"/>
                </a:solidFill>
                <a:latin typeface="Calibri"/>
                <a:ea typeface="Calibri"/>
                <a:cs typeface="Calibri"/>
                <a:sym typeface="Calibri"/>
              </a:defRPr>
            </a:lvl4pPr>
            <a:lvl5pPr indent="0" lvl="4" marL="0" marR="0" rtl="0" algn="r">
              <a:spcBef>
                <a:spcPts val="0"/>
              </a:spcBef>
              <a:buNone/>
              <a:defRPr b="0" i="0" sz="1200" u="none" cap="none" strike="noStrike">
                <a:solidFill>
                  <a:schemeClr val="dk1"/>
                </a:solidFill>
                <a:latin typeface="Calibri"/>
                <a:ea typeface="Calibri"/>
                <a:cs typeface="Calibri"/>
                <a:sym typeface="Calibri"/>
              </a:defRPr>
            </a:lvl5pPr>
            <a:lvl6pPr indent="0" lvl="5" marL="0" marR="0" rtl="0" algn="r">
              <a:spcBef>
                <a:spcPts val="0"/>
              </a:spcBef>
              <a:buNone/>
              <a:defRPr b="0" i="0" sz="1200" u="none" cap="none" strike="noStrike">
                <a:solidFill>
                  <a:schemeClr val="dk1"/>
                </a:solidFill>
                <a:latin typeface="Calibri"/>
                <a:ea typeface="Calibri"/>
                <a:cs typeface="Calibri"/>
                <a:sym typeface="Calibri"/>
              </a:defRPr>
            </a:lvl6pPr>
            <a:lvl7pPr indent="0" lvl="6" marL="0" marR="0" rtl="0" algn="r">
              <a:spcBef>
                <a:spcPts val="0"/>
              </a:spcBef>
              <a:buNone/>
              <a:defRPr b="0" i="0" sz="1200" u="none" cap="none" strike="noStrike">
                <a:solidFill>
                  <a:schemeClr val="dk1"/>
                </a:solidFill>
                <a:latin typeface="Calibri"/>
                <a:ea typeface="Calibri"/>
                <a:cs typeface="Calibri"/>
                <a:sym typeface="Calibri"/>
              </a:defRPr>
            </a:lvl7pPr>
            <a:lvl8pPr indent="0" lvl="7" marL="0" marR="0" rtl="0" algn="r">
              <a:spcBef>
                <a:spcPts val="0"/>
              </a:spcBef>
              <a:buNone/>
              <a:defRPr b="0" i="0" sz="1200" u="none" cap="none" strike="noStrike">
                <a:solidFill>
                  <a:schemeClr val="dk1"/>
                </a:solidFill>
                <a:latin typeface="Calibri"/>
                <a:ea typeface="Calibri"/>
                <a:cs typeface="Calibri"/>
                <a:sym typeface="Calibri"/>
              </a:defRPr>
            </a:lvl8pPr>
            <a:lvl9pPr indent="0" lvl="8" marL="0" marR="0" rt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
          <p:cNvCxnSpPr/>
          <p:nvPr/>
        </p:nvCxnSpPr>
        <p:spPr>
          <a:xfrm>
            <a:off x="895149" y="1737845"/>
            <a:ext cx="7475220" cy="0"/>
          </a:xfrm>
          <a:prstGeom prst="straightConnector1">
            <a:avLst/>
          </a:prstGeom>
          <a:noFill/>
          <a:ln cap="flat" cmpd="sng" w="9525">
            <a:solidFill>
              <a:srgbClr val="7F7F7F"/>
            </a:solidFill>
            <a:prstDash val="solid"/>
            <a:round/>
            <a:headEnd len="sm" w="sm" type="none"/>
            <a:tailEnd len="sm" w="sm" type="none"/>
          </a:ln>
        </p:spPr>
      </p:cxnSp>
      <p:pic>
        <p:nvPicPr>
          <p:cNvPr id="18" name="Google Shape;18;p1"/>
          <p:cNvPicPr preferRelativeResize="0"/>
          <p:nvPr/>
        </p:nvPicPr>
        <p:blipFill rotWithShape="1">
          <a:blip r:embed="rId1">
            <a:alphaModFix/>
          </a:blip>
          <a:srcRect b="0" l="0" r="54045" t="0"/>
          <a:stretch/>
        </p:blipFill>
        <p:spPr>
          <a:xfrm>
            <a:off x="7050697" y="78077"/>
            <a:ext cx="1733329" cy="409194"/>
          </a:xfrm>
          <a:prstGeom prst="rect">
            <a:avLst/>
          </a:prstGeom>
          <a:noFill/>
          <a:ln>
            <a:noFill/>
          </a:ln>
        </p:spPr>
      </p:pic>
      <p:sp>
        <p:nvSpPr>
          <p:cNvPr id="19" name="Google Shape;19;p1"/>
          <p:cNvSpPr txBox="1"/>
          <p:nvPr/>
        </p:nvSpPr>
        <p:spPr>
          <a:xfrm>
            <a:off x="822959" y="6459785"/>
            <a:ext cx="275844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António J. R. Neves</a:t>
            </a:r>
            <a:endParaRPr b="0" i="0" sz="1400" u="none" cap="none" strike="noStrike">
              <a:solidFill>
                <a:schemeClr val="dk1"/>
              </a:solidFill>
              <a:latin typeface="Calibri"/>
              <a:ea typeface="Calibri"/>
              <a:cs typeface="Calibri"/>
              <a:sym typeface="Calibri"/>
            </a:endParaRPr>
          </a:p>
        </p:txBody>
      </p:sp>
      <p:grpSp>
        <p:nvGrpSpPr>
          <p:cNvPr id="20" name="Google Shape;20;p1"/>
          <p:cNvGrpSpPr/>
          <p:nvPr/>
        </p:nvGrpSpPr>
        <p:grpSpPr>
          <a:xfrm>
            <a:off x="3984888" y="6479723"/>
            <a:ext cx="1957024" cy="325248"/>
            <a:chOff x="1268756" y="5938837"/>
            <a:chExt cx="1957024" cy="325248"/>
          </a:xfrm>
        </p:grpSpPr>
        <p:pic>
          <p:nvPicPr>
            <p:cNvPr id="21" name="Google Shape;21;p1"/>
            <p:cNvPicPr preferRelativeResize="0"/>
            <p:nvPr/>
          </p:nvPicPr>
          <p:blipFill rotWithShape="1">
            <a:blip r:embed="rId2">
              <a:alphaModFix/>
            </a:blip>
            <a:srcRect b="0" l="19187" r="0" t="0"/>
            <a:stretch/>
          </p:blipFill>
          <p:spPr>
            <a:xfrm>
              <a:off x="1268756" y="5939323"/>
              <a:ext cx="788119" cy="324762"/>
            </a:xfrm>
            <a:prstGeom prst="rect">
              <a:avLst/>
            </a:prstGeom>
            <a:noFill/>
            <a:ln>
              <a:noFill/>
            </a:ln>
          </p:spPr>
        </p:pic>
        <p:sp>
          <p:nvSpPr>
            <p:cNvPr id="22" name="Google Shape;22;p1"/>
            <p:cNvSpPr txBox="1"/>
            <p:nvPr/>
          </p:nvSpPr>
          <p:spPr>
            <a:xfrm>
              <a:off x="1744980" y="5938837"/>
              <a:ext cx="1480800" cy="266400"/>
            </a:xfrm>
            <a:prstGeom prst="rect">
              <a:avLst/>
            </a:prstGeom>
            <a:solidFill>
              <a:srgbClr val="30937B"/>
            </a:solidFill>
            <a:ln>
              <a:noFill/>
            </a:ln>
          </p:spPr>
          <p:txBody>
            <a:bodyPr anchorCtr="0" anchor="t" bIns="50400" lIns="91425" spcFirstLastPara="1" rIns="91425" wrap="square" tIns="0">
              <a:spAutoFit/>
            </a:bodyPr>
            <a:lstStyle/>
            <a:p>
              <a:pPr indent="0" lvl="0" marL="0" marR="0" rtl="0" algn="l">
                <a:spcBef>
                  <a:spcPts val="0"/>
                </a:spcBef>
                <a:spcAft>
                  <a:spcPts val="0"/>
                </a:spcAft>
                <a:buNone/>
              </a:pPr>
              <a:r>
                <a:rPr b="1" lang="en-US">
                  <a:solidFill>
                    <a:schemeClr val="lt1"/>
                  </a:solidFill>
                  <a:latin typeface="Calibri"/>
                  <a:ea typeface="Calibri"/>
                  <a:cs typeface="Calibri"/>
                  <a:sym typeface="Calibri"/>
                </a:rPr>
                <a:t>POO</a:t>
              </a:r>
              <a:endParaRPr sz="1800">
                <a:solidFill>
                  <a:schemeClr val="lt1"/>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 name="Shape 125"/>
        <p:cNvGrpSpPr/>
        <p:nvPr/>
      </p:nvGrpSpPr>
      <p:grpSpPr>
        <a:xfrm>
          <a:off x="0" y="0"/>
          <a:ext cx="0" cy="0"/>
          <a:chOff x="0" y="0"/>
          <a:chExt cx="0" cy="0"/>
        </a:xfrm>
      </p:grpSpPr>
      <p:sp>
        <p:nvSpPr>
          <p:cNvPr id="126" name="Google Shape;126;p13"/>
          <p:cNvSpPr/>
          <p:nvPr/>
        </p:nvSpPr>
        <p:spPr>
          <a:xfrm>
            <a:off x="0" y="6400800"/>
            <a:ext cx="9144001" cy="457200"/>
          </a:xfrm>
          <a:prstGeom prst="rect">
            <a:avLst/>
          </a:prstGeom>
          <a:solidFill>
            <a:srgbClr val="D8D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0" y="6334315"/>
            <a:ext cx="9144001" cy="6599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9" name="Google Shape;129;p13"/>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30" name="Google Shape;130;p13"/>
          <p:cNvSpPr txBox="1"/>
          <p:nvPr>
            <p:ph idx="10" type="dt"/>
          </p:nvPr>
        </p:nvSpPr>
        <p:spPr>
          <a:xfrm>
            <a:off x="6345420" y="6459785"/>
            <a:ext cx="98719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1" name="Google Shape;131;p13"/>
          <p:cNvSpPr txBox="1"/>
          <p:nvPr>
            <p:ph idx="11" type="ftr"/>
          </p:nvPr>
        </p:nvSpPr>
        <p:spPr>
          <a:xfrm>
            <a:off x="3779520" y="6459786"/>
            <a:ext cx="247317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2" name="Google Shape;132;p1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0" marR="0" rtl="0" algn="r">
              <a:spcBef>
                <a:spcPts val="0"/>
              </a:spcBef>
              <a:buNone/>
              <a:defRPr b="0" i="0" sz="1200" u="none" cap="none" strike="noStrike">
                <a:solidFill>
                  <a:schemeClr val="dk1"/>
                </a:solidFill>
                <a:latin typeface="Calibri"/>
                <a:ea typeface="Calibri"/>
                <a:cs typeface="Calibri"/>
                <a:sym typeface="Calibri"/>
              </a:defRPr>
            </a:lvl2pPr>
            <a:lvl3pPr indent="0" lvl="2" marL="0" marR="0" rtl="0" algn="r">
              <a:spcBef>
                <a:spcPts val="0"/>
              </a:spcBef>
              <a:buNone/>
              <a:defRPr b="0" i="0" sz="1200" u="none" cap="none" strike="noStrike">
                <a:solidFill>
                  <a:schemeClr val="dk1"/>
                </a:solidFill>
                <a:latin typeface="Calibri"/>
                <a:ea typeface="Calibri"/>
                <a:cs typeface="Calibri"/>
                <a:sym typeface="Calibri"/>
              </a:defRPr>
            </a:lvl3pPr>
            <a:lvl4pPr indent="0" lvl="3" marL="0" marR="0" rtl="0" algn="r">
              <a:spcBef>
                <a:spcPts val="0"/>
              </a:spcBef>
              <a:buNone/>
              <a:defRPr b="0" i="0" sz="1200" u="none" cap="none" strike="noStrike">
                <a:solidFill>
                  <a:schemeClr val="dk1"/>
                </a:solidFill>
                <a:latin typeface="Calibri"/>
                <a:ea typeface="Calibri"/>
                <a:cs typeface="Calibri"/>
                <a:sym typeface="Calibri"/>
              </a:defRPr>
            </a:lvl4pPr>
            <a:lvl5pPr indent="0" lvl="4" marL="0" marR="0" rtl="0" algn="r">
              <a:spcBef>
                <a:spcPts val="0"/>
              </a:spcBef>
              <a:buNone/>
              <a:defRPr b="0" i="0" sz="1200" u="none" cap="none" strike="noStrike">
                <a:solidFill>
                  <a:schemeClr val="dk1"/>
                </a:solidFill>
                <a:latin typeface="Calibri"/>
                <a:ea typeface="Calibri"/>
                <a:cs typeface="Calibri"/>
                <a:sym typeface="Calibri"/>
              </a:defRPr>
            </a:lvl5pPr>
            <a:lvl6pPr indent="0" lvl="5" marL="0" marR="0" rtl="0" algn="r">
              <a:spcBef>
                <a:spcPts val="0"/>
              </a:spcBef>
              <a:buNone/>
              <a:defRPr b="0" i="0" sz="1200" u="none" cap="none" strike="noStrike">
                <a:solidFill>
                  <a:schemeClr val="dk1"/>
                </a:solidFill>
                <a:latin typeface="Calibri"/>
                <a:ea typeface="Calibri"/>
                <a:cs typeface="Calibri"/>
                <a:sym typeface="Calibri"/>
              </a:defRPr>
            </a:lvl6pPr>
            <a:lvl7pPr indent="0" lvl="6" marL="0" marR="0" rtl="0" algn="r">
              <a:spcBef>
                <a:spcPts val="0"/>
              </a:spcBef>
              <a:buNone/>
              <a:defRPr b="0" i="0" sz="1200" u="none" cap="none" strike="noStrike">
                <a:solidFill>
                  <a:schemeClr val="dk1"/>
                </a:solidFill>
                <a:latin typeface="Calibri"/>
                <a:ea typeface="Calibri"/>
                <a:cs typeface="Calibri"/>
                <a:sym typeface="Calibri"/>
              </a:defRPr>
            </a:lvl7pPr>
            <a:lvl8pPr indent="0" lvl="7" marL="0" marR="0" rtl="0" algn="r">
              <a:spcBef>
                <a:spcPts val="0"/>
              </a:spcBef>
              <a:buNone/>
              <a:defRPr b="0" i="0" sz="1200" u="none" cap="none" strike="noStrike">
                <a:solidFill>
                  <a:schemeClr val="dk1"/>
                </a:solidFill>
                <a:latin typeface="Calibri"/>
                <a:ea typeface="Calibri"/>
                <a:cs typeface="Calibri"/>
                <a:sym typeface="Calibri"/>
              </a:defRPr>
            </a:lvl8pPr>
            <a:lvl9pPr indent="0" lvl="8" marL="0" marR="0" rt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3" name="Google Shape;133;p13"/>
          <p:cNvCxnSpPr/>
          <p:nvPr/>
        </p:nvCxnSpPr>
        <p:spPr>
          <a:xfrm>
            <a:off x="895149" y="1737845"/>
            <a:ext cx="7475220" cy="0"/>
          </a:xfrm>
          <a:prstGeom prst="straightConnector1">
            <a:avLst/>
          </a:prstGeom>
          <a:noFill/>
          <a:ln cap="flat" cmpd="sng" w="9525">
            <a:solidFill>
              <a:srgbClr val="7F7F7F"/>
            </a:solidFill>
            <a:prstDash val="solid"/>
            <a:round/>
            <a:headEnd len="sm" w="sm" type="none"/>
            <a:tailEnd len="sm" w="sm" type="none"/>
          </a:ln>
        </p:spPr>
      </p:cxnSp>
      <p:pic>
        <p:nvPicPr>
          <p:cNvPr id="134" name="Google Shape;134;p13"/>
          <p:cNvPicPr preferRelativeResize="0"/>
          <p:nvPr/>
        </p:nvPicPr>
        <p:blipFill rotWithShape="1">
          <a:blip r:embed="rId1">
            <a:alphaModFix/>
          </a:blip>
          <a:srcRect b="0" l="0" r="54045" t="0"/>
          <a:stretch/>
        </p:blipFill>
        <p:spPr>
          <a:xfrm>
            <a:off x="5836797" y="67127"/>
            <a:ext cx="1733327" cy="409194"/>
          </a:xfrm>
          <a:prstGeom prst="rect">
            <a:avLst/>
          </a:prstGeom>
          <a:noFill/>
          <a:ln>
            <a:noFill/>
          </a:ln>
        </p:spPr>
      </p:pic>
      <p:sp>
        <p:nvSpPr>
          <p:cNvPr id="135" name="Google Shape;135;p13"/>
          <p:cNvSpPr txBox="1"/>
          <p:nvPr/>
        </p:nvSpPr>
        <p:spPr>
          <a:xfrm>
            <a:off x="822959" y="6459785"/>
            <a:ext cx="275844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António J. R. Neves / Susana Mota</a:t>
            </a:r>
            <a:endParaRPr b="0" i="0" sz="1400" u="none" cap="none" strike="noStrike">
              <a:solidFill>
                <a:schemeClr val="dk1"/>
              </a:solidFill>
              <a:latin typeface="Calibri"/>
              <a:ea typeface="Calibri"/>
              <a:cs typeface="Calibri"/>
              <a:sym typeface="Calibri"/>
            </a:endParaRPr>
          </a:p>
        </p:txBody>
      </p:sp>
      <p:pic>
        <p:nvPicPr>
          <p:cNvPr id="136" name="Google Shape;136;p13"/>
          <p:cNvPicPr preferRelativeResize="0"/>
          <p:nvPr/>
        </p:nvPicPr>
        <p:blipFill rotWithShape="1">
          <a:blip r:embed="rId2">
            <a:alphaModFix/>
          </a:blip>
          <a:srcRect b="0" l="0" r="0" t="0"/>
          <a:stretch/>
        </p:blipFill>
        <p:spPr>
          <a:xfrm>
            <a:off x="7658420" y="232511"/>
            <a:ext cx="1280000" cy="243810"/>
          </a:xfrm>
          <a:prstGeom prst="rect">
            <a:avLst/>
          </a:prstGeom>
          <a:noFill/>
          <a:ln>
            <a:noFill/>
          </a:ln>
        </p:spPr>
      </p:pic>
      <p:grpSp>
        <p:nvGrpSpPr>
          <p:cNvPr id="137" name="Google Shape;137;p13"/>
          <p:cNvGrpSpPr/>
          <p:nvPr/>
        </p:nvGrpSpPr>
        <p:grpSpPr>
          <a:xfrm>
            <a:off x="3984888" y="6479723"/>
            <a:ext cx="1957044" cy="327891"/>
            <a:chOff x="1268756" y="5938837"/>
            <a:chExt cx="1957044" cy="327891"/>
          </a:xfrm>
        </p:grpSpPr>
        <p:pic>
          <p:nvPicPr>
            <p:cNvPr id="138" name="Google Shape;138;p13"/>
            <p:cNvPicPr preferRelativeResize="0"/>
            <p:nvPr/>
          </p:nvPicPr>
          <p:blipFill rotWithShape="1">
            <a:blip r:embed="rId3">
              <a:alphaModFix/>
            </a:blip>
            <a:srcRect b="0" l="19187" r="0" t="0"/>
            <a:stretch/>
          </p:blipFill>
          <p:spPr>
            <a:xfrm>
              <a:off x="1268756" y="5939323"/>
              <a:ext cx="788119" cy="324762"/>
            </a:xfrm>
            <a:prstGeom prst="rect">
              <a:avLst/>
            </a:prstGeom>
            <a:noFill/>
            <a:ln>
              <a:noFill/>
            </a:ln>
          </p:spPr>
        </p:pic>
        <p:sp>
          <p:nvSpPr>
            <p:cNvPr id="139" name="Google Shape;139;p13"/>
            <p:cNvSpPr txBox="1"/>
            <p:nvPr/>
          </p:nvSpPr>
          <p:spPr>
            <a:xfrm>
              <a:off x="1744980" y="5938837"/>
              <a:ext cx="1480820" cy="327891"/>
            </a:xfrm>
            <a:prstGeom prst="rect">
              <a:avLst/>
            </a:prstGeom>
            <a:solidFill>
              <a:srgbClr val="30937B"/>
            </a:solidFill>
            <a:ln>
              <a:noFill/>
            </a:ln>
          </p:spPr>
          <p:txBody>
            <a:bodyPr anchorCtr="0" anchor="t" bIns="50400" lIns="91425" spcFirstLastPara="1" rIns="91425" wrap="square" tIns="0">
              <a:spAutoFit/>
            </a:bodyPr>
            <a:lstStyle/>
            <a:p>
              <a:pPr indent="0" lvl="0" marL="0" marR="0" rtl="0" algn="l">
                <a:spcBef>
                  <a:spcPts val="0"/>
                </a:spcBef>
                <a:spcAft>
                  <a:spcPts val="0"/>
                </a:spcAft>
                <a:buNone/>
              </a:pPr>
              <a:r>
                <a:rPr b="1" i="0" lang="en-US" sz="1400" u="none" cap="none" strike="noStrike">
                  <a:solidFill>
                    <a:schemeClr val="lt1"/>
                  </a:solidFill>
                  <a:latin typeface="Calibri"/>
                  <a:ea typeface="Calibri"/>
                  <a:cs typeface="Calibri"/>
                  <a:sym typeface="Calibri"/>
                </a:rPr>
                <a:t>Essential Training</a:t>
              </a:r>
              <a:r>
                <a:rPr b="0" i="0" lang="en-US" sz="1800" u="none" cap="none" strike="noStrike">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learn.microsoft.com/en-us/cpp/cpp/templates-cpp?view=msvc-170" TargetMode="External"/><Relationship Id="rId4" Type="http://schemas.openxmlformats.org/officeDocument/2006/relationships/hyperlink" Target="https://learn.microsoft.com/en-us/cpp/cpp/exception-handling-in-visual-cpp?view=msvc-170" TargetMode="External"/><Relationship Id="rId5" Type="http://schemas.openxmlformats.org/officeDocument/2006/relationships/hyperlink" Target="https://en.cppreference.com/w/cpp/language/templates" TargetMode="External"/><Relationship Id="rId6" Type="http://schemas.openxmlformats.org/officeDocument/2006/relationships/hyperlink" Target="https://en.cppreference.com/w/cpp/language/exception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en.cppreference.com/w/cpp/language/const_cast" TargetMode="External"/><Relationship Id="rId4" Type="http://schemas.openxmlformats.org/officeDocument/2006/relationships/hyperlink" Target="https://en.cppreference.com/w/cpp/language/static_cast" TargetMode="External"/><Relationship Id="rId5" Type="http://schemas.openxmlformats.org/officeDocument/2006/relationships/hyperlink" Target="https://en.cppreference.com/w/cpp/language/dynamic_cast" TargetMode="External"/><Relationship Id="rId6" Type="http://schemas.openxmlformats.org/officeDocument/2006/relationships/hyperlink" Target="https://en.cppreference.com/w/cpp/language/reinterpret_cast" TargetMode="External"/></Relationships>
</file>

<file path=ppt/slides/_rels/slide3.xml.rels><?xml version="1.0" encoding="UTF-8" standalone="yes"?><Relationships xmlns="http://schemas.openxmlformats.org/package/2006/relationships"><Relationship Id="rId11" Type="http://schemas.openxmlformats.org/officeDocument/2006/relationships/hyperlink" Target="https://valgrind.org/docs/manual/quick-start.html" TargetMode="External"/><Relationship Id="rId10" Type="http://schemas.openxmlformats.org/officeDocument/2006/relationships/hyperlink" Target="https://valgrind.org/docs/manual/quick-start.html" TargetMode="External"/><Relationship Id="rId12" Type="http://schemas.openxmlformats.org/officeDocument/2006/relationships/hyperlink" Target="https://ninja-build.org/"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ocs.google.com/document/d/1X5x4KmJwXi4WBl8zdaKJ_Ki8zhYEU8BHinW6n-eJk6o/edit?usp=sharing" TargetMode="External"/><Relationship Id="rId4" Type="http://schemas.openxmlformats.org/officeDocument/2006/relationships/hyperlink" Target="https://makefiletutorial.com/" TargetMode="External"/><Relationship Id="rId9" Type="http://schemas.openxmlformats.org/officeDocument/2006/relationships/hyperlink" Target="https://www.tutorialspoint.com/gnu_debugger/index.htm" TargetMode="External"/><Relationship Id="rId5" Type="http://schemas.openxmlformats.org/officeDocument/2006/relationships/hyperlink" Target="https://cmake.org/cmake/help/latest/guide/tutorial/index.html" TargetMode="External"/><Relationship Id="rId6" Type="http://schemas.openxmlformats.org/officeDocument/2006/relationships/hyperlink" Target="https://www.jetbrains.com/help/clion/quick-cmake-tutorial.html" TargetMode="External"/><Relationship Id="rId7" Type="http://schemas.openxmlformats.org/officeDocument/2006/relationships/hyperlink" Target="https://mesonbuild.com/Tutorial.html" TargetMode="External"/><Relationship Id="rId8" Type="http://schemas.openxmlformats.org/officeDocument/2006/relationships/hyperlink" Target="https://renenyffenegger.ch/notes/development/languages/C-C-plus-plus/GCC/create-libraries/index"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5"/>
          <p:cNvSpPr/>
          <p:nvPr/>
        </p:nvSpPr>
        <p:spPr>
          <a:xfrm>
            <a:off x="880533" y="1022773"/>
            <a:ext cx="6292427" cy="3244427"/>
          </a:xfrm>
          <a:prstGeom prst="rect">
            <a:avLst/>
          </a:prstGeom>
          <a:gradFill>
            <a:gsLst>
              <a:gs pos="0">
                <a:srgbClr val="30937B"/>
              </a:gs>
              <a:gs pos="23000">
                <a:srgbClr val="7BD4A7"/>
              </a:gs>
              <a:gs pos="77000">
                <a:srgbClr val="2D8DA8"/>
              </a:gs>
              <a:gs pos="100000">
                <a:srgbClr val="2D8DA8"/>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6" name="Google Shape;246;p25"/>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6600"/>
              <a:buFont typeface="Calibri"/>
              <a:buNone/>
            </a:pPr>
            <a:r>
              <a:rPr lang="en-US" sz="3600">
                <a:solidFill>
                  <a:schemeClr val="lt1"/>
                </a:solidFill>
              </a:rPr>
              <a:t>Object Oriented Programming</a:t>
            </a:r>
            <a:endParaRPr sz="6600">
              <a:solidFill>
                <a:schemeClr val="lt1"/>
              </a:solidFill>
            </a:endParaRPr>
          </a:p>
        </p:txBody>
      </p:sp>
      <p:sp>
        <p:nvSpPr>
          <p:cNvPr id="247" name="Google Shape;247;p25"/>
          <p:cNvSpPr txBox="1"/>
          <p:nvPr>
            <p:ph idx="1" type="subTitle"/>
          </p:nvPr>
        </p:nvSpPr>
        <p:spPr>
          <a:xfrm>
            <a:off x="825050" y="4455627"/>
            <a:ext cx="7543800" cy="1597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en-US" cap="none"/>
              <a:t>António J. R. Neves</a:t>
            </a:r>
            <a:endParaRPr/>
          </a:p>
          <a:p>
            <a:pPr indent="0" lvl="0" marL="0" rtl="0" algn="l">
              <a:lnSpc>
                <a:spcPct val="90000"/>
              </a:lnSpc>
              <a:spcBef>
                <a:spcPts val="1400"/>
              </a:spcBef>
              <a:spcAft>
                <a:spcPts val="0"/>
              </a:spcAft>
              <a:buSzPts val="2400"/>
              <a:buNone/>
            </a:pPr>
            <a:r>
              <a:rPr lang="en-US" cap="none"/>
              <a:t>DETI/UA</a:t>
            </a:r>
            <a:endParaRPr cap="none"/>
          </a:p>
          <a:p>
            <a:pPr indent="0" lvl="0" marL="0" rtl="0" algn="r">
              <a:lnSpc>
                <a:spcPct val="90000"/>
              </a:lnSpc>
              <a:spcBef>
                <a:spcPts val="1400"/>
              </a:spcBef>
              <a:spcAft>
                <a:spcPts val="0"/>
              </a:spcAft>
              <a:buSzPts val="2400"/>
              <a:buNone/>
            </a:pPr>
            <a:r>
              <a:rPr lang="en-US"/>
              <a:t>Sessão 8</a:t>
            </a:r>
            <a:endParaRPr/>
          </a:p>
        </p:txBody>
      </p:sp>
      <p:pic>
        <p:nvPicPr>
          <p:cNvPr id="248" name="Google Shape;248;p25"/>
          <p:cNvPicPr preferRelativeResize="0"/>
          <p:nvPr/>
        </p:nvPicPr>
        <p:blipFill rotWithShape="1">
          <a:blip r:embed="rId3">
            <a:alphaModFix/>
          </a:blip>
          <a:srcRect b="0" l="19187" r="0" t="0"/>
          <a:stretch/>
        </p:blipFill>
        <p:spPr>
          <a:xfrm>
            <a:off x="870374" y="840232"/>
            <a:ext cx="6304998" cy="259809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4"/>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Exceptions - guidelines</a:t>
            </a:r>
            <a:endParaRPr/>
          </a:p>
        </p:txBody>
      </p:sp>
      <p:sp>
        <p:nvSpPr>
          <p:cNvPr id="317" name="Google Shape;317;p34"/>
          <p:cNvSpPr txBox="1"/>
          <p:nvPr>
            <p:ph idx="1" type="body"/>
          </p:nvPr>
        </p:nvSpPr>
        <p:spPr>
          <a:xfrm>
            <a:off x="822950" y="1845724"/>
            <a:ext cx="7543800" cy="4486200"/>
          </a:xfrm>
          <a:prstGeom prst="rect">
            <a:avLst/>
          </a:prstGeom>
        </p:spPr>
        <p:txBody>
          <a:bodyPr anchorCtr="0" anchor="t" bIns="45700" lIns="0" spcFirstLastPara="1" rIns="0" wrap="square" tIns="45700">
            <a:normAutofit fontScale="92500" lnSpcReduction="20000"/>
          </a:bodyPr>
          <a:lstStyle/>
          <a:p>
            <a:pPr indent="-334327" lvl="0" marL="457200" rtl="0" algn="l">
              <a:lnSpc>
                <a:spcPct val="115000"/>
              </a:lnSpc>
              <a:spcBef>
                <a:spcPts val="0"/>
              </a:spcBef>
              <a:spcAft>
                <a:spcPts val="0"/>
              </a:spcAft>
              <a:buSzPct val="90000"/>
              <a:buChar char="●"/>
            </a:pPr>
            <a:r>
              <a:rPr lang="en-US"/>
              <a:t>Use asserts to check for errors that should never occur</a:t>
            </a:r>
            <a:endParaRPr/>
          </a:p>
          <a:p>
            <a:pPr indent="-334327" lvl="0" marL="457200" rtl="0" algn="l">
              <a:lnSpc>
                <a:spcPct val="115000"/>
              </a:lnSpc>
              <a:spcBef>
                <a:spcPts val="0"/>
              </a:spcBef>
              <a:spcAft>
                <a:spcPts val="0"/>
              </a:spcAft>
              <a:buSzPct val="90000"/>
              <a:buChar char="●"/>
            </a:pPr>
            <a:r>
              <a:rPr lang="en-US"/>
              <a:t>Use exceptions to check for errors that might occur, for example, errors in input validation on parameters of public functions</a:t>
            </a:r>
            <a:endParaRPr/>
          </a:p>
          <a:p>
            <a:pPr indent="-334327" lvl="0" marL="457200" rtl="0" algn="l">
              <a:lnSpc>
                <a:spcPct val="115000"/>
              </a:lnSpc>
              <a:spcBef>
                <a:spcPts val="0"/>
              </a:spcBef>
              <a:spcAft>
                <a:spcPts val="0"/>
              </a:spcAft>
              <a:buSzPct val="90000"/>
              <a:buChar char="●"/>
            </a:pPr>
            <a:r>
              <a:rPr lang="en-US"/>
              <a:t>Use exceptions when the code that handles the error is separated from the code that detects the error by one or more intervening function calls</a:t>
            </a:r>
            <a:endParaRPr/>
          </a:p>
          <a:p>
            <a:pPr indent="-334327" lvl="0" marL="457200" rtl="0" algn="l">
              <a:lnSpc>
                <a:spcPct val="115000"/>
              </a:lnSpc>
              <a:spcBef>
                <a:spcPts val="0"/>
              </a:spcBef>
              <a:spcAft>
                <a:spcPts val="0"/>
              </a:spcAft>
              <a:buSzPct val="90000"/>
              <a:buChar char="●"/>
            </a:pPr>
            <a:r>
              <a:rPr lang="en-US"/>
              <a:t>Consider whether to use error codes instead in performance-critical loops, when code that handles the error is tightly coupled to the code that detects it</a:t>
            </a:r>
            <a:endParaRPr/>
          </a:p>
          <a:p>
            <a:pPr indent="-334327" lvl="0" marL="457200" rtl="0" algn="l">
              <a:lnSpc>
                <a:spcPct val="115000"/>
              </a:lnSpc>
              <a:spcBef>
                <a:spcPts val="0"/>
              </a:spcBef>
              <a:spcAft>
                <a:spcPts val="0"/>
              </a:spcAft>
              <a:buSzPct val="90000"/>
              <a:buChar char="●"/>
            </a:pPr>
            <a:r>
              <a:rPr lang="en-US"/>
              <a:t>For every function that might throw or propagate an exception, provide one of the three exception guarantees: the strong guarantee, the basic guarantee, or the nothrow guarantee</a:t>
            </a:r>
            <a:endParaRPr/>
          </a:p>
          <a:p>
            <a:pPr indent="-334327" lvl="0" marL="457200" rtl="0" algn="l">
              <a:lnSpc>
                <a:spcPct val="115000"/>
              </a:lnSpc>
              <a:spcBef>
                <a:spcPts val="0"/>
              </a:spcBef>
              <a:spcAft>
                <a:spcPts val="0"/>
              </a:spcAft>
              <a:buSzPct val="90000"/>
              <a:buChar char="●"/>
            </a:pPr>
            <a:r>
              <a:rPr lang="en-US"/>
              <a:t>Throw exceptions by value, catch them by reference - don't catch what you can't handle</a:t>
            </a:r>
            <a:endParaRPr/>
          </a:p>
          <a:p>
            <a:pPr indent="-334327" lvl="0" marL="457200" rtl="0" algn="l">
              <a:lnSpc>
                <a:spcPct val="115000"/>
              </a:lnSpc>
              <a:spcBef>
                <a:spcPts val="0"/>
              </a:spcBef>
              <a:spcAft>
                <a:spcPts val="0"/>
              </a:spcAft>
              <a:buSzPct val="90000"/>
              <a:buChar char="●"/>
            </a:pPr>
            <a:r>
              <a:rPr lang="en-US"/>
              <a:t>Use standard library exception types when they apply - derive custom exception types from the exception Class hierarchy</a:t>
            </a:r>
            <a:endParaRPr/>
          </a:p>
        </p:txBody>
      </p:sp>
      <p:sp>
        <p:nvSpPr>
          <p:cNvPr id="318" name="Google Shape;318;p34"/>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5"/>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Some more links</a:t>
            </a:r>
            <a:endParaRPr/>
          </a:p>
        </p:txBody>
      </p:sp>
      <p:sp>
        <p:nvSpPr>
          <p:cNvPr id="325" name="Google Shape;325;p35"/>
          <p:cNvSpPr txBox="1"/>
          <p:nvPr>
            <p:ph idx="1" type="body"/>
          </p:nvPr>
        </p:nvSpPr>
        <p:spPr>
          <a:xfrm>
            <a:off x="822959" y="1845734"/>
            <a:ext cx="7543800" cy="4023300"/>
          </a:xfrm>
          <a:prstGeom prst="rect">
            <a:avLst/>
          </a:prstGeom>
        </p:spPr>
        <p:txBody>
          <a:bodyPr anchorCtr="0" anchor="t" bIns="45700" lIns="0" spcFirstLastPara="1" rIns="0" wrap="square" tIns="45700">
            <a:normAutofit fontScale="92500" lnSpcReduction="10000"/>
          </a:bodyPr>
          <a:lstStyle/>
          <a:p>
            <a:pPr indent="0" lvl="0" marL="0" rtl="0" algn="l">
              <a:spcBef>
                <a:spcPts val="1200"/>
              </a:spcBef>
              <a:spcAft>
                <a:spcPts val="0"/>
              </a:spcAft>
              <a:buNone/>
            </a:pPr>
            <a:r>
              <a:rPr lang="en-US" u="sng">
                <a:solidFill>
                  <a:schemeClr val="hlink"/>
                </a:solidFill>
                <a:hlinkClick r:id="rId3"/>
              </a:rPr>
              <a:t>https://learn.microsoft.com/en-us/cpp/cpp/templates-cpp?view=msvc-170</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US" u="sng">
                <a:solidFill>
                  <a:schemeClr val="hlink"/>
                </a:solidFill>
                <a:hlinkClick r:id="rId4"/>
              </a:rPr>
              <a:t>https://learn.microsoft.com/en-us/cpp/cpp/exception-handling-in-visual-cpp?view=msvc-170</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US" u="sng">
                <a:solidFill>
                  <a:schemeClr val="hlink"/>
                </a:solidFill>
                <a:hlinkClick r:id="rId5"/>
              </a:rPr>
              <a:t>https://en.cppreference.com/w/cpp/language/templates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US" u="sng">
                <a:solidFill>
                  <a:schemeClr val="hlink"/>
                </a:solidFill>
                <a:hlinkClick r:id="rId6"/>
              </a:rPr>
              <a:t>https://en.cppreference.com/w/cpp/language/exceptions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200"/>
              </a:spcAft>
              <a:buNone/>
            </a:pPr>
            <a:r>
              <a:t/>
            </a:r>
            <a:endParaRPr/>
          </a:p>
        </p:txBody>
      </p:sp>
      <p:sp>
        <p:nvSpPr>
          <p:cNvPr id="326" name="Google Shape;326;p35"/>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6"/>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Enumerations</a:t>
            </a:r>
            <a:endParaRPr/>
          </a:p>
        </p:txBody>
      </p:sp>
      <p:sp>
        <p:nvSpPr>
          <p:cNvPr id="333" name="Google Shape;333;p36"/>
          <p:cNvSpPr txBox="1"/>
          <p:nvPr>
            <p:ph idx="1" type="body"/>
          </p:nvPr>
        </p:nvSpPr>
        <p:spPr>
          <a:xfrm>
            <a:off x="800100" y="1737400"/>
            <a:ext cx="7832100" cy="4461900"/>
          </a:xfrm>
          <a:prstGeom prst="rect">
            <a:avLst/>
          </a:prstGeom>
        </p:spPr>
        <p:txBody>
          <a:bodyPr anchorCtr="0" anchor="t" bIns="45700" lIns="0" spcFirstLastPara="1" rIns="0" wrap="square" tIns="45700">
            <a:normAutofit fontScale="62500" lnSpcReduction="20000"/>
          </a:bodyPr>
          <a:lstStyle/>
          <a:p>
            <a:pPr indent="-334077" lvl="0" marL="457200" rtl="0" algn="l">
              <a:lnSpc>
                <a:spcPct val="115000"/>
              </a:lnSpc>
              <a:spcBef>
                <a:spcPts val="1200"/>
              </a:spcBef>
              <a:spcAft>
                <a:spcPts val="0"/>
              </a:spcAft>
              <a:buSzPct val="93001"/>
              <a:buChar char="●"/>
            </a:pPr>
            <a:r>
              <a:rPr lang="en-US" sz="2857"/>
              <a:t>An enumeration is a user-defined data type that consists of integral constants. To define an enumeration, keyword enum is used</a:t>
            </a:r>
            <a:endParaRPr sz="2857"/>
          </a:p>
          <a:p>
            <a:pPr indent="457200" lvl="0" marL="0" rtl="0" algn="l">
              <a:lnSpc>
                <a:spcPct val="115000"/>
              </a:lnSpc>
              <a:spcBef>
                <a:spcPts val="1200"/>
              </a:spcBef>
              <a:spcAft>
                <a:spcPts val="0"/>
              </a:spcAft>
              <a:buNone/>
            </a:pPr>
            <a:r>
              <a:rPr b="1" lang="en-US">
                <a:latin typeface="Courier New"/>
                <a:ea typeface="Courier New"/>
                <a:cs typeface="Courier New"/>
                <a:sym typeface="Courier New"/>
              </a:rPr>
              <a:t>enum season { spring, summer, autumn, winter };</a:t>
            </a:r>
            <a:endParaRPr b="1">
              <a:latin typeface="Courier New"/>
              <a:ea typeface="Courier New"/>
              <a:cs typeface="Courier New"/>
              <a:sym typeface="Courier New"/>
            </a:endParaRPr>
          </a:p>
          <a:p>
            <a:pPr indent="-351631" lvl="0" marL="457200" rtl="0" algn="l">
              <a:lnSpc>
                <a:spcPct val="115000"/>
              </a:lnSpc>
              <a:spcBef>
                <a:spcPts val="1200"/>
              </a:spcBef>
              <a:spcAft>
                <a:spcPts val="0"/>
              </a:spcAft>
              <a:buSzPct val="100000"/>
              <a:buChar char="●"/>
            </a:pPr>
            <a:r>
              <a:rPr lang="en-US" sz="3100"/>
              <a:t>By default, </a:t>
            </a:r>
            <a:r>
              <a:rPr lang="en-US" sz="3100">
                <a:latin typeface="Courier New"/>
                <a:ea typeface="Courier New"/>
                <a:cs typeface="Courier New"/>
                <a:sym typeface="Courier New"/>
              </a:rPr>
              <a:t>spring</a:t>
            </a:r>
            <a:r>
              <a:rPr lang="en-US" sz="3100"/>
              <a:t> is 0, </a:t>
            </a:r>
            <a:r>
              <a:rPr lang="en-US" sz="3100">
                <a:latin typeface="Courier New"/>
                <a:ea typeface="Courier New"/>
                <a:cs typeface="Courier New"/>
                <a:sym typeface="Courier New"/>
              </a:rPr>
              <a:t>summer</a:t>
            </a:r>
            <a:r>
              <a:rPr lang="en-US" sz="3100"/>
              <a:t> is 1 and so on. You can change the default value of an enum element during declaration (if necessary)</a:t>
            </a:r>
            <a:endParaRPr sz="3100"/>
          </a:p>
          <a:p>
            <a:pPr indent="0" lvl="0" marL="457200" rtl="0" algn="l">
              <a:lnSpc>
                <a:spcPct val="115000"/>
              </a:lnSpc>
              <a:spcBef>
                <a:spcPts val="1200"/>
              </a:spcBef>
              <a:spcAft>
                <a:spcPts val="0"/>
              </a:spcAft>
              <a:buClr>
                <a:schemeClr val="dk1"/>
              </a:buClr>
              <a:buSzPct val="55000"/>
              <a:buFont typeface="Arial"/>
              <a:buNone/>
            </a:pPr>
            <a:r>
              <a:rPr b="1" lang="en-US">
                <a:latin typeface="Courier New"/>
                <a:ea typeface="Courier New"/>
                <a:cs typeface="Courier New"/>
                <a:sym typeface="Courier New"/>
              </a:rPr>
              <a:t>enum season </a:t>
            </a:r>
            <a:endParaRPr b="1">
              <a:latin typeface="Courier New"/>
              <a:ea typeface="Courier New"/>
              <a:cs typeface="Courier New"/>
              <a:sym typeface="Courier New"/>
            </a:endParaRPr>
          </a:p>
          <a:p>
            <a:pPr indent="0" lvl="0" marL="457200" rtl="0" algn="l">
              <a:lnSpc>
                <a:spcPct val="115000"/>
              </a:lnSpc>
              <a:spcBef>
                <a:spcPts val="1200"/>
              </a:spcBef>
              <a:spcAft>
                <a:spcPts val="0"/>
              </a:spcAft>
              <a:buClr>
                <a:schemeClr val="dk1"/>
              </a:buClr>
              <a:buSzPct val="55000"/>
              <a:buFont typeface="Arial"/>
              <a:buNone/>
            </a:pPr>
            <a:r>
              <a:rPr b="1" lang="en-US">
                <a:latin typeface="Courier New"/>
                <a:ea typeface="Courier New"/>
                <a:cs typeface="Courier New"/>
                <a:sym typeface="Courier New"/>
              </a:rPr>
              <a:t>{   spring = 0, </a:t>
            </a:r>
            <a:endParaRPr b="1">
              <a:latin typeface="Courier New"/>
              <a:ea typeface="Courier New"/>
              <a:cs typeface="Courier New"/>
              <a:sym typeface="Courier New"/>
            </a:endParaRPr>
          </a:p>
          <a:p>
            <a:pPr indent="0" lvl="0" marL="457200" rtl="0" algn="l">
              <a:lnSpc>
                <a:spcPct val="115000"/>
              </a:lnSpc>
              <a:spcBef>
                <a:spcPts val="1200"/>
              </a:spcBef>
              <a:spcAft>
                <a:spcPts val="0"/>
              </a:spcAft>
              <a:buClr>
                <a:schemeClr val="dk1"/>
              </a:buClr>
              <a:buSzPct val="55000"/>
              <a:buFont typeface="Arial"/>
              <a:buNone/>
            </a:pPr>
            <a:r>
              <a:rPr b="1" lang="en-US">
                <a:latin typeface="Courier New"/>
                <a:ea typeface="Courier New"/>
                <a:cs typeface="Courier New"/>
                <a:sym typeface="Courier New"/>
              </a:rPr>
              <a:t>    summer = 4, </a:t>
            </a:r>
            <a:endParaRPr b="1">
              <a:latin typeface="Courier New"/>
              <a:ea typeface="Courier New"/>
              <a:cs typeface="Courier New"/>
              <a:sym typeface="Courier New"/>
            </a:endParaRPr>
          </a:p>
          <a:p>
            <a:pPr indent="0" lvl="0" marL="457200" rtl="0" algn="l">
              <a:lnSpc>
                <a:spcPct val="115000"/>
              </a:lnSpc>
              <a:spcBef>
                <a:spcPts val="1200"/>
              </a:spcBef>
              <a:spcAft>
                <a:spcPts val="0"/>
              </a:spcAft>
              <a:buClr>
                <a:schemeClr val="dk1"/>
              </a:buClr>
              <a:buSzPct val="55000"/>
              <a:buFont typeface="Arial"/>
              <a:buNone/>
            </a:pPr>
            <a:r>
              <a:rPr b="1" lang="en-US">
                <a:latin typeface="Courier New"/>
                <a:ea typeface="Courier New"/>
                <a:cs typeface="Courier New"/>
                <a:sym typeface="Courier New"/>
              </a:rPr>
              <a:t>    autumn = 8,</a:t>
            </a:r>
            <a:endParaRPr b="1">
              <a:latin typeface="Courier New"/>
              <a:ea typeface="Courier New"/>
              <a:cs typeface="Courier New"/>
              <a:sym typeface="Courier New"/>
            </a:endParaRPr>
          </a:p>
          <a:p>
            <a:pPr indent="0" lvl="0" marL="457200" rtl="0" algn="l">
              <a:lnSpc>
                <a:spcPct val="115000"/>
              </a:lnSpc>
              <a:spcBef>
                <a:spcPts val="1200"/>
              </a:spcBef>
              <a:spcAft>
                <a:spcPts val="0"/>
              </a:spcAft>
              <a:buClr>
                <a:schemeClr val="dk1"/>
              </a:buClr>
              <a:buSzPct val="55000"/>
              <a:buFont typeface="Arial"/>
              <a:buNone/>
            </a:pPr>
            <a:r>
              <a:rPr b="1" lang="en-US">
                <a:latin typeface="Courier New"/>
                <a:ea typeface="Courier New"/>
                <a:cs typeface="Courier New"/>
                <a:sym typeface="Courier New"/>
              </a:rPr>
              <a:t>    winter = 12</a:t>
            </a:r>
            <a:endParaRPr b="1">
              <a:latin typeface="Courier New"/>
              <a:ea typeface="Courier New"/>
              <a:cs typeface="Courier New"/>
              <a:sym typeface="Courier New"/>
            </a:endParaRPr>
          </a:p>
          <a:p>
            <a:pPr indent="0" lvl="0" marL="457200" rtl="0" algn="l">
              <a:lnSpc>
                <a:spcPct val="115000"/>
              </a:lnSpc>
              <a:spcBef>
                <a:spcPts val="1200"/>
              </a:spcBef>
              <a:spcAft>
                <a:spcPts val="0"/>
              </a:spcAft>
              <a:buClr>
                <a:schemeClr val="dk1"/>
              </a:buClr>
              <a:buSzPct val="55000"/>
              <a:buFont typeface="Arial"/>
              <a:buNone/>
            </a:pPr>
            <a:r>
              <a:rPr b="1" lang="en-US">
                <a:latin typeface="Courier New"/>
                <a:ea typeface="Courier New"/>
                <a:cs typeface="Courier New"/>
                <a:sym typeface="Courier New"/>
              </a:rPr>
              <a:t>};</a:t>
            </a:r>
            <a:endParaRPr b="1">
              <a:latin typeface="Courier New"/>
              <a:ea typeface="Courier New"/>
              <a:cs typeface="Courier New"/>
              <a:sym typeface="Courier New"/>
            </a:endParaRPr>
          </a:p>
          <a:p>
            <a:pPr indent="-351631" lvl="0" marL="457200" rtl="0" algn="l">
              <a:lnSpc>
                <a:spcPct val="115000"/>
              </a:lnSpc>
              <a:spcBef>
                <a:spcPts val="1200"/>
              </a:spcBef>
              <a:spcAft>
                <a:spcPts val="0"/>
              </a:spcAft>
              <a:buSzPct val="100000"/>
              <a:buChar char="●"/>
            </a:pPr>
            <a:r>
              <a:rPr lang="en-US" sz="3100"/>
              <a:t>Subsequent enumerators, if they are not given an explicit value, receive the value of the previous enumerator plus one.</a:t>
            </a:r>
            <a:endParaRPr sz="3100"/>
          </a:p>
        </p:txBody>
      </p:sp>
      <p:sp>
        <p:nvSpPr>
          <p:cNvPr id="334" name="Google Shape;334;p36"/>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7"/>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Enumerator scope</a:t>
            </a:r>
            <a:endParaRPr/>
          </a:p>
        </p:txBody>
      </p:sp>
      <p:sp>
        <p:nvSpPr>
          <p:cNvPr id="341" name="Google Shape;341;p37"/>
          <p:cNvSpPr txBox="1"/>
          <p:nvPr>
            <p:ph idx="1" type="body"/>
          </p:nvPr>
        </p:nvSpPr>
        <p:spPr>
          <a:xfrm>
            <a:off x="822950" y="1845724"/>
            <a:ext cx="7543800" cy="4373100"/>
          </a:xfrm>
          <a:prstGeom prst="rect">
            <a:avLst/>
          </a:prstGeom>
        </p:spPr>
        <p:txBody>
          <a:bodyPr anchorCtr="0" anchor="t" bIns="45700" lIns="0" spcFirstLastPara="1" rIns="0" wrap="square" tIns="45700">
            <a:noAutofit/>
          </a:bodyPr>
          <a:lstStyle/>
          <a:p>
            <a:pPr indent="-355600" lvl="0" marL="457200" rtl="0" algn="l">
              <a:lnSpc>
                <a:spcPct val="95000"/>
              </a:lnSpc>
              <a:spcBef>
                <a:spcPts val="0"/>
              </a:spcBef>
              <a:spcAft>
                <a:spcPts val="0"/>
              </a:spcAft>
              <a:buSzPts val="2000"/>
              <a:buChar char="●"/>
            </a:pPr>
            <a:r>
              <a:rPr lang="en-US"/>
              <a:t>In the original C and C++ enum types, the unqualified enumerators are visible throughout the scope in which the enum is declared</a:t>
            </a:r>
            <a:endParaRPr/>
          </a:p>
          <a:p>
            <a:pPr indent="-355600" lvl="0" marL="457200" rtl="0" algn="l">
              <a:lnSpc>
                <a:spcPct val="95000"/>
              </a:lnSpc>
              <a:spcBef>
                <a:spcPts val="0"/>
              </a:spcBef>
              <a:spcAft>
                <a:spcPts val="0"/>
              </a:spcAft>
              <a:buSzPts val="2000"/>
              <a:buChar char="●"/>
            </a:pPr>
            <a:r>
              <a:rPr lang="en-US"/>
              <a:t>In scoped enums, the enumerator name must be qualified by the enum type name</a:t>
            </a:r>
            <a:endParaRPr/>
          </a:p>
          <a:p>
            <a:pPr indent="0" lvl="0" marL="457200" rtl="0" algn="l">
              <a:lnSpc>
                <a:spcPct val="95000"/>
              </a:lnSpc>
              <a:spcBef>
                <a:spcPts val="0"/>
              </a:spcBef>
              <a:spcAft>
                <a:spcPts val="0"/>
              </a:spcAft>
              <a:buSzPts val="275"/>
              <a:buNone/>
            </a:pPr>
            <a:r>
              <a:t/>
            </a:r>
            <a:endParaRPr/>
          </a:p>
          <a:p>
            <a:pPr indent="0" lvl="0" marL="457200" rtl="0" algn="l">
              <a:lnSpc>
                <a:spcPct val="95000"/>
              </a:lnSpc>
              <a:spcBef>
                <a:spcPts val="0"/>
              </a:spcBef>
              <a:spcAft>
                <a:spcPts val="0"/>
              </a:spcAft>
              <a:buSzPts val="275"/>
              <a:buNone/>
            </a:pPr>
            <a:r>
              <a:rPr b="1" lang="en-US" sz="1300">
                <a:latin typeface="Courier New"/>
                <a:ea typeface="Courier New"/>
                <a:cs typeface="Courier New"/>
                <a:sym typeface="Courier New"/>
              </a:rPr>
              <a:t>enum season {spring, summer, autumn, winter};</a:t>
            </a:r>
            <a:endParaRPr b="1" sz="1300">
              <a:latin typeface="Courier New"/>
              <a:ea typeface="Courier New"/>
              <a:cs typeface="Courier New"/>
              <a:sym typeface="Courier New"/>
            </a:endParaRPr>
          </a:p>
          <a:p>
            <a:pPr indent="0" lvl="0" marL="457200" rtl="0" algn="l">
              <a:lnSpc>
                <a:spcPct val="95000"/>
              </a:lnSpc>
              <a:spcBef>
                <a:spcPts val="0"/>
              </a:spcBef>
              <a:spcAft>
                <a:spcPts val="0"/>
              </a:spcAft>
              <a:buSzPts val="275"/>
              <a:buNone/>
            </a:pPr>
            <a:r>
              <a:rPr b="1" lang="en-US" sz="1300">
                <a:latin typeface="Courier New"/>
                <a:ea typeface="Courier New"/>
                <a:cs typeface="Courier New"/>
                <a:sym typeface="Courier New"/>
              </a:rPr>
              <a:t>enum class weekDays {Sunday = 1, Monday, ...};</a:t>
            </a:r>
            <a:endParaRPr b="1" sz="1300">
              <a:latin typeface="Courier New"/>
              <a:ea typeface="Courier New"/>
              <a:cs typeface="Courier New"/>
              <a:sym typeface="Courier New"/>
            </a:endParaRPr>
          </a:p>
          <a:p>
            <a:pPr indent="0" lvl="0" marL="457200" rtl="0" algn="l">
              <a:lnSpc>
                <a:spcPct val="95000"/>
              </a:lnSpc>
              <a:spcBef>
                <a:spcPts val="0"/>
              </a:spcBef>
              <a:spcAft>
                <a:spcPts val="0"/>
              </a:spcAft>
              <a:buSzPts val="275"/>
              <a:buNone/>
            </a:pPr>
            <a:r>
              <a:t/>
            </a:r>
            <a:endParaRPr b="1" sz="1300">
              <a:latin typeface="Courier New"/>
              <a:ea typeface="Courier New"/>
              <a:cs typeface="Courier New"/>
              <a:sym typeface="Courier New"/>
            </a:endParaRPr>
          </a:p>
          <a:p>
            <a:pPr indent="0" lvl="0" marL="457200" rtl="0" algn="l">
              <a:lnSpc>
                <a:spcPct val="95000"/>
              </a:lnSpc>
              <a:spcBef>
                <a:spcPts val="0"/>
              </a:spcBef>
              <a:spcAft>
                <a:spcPts val="0"/>
              </a:spcAft>
              <a:buSzPts val="275"/>
              <a:buNone/>
            </a:pPr>
            <a:r>
              <a:rPr b="1" lang="en-US" sz="1300">
                <a:latin typeface="Courier New"/>
                <a:ea typeface="Courier New"/>
                <a:cs typeface="Courier New"/>
                <a:sym typeface="Courier New"/>
              </a:rPr>
              <a:t>int main() {</a:t>
            </a:r>
            <a:endParaRPr b="1" sz="1300">
              <a:latin typeface="Courier New"/>
              <a:ea typeface="Courier New"/>
              <a:cs typeface="Courier New"/>
              <a:sym typeface="Courier New"/>
            </a:endParaRPr>
          </a:p>
          <a:p>
            <a:pPr indent="0" lvl="0" marL="457200" rtl="0" algn="l">
              <a:lnSpc>
                <a:spcPct val="95000"/>
              </a:lnSpc>
              <a:spcBef>
                <a:spcPts val="0"/>
              </a:spcBef>
              <a:spcAft>
                <a:spcPts val="0"/>
              </a:spcAft>
              <a:buSzPts val="275"/>
              <a:buNone/>
            </a:pPr>
            <a:r>
              <a:rPr b="1" lang="en-US" sz="1300">
                <a:latin typeface="Courier New"/>
                <a:ea typeface="Courier New"/>
                <a:cs typeface="Courier New"/>
                <a:sym typeface="Courier New"/>
              </a:rPr>
              <a:t>    enum season s;</a:t>
            </a:r>
            <a:endParaRPr b="1" sz="1300">
              <a:latin typeface="Courier New"/>
              <a:ea typeface="Courier New"/>
              <a:cs typeface="Courier New"/>
              <a:sym typeface="Courier New"/>
            </a:endParaRPr>
          </a:p>
          <a:p>
            <a:pPr indent="0" lvl="0" marL="457200" rtl="0" algn="l">
              <a:lnSpc>
                <a:spcPct val="95000"/>
              </a:lnSpc>
              <a:spcBef>
                <a:spcPts val="0"/>
              </a:spcBef>
              <a:spcAft>
                <a:spcPts val="0"/>
              </a:spcAft>
              <a:buSzPts val="275"/>
              <a:buNone/>
            </a:pPr>
            <a:r>
              <a:rPr b="1" lang="en-US" sz="1300">
                <a:latin typeface="Courier New"/>
                <a:ea typeface="Courier New"/>
                <a:cs typeface="Courier New"/>
                <a:sym typeface="Courier New"/>
              </a:rPr>
              <a:t>    enum weekDays wd;</a:t>
            </a:r>
            <a:endParaRPr b="1" sz="1300">
              <a:latin typeface="Courier New"/>
              <a:ea typeface="Courier New"/>
              <a:cs typeface="Courier New"/>
              <a:sym typeface="Courier New"/>
            </a:endParaRPr>
          </a:p>
          <a:p>
            <a:pPr indent="0" lvl="0" marL="457200" rtl="0" algn="l">
              <a:lnSpc>
                <a:spcPct val="95000"/>
              </a:lnSpc>
              <a:spcBef>
                <a:spcPts val="0"/>
              </a:spcBef>
              <a:spcAft>
                <a:spcPts val="0"/>
              </a:spcAft>
              <a:buSzPts val="275"/>
              <a:buNone/>
            </a:pPr>
            <a:r>
              <a:t/>
            </a:r>
            <a:endParaRPr b="1" sz="1300">
              <a:latin typeface="Courier New"/>
              <a:ea typeface="Courier New"/>
              <a:cs typeface="Courier New"/>
              <a:sym typeface="Courier New"/>
            </a:endParaRPr>
          </a:p>
          <a:p>
            <a:pPr indent="0" lvl="0" marL="457200" rtl="0" algn="l">
              <a:lnSpc>
                <a:spcPct val="95000"/>
              </a:lnSpc>
              <a:spcBef>
                <a:spcPts val="0"/>
              </a:spcBef>
              <a:spcAft>
                <a:spcPts val="0"/>
              </a:spcAft>
              <a:buSzPts val="275"/>
              <a:buNone/>
            </a:pPr>
            <a:r>
              <a:rPr b="1" lang="en-US" sz="1300">
                <a:latin typeface="Courier New"/>
                <a:ea typeface="Courier New"/>
                <a:cs typeface="Courier New"/>
                <a:sym typeface="Courier New"/>
              </a:rPr>
              <a:t>    s = spring;</a:t>
            </a:r>
            <a:endParaRPr b="1" sz="1300">
              <a:solidFill>
                <a:srgbClr val="0000FF"/>
              </a:solidFill>
              <a:latin typeface="Courier New"/>
              <a:ea typeface="Courier New"/>
              <a:cs typeface="Courier New"/>
              <a:sym typeface="Courier New"/>
            </a:endParaRPr>
          </a:p>
          <a:p>
            <a:pPr indent="0" lvl="0" marL="457200" rtl="0" algn="l">
              <a:lnSpc>
                <a:spcPct val="95000"/>
              </a:lnSpc>
              <a:spcBef>
                <a:spcPts val="0"/>
              </a:spcBef>
              <a:spcAft>
                <a:spcPts val="0"/>
              </a:spcAft>
              <a:buSzPts val="275"/>
              <a:buNone/>
            </a:pPr>
            <a:r>
              <a:t/>
            </a:r>
            <a:endParaRPr b="1" sz="1300">
              <a:latin typeface="Courier New"/>
              <a:ea typeface="Courier New"/>
              <a:cs typeface="Courier New"/>
              <a:sym typeface="Courier New"/>
            </a:endParaRPr>
          </a:p>
          <a:p>
            <a:pPr indent="0" lvl="0" marL="457200" rtl="0" algn="l">
              <a:lnSpc>
                <a:spcPct val="95000"/>
              </a:lnSpc>
              <a:spcBef>
                <a:spcPts val="0"/>
              </a:spcBef>
              <a:spcAft>
                <a:spcPts val="0"/>
              </a:spcAft>
              <a:buSzPts val="275"/>
              <a:buNone/>
            </a:pPr>
            <a:r>
              <a:rPr b="1" lang="en-US" sz="1300">
                <a:latin typeface="Courier New"/>
                <a:ea typeface="Courier New"/>
                <a:cs typeface="Courier New"/>
                <a:sym typeface="Courier New"/>
              </a:rPr>
              <a:t>    wd = weekDays::Monday;</a:t>
            </a:r>
            <a:endParaRPr b="1" sz="1300">
              <a:solidFill>
                <a:srgbClr val="0000FF"/>
              </a:solidFill>
              <a:latin typeface="Courier New"/>
              <a:ea typeface="Courier New"/>
              <a:cs typeface="Courier New"/>
              <a:sym typeface="Courier New"/>
            </a:endParaRPr>
          </a:p>
          <a:p>
            <a:pPr indent="0" lvl="0" marL="457200" rtl="0" algn="l">
              <a:lnSpc>
                <a:spcPct val="95000"/>
              </a:lnSpc>
              <a:spcBef>
                <a:spcPts val="0"/>
              </a:spcBef>
              <a:spcAft>
                <a:spcPts val="0"/>
              </a:spcAft>
              <a:buSzPts val="275"/>
              <a:buNone/>
            </a:pPr>
            <a:r>
              <a:t/>
            </a:r>
            <a:endParaRPr b="1" sz="1300">
              <a:latin typeface="Courier New"/>
              <a:ea typeface="Courier New"/>
              <a:cs typeface="Courier New"/>
              <a:sym typeface="Courier New"/>
            </a:endParaRPr>
          </a:p>
          <a:p>
            <a:pPr indent="0" lvl="0" marL="457200" rtl="0" algn="l">
              <a:lnSpc>
                <a:spcPct val="95000"/>
              </a:lnSpc>
              <a:spcBef>
                <a:spcPts val="0"/>
              </a:spcBef>
              <a:spcAft>
                <a:spcPts val="0"/>
              </a:spcAft>
              <a:buSzPts val="275"/>
              <a:buNone/>
            </a:pPr>
            <a:r>
              <a:rPr b="1" lang="en-US" sz="1300">
                <a:latin typeface="Courier New"/>
                <a:ea typeface="Courier New"/>
                <a:cs typeface="Courier New"/>
                <a:sym typeface="Courier New"/>
              </a:rPr>
              <a:t>    return 0;</a:t>
            </a:r>
            <a:endParaRPr b="1" sz="1300">
              <a:latin typeface="Courier New"/>
              <a:ea typeface="Courier New"/>
              <a:cs typeface="Courier New"/>
              <a:sym typeface="Courier New"/>
            </a:endParaRPr>
          </a:p>
          <a:p>
            <a:pPr indent="0" lvl="0" marL="457200" rtl="0" algn="l">
              <a:lnSpc>
                <a:spcPct val="95000"/>
              </a:lnSpc>
              <a:spcBef>
                <a:spcPts val="0"/>
              </a:spcBef>
              <a:spcAft>
                <a:spcPts val="0"/>
              </a:spcAft>
              <a:buSzPts val="275"/>
              <a:buNone/>
            </a:pPr>
            <a:r>
              <a:rPr b="1" lang="en-US" sz="1300">
                <a:latin typeface="Courier New"/>
                <a:ea typeface="Courier New"/>
                <a:cs typeface="Courier New"/>
                <a:sym typeface="Courier New"/>
              </a:rPr>
              <a:t>}</a:t>
            </a:r>
            <a:endParaRPr b="1" sz="1300">
              <a:latin typeface="Courier New"/>
              <a:ea typeface="Courier New"/>
              <a:cs typeface="Courier New"/>
              <a:sym typeface="Courier New"/>
            </a:endParaRPr>
          </a:p>
          <a:p>
            <a:pPr indent="0" lvl="0" marL="0" rtl="0" algn="l">
              <a:lnSpc>
                <a:spcPct val="80000"/>
              </a:lnSpc>
              <a:spcBef>
                <a:spcPts val="0"/>
              </a:spcBef>
              <a:spcAft>
                <a:spcPts val="0"/>
              </a:spcAft>
              <a:buSzPts val="275"/>
              <a:buNone/>
            </a:pPr>
            <a:r>
              <a:t/>
            </a:r>
            <a:endParaRPr b="1" sz="1400">
              <a:latin typeface="Courier New"/>
              <a:ea typeface="Courier New"/>
              <a:cs typeface="Courier New"/>
              <a:sym typeface="Courier New"/>
            </a:endParaRPr>
          </a:p>
        </p:txBody>
      </p:sp>
      <p:sp>
        <p:nvSpPr>
          <p:cNvPr id="342" name="Google Shape;342;p37"/>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8"/>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Casting rules</a:t>
            </a:r>
            <a:endParaRPr/>
          </a:p>
        </p:txBody>
      </p:sp>
      <p:sp>
        <p:nvSpPr>
          <p:cNvPr id="349" name="Google Shape;349;p38"/>
          <p:cNvSpPr txBox="1"/>
          <p:nvPr>
            <p:ph idx="1" type="body"/>
          </p:nvPr>
        </p:nvSpPr>
        <p:spPr>
          <a:xfrm>
            <a:off x="591375" y="1737400"/>
            <a:ext cx="8136300" cy="4472100"/>
          </a:xfrm>
          <a:prstGeom prst="rect">
            <a:avLst/>
          </a:prstGeom>
        </p:spPr>
        <p:txBody>
          <a:bodyPr anchorCtr="0" anchor="t" bIns="45700" lIns="0" spcFirstLastPara="1" rIns="0" wrap="square" tIns="45700">
            <a:noAutofit/>
          </a:bodyPr>
          <a:lstStyle/>
          <a:p>
            <a:pPr indent="-313808" lvl="0" marL="457200" rtl="0" algn="l">
              <a:lnSpc>
                <a:spcPct val="115000"/>
              </a:lnSpc>
              <a:spcBef>
                <a:spcPts val="0"/>
              </a:spcBef>
              <a:spcAft>
                <a:spcPts val="0"/>
              </a:spcAft>
              <a:buSzPts val="1342"/>
              <a:buChar char="●"/>
            </a:pPr>
            <a:r>
              <a:rPr lang="en-US" sz="1341"/>
              <a:t>Unscoped enum constants can be implicitly converted to int, but an int is never implicitly convertible to an enum value</a:t>
            </a:r>
            <a:endParaRPr sz="1341"/>
          </a:p>
          <a:p>
            <a:pPr indent="-313808" lvl="0" marL="457200" rtl="0" algn="l">
              <a:lnSpc>
                <a:spcPct val="115000"/>
              </a:lnSpc>
              <a:spcBef>
                <a:spcPts val="0"/>
              </a:spcBef>
              <a:spcAft>
                <a:spcPts val="0"/>
              </a:spcAft>
              <a:buSzPts val="1342"/>
              <a:buChar char="●"/>
            </a:pPr>
            <a:r>
              <a:rPr lang="en-US" sz="1341"/>
              <a:t>A cast is required to convert an int to a scoped or unscoped enumerator. However, you can promote a unscoped enumerator to an integer value without a cast</a:t>
            </a:r>
            <a:endParaRPr sz="1341"/>
          </a:p>
          <a:p>
            <a:pPr indent="-313808" lvl="0" marL="457200" rtl="0" algn="l">
              <a:lnSpc>
                <a:spcPct val="115000"/>
              </a:lnSpc>
              <a:spcBef>
                <a:spcPts val="0"/>
              </a:spcBef>
              <a:spcAft>
                <a:spcPts val="0"/>
              </a:spcAft>
              <a:buSzPts val="1342"/>
              <a:buChar char="●"/>
            </a:pPr>
            <a:r>
              <a:rPr lang="en-US" sz="1341"/>
              <a:t>Scoped enumerators must be qualified by the enum type name (identifier) and cannot be implicitly converted</a:t>
            </a:r>
            <a:endParaRPr sz="1341"/>
          </a:p>
          <a:p>
            <a:pPr indent="0" lvl="0" marL="457200" rtl="0" algn="l">
              <a:lnSpc>
                <a:spcPct val="115000"/>
              </a:lnSpc>
              <a:spcBef>
                <a:spcPts val="0"/>
              </a:spcBef>
              <a:spcAft>
                <a:spcPts val="0"/>
              </a:spcAft>
              <a:buSzPts val="275"/>
              <a:buNone/>
            </a:pPr>
            <a:r>
              <a:rPr b="1" lang="en-US" sz="1264">
                <a:latin typeface="Courier New"/>
                <a:ea typeface="Courier New"/>
                <a:cs typeface="Courier New"/>
                <a:sym typeface="Courier New"/>
              </a:rPr>
              <a:t>class myClass{</a:t>
            </a:r>
            <a:endParaRPr b="1" sz="1264">
              <a:latin typeface="Courier New"/>
              <a:ea typeface="Courier New"/>
              <a:cs typeface="Courier New"/>
              <a:sym typeface="Courier New"/>
            </a:endParaRPr>
          </a:p>
          <a:p>
            <a:pPr indent="0" lvl="0" marL="457200" rtl="0" algn="l">
              <a:lnSpc>
                <a:spcPct val="115000"/>
              </a:lnSpc>
              <a:spcBef>
                <a:spcPts val="0"/>
              </a:spcBef>
              <a:spcAft>
                <a:spcPts val="0"/>
              </a:spcAft>
              <a:buSzPts val="275"/>
              <a:buNone/>
            </a:pPr>
            <a:r>
              <a:rPr b="1" lang="en-US" sz="1264">
                <a:latin typeface="Courier New"/>
                <a:ea typeface="Courier New"/>
                <a:cs typeface="Courier New"/>
                <a:sym typeface="Courier New"/>
              </a:rPr>
              <a:t>public:</a:t>
            </a:r>
            <a:endParaRPr b="1" sz="1264">
              <a:latin typeface="Courier New"/>
              <a:ea typeface="Courier New"/>
              <a:cs typeface="Courier New"/>
              <a:sym typeface="Courier New"/>
            </a:endParaRPr>
          </a:p>
          <a:p>
            <a:pPr indent="0" lvl="0" marL="457200" rtl="0" algn="l">
              <a:lnSpc>
                <a:spcPct val="115000"/>
              </a:lnSpc>
              <a:spcBef>
                <a:spcPts val="0"/>
              </a:spcBef>
              <a:spcAft>
                <a:spcPts val="0"/>
              </a:spcAft>
              <a:buSzPts val="275"/>
              <a:buNone/>
            </a:pPr>
            <a:r>
              <a:rPr b="1" lang="en-US" sz="1264">
                <a:latin typeface="Courier New"/>
                <a:ea typeface="Courier New"/>
                <a:cs typeface="Courier New"/>
                <a:sym typeface="Courier New"/>
              </a:rPr>
              <a:t>    enum cenas {black, white};</a:t>
            </a:r>
            <a:endParaRPr b="1" sz="1264">
              <a:latin typeface="Courier New"/>
              <a:ea typeface="Courier New"/>
              <a:cs typeface="Courier New"/>
              <a:sym typeface="Courier New"/>
            </a:endParaRPr>
          </a:p>
          <a:p>
            <a:pPr indent="0" lvl="0" marL="457200" rtl="0" algn="l">
              <a:lnSpc>
                <a:spcPct val="115000"/>
              </a:lnSpc>
              <a:spcBef>
                <a:spcPts val="0"/>
              </a:spcBef>
              <a:spcAft>
                <a:spcPts val="0"/>
              </a:spcAft>
              <a:buSzPts val="275"/>
              <a:buNone/>
            </a:pPr>
            <a:r>
              <a:rPr b="1" lang="en-US" sz="1264">
                <a:latin typeface="Courier New"/>
                <a:ea typeface="Courier New"/>
                <a:cs typeface="Courier New"/>
                <a:sym typeface="Courier New"/>
              </a:rPr>
              <a:t>    enum class cenas2 {red, blue};</a:t>
            </a:r>
            <a:endParaRPr b="1" sz="1264">
              <a:latin typeface="Courier New"/>
              <a:ea typeface="Courier New"/>
              <a:cs typeface="Courier New"/>
              <a:sym typeface="Courier New"/>
            </a:endParaRPr>
          </a:p>
          <a:p>
            <a:pPr indent="0" lvl="0" marL="457200" rtl="0" algn="l">
              <a:lnSpc>
                <a:spcPct val="115000"/>
              </a:lnSpc>
              <a:spcBef>
                <a:spcPts val="0"/>
              </a:spcBef>
              <a:spcAft>
                <a:spcPts val="0"/>
              </a:spcAft>
              <a:buSzPts val="275"/>
              <a:buNone/>
            </a:pPr>
            <a:r>
              <a:rPr b="1" lang="en-US" sz="1264">
                <a:latin typeface="Courier New"/>
                <a:ea typeface="Courier New"/>
                <a:cs typeface="Courier New"/>
                <a:sym typeface="Courier New"/>
              </a:rPr>
              <a:t>…</a:t>
            </a:r>
            <a:endParaRPr b="1" sz="1264">
              <a:latin typeface="Courier New"/>
              <a:ea typeface="Courier New"/>
              <a:cs typeface="Courier New"/>
              <a:sym typeface="Courier New"/>
            </a:endParaRPr>
          </a:p>
          <a:p>
            <a:pPr indent="0" lvl="0" marL="457200" rtl="0" algn="l">
              <a:lnSpc>
                <a:spcPct val="115000"/>
              </a:lnSpc>
              <a:spcBef>
                <a:spcPts val="0"/>
              </a:spcBef>
              <a:spcAft>
                <a:spcPts val="0"/>
              </a:spcAft>
              <a:buSzPts val="275"/>
              <a:buNone/>
            </a:pPr>
            <a:r>
              <a:rPr b="1" lang="en-US" sz="1264">
                <a:latin typeface="Courier New"/>
                <a:ea typeface="Courier New"/>
                <a:cs typeface="Courier New"/>
                <a:sym typeface="Courier New"/>
              </a:rPr>
              <a:t>}</a:t>
            </a:r>
            <a:endParaRPr b="1" sz="1264">
              <a:latin typeface="Courier New"/>
              <a:ea typeface="Courier New"/>
              <a:cs typeface="Courier New"/>
              <a:sym typeface="Courier New"/>
            </a:endParaRPr>
          </a:p>
          <a:p>
            <a:pPr indent="0" lvl="0" marL="457200" rtl="0" algn="l">
              <a:lnSpc>
                <a:spcPct val="115000"/>
              </a:lnSpc>
              <a:spcBef>
                <a:spcPts val="0"/>
              </a:spcBef>
              <a:spcAft>
                <a:spcPts val="0"/>
              </a:spcAft>
              <a:buSzPts val="275"/>
              <a:buNone/>
            </a:pPr>
            <a:r>
              <a:rPr b="1" lang="en-US" sz="1264">
                <a:latin typeface="Courier New"/>
                <a:ea typeface="Courier New"/>
                <a:cs typeface="Courier New"/>
                <a:sym typeface="Courier New"/>
              </a:rPr>
              <a:t>int main(){</a:t>
            </a:r>
            <a:endParaRPr b="1" sz="1264">
              <a:latin typeface="Courier New"/>
              <a:ea typeface="Courier New"/>
              <a:cs typeface="Courier New"/>
              <a:sym typeface="Courier New"/>
            </a:endParaRPr>
          </a:p>
          <a:p>
            <a:pPr indent="457200" lvl="0" marL="457200" rtl="0" algn="l">
              <a:lnSpc>
                <a:spcPct val="115000"/>
              </a:lnSpc>
              <a:spcBef>
                <a:spcPts val="0"/>
              </a:spcBef>
              <a:spcAft>
                <a:spcPts val="0"/>
              </a:spcAft>
              <a:buSzPts val="275"/>
              <a:buNone/>
            </a:pPr>
            <a:r>
              <a:rPr b="1" lang="en-US" sz="1264">
                <a:latin typeface="Courier New"/>
                <a:ea typeface="Courier New"/>
                <a:cs typeface="Courier New"/>
                <a:sym typeface="Courier New"/>
              </a:rPr>
              <a:t>enum myClass::cenas c;</a:t>
            </a:r>
            <a:endParaRPr b="1" sz="1264">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275"/>
              <a:buFont typeface="Arial"/>
              <a:buNone/>
            </a:pPr>
            <a:r>
              <a:t/>
            </a:r>
            <a:endParaRPr b="1" sz="1264">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275"/>
              <a:buFont typeface="Arial"/>
              <a:buNone/>
            </a:pPr>
            <a:r>
              <a:rPr b="1" lang="en-US" sz="1264">
                <a:latin typeface="Courier New"/>
                <a:ea typeface="Courier New"/>
                <a:cs typeface="Courier New"/>
                <a:sym typeface="Courier New"/>
              </a:rPr>
              <a:t>    c = myClass::white;</a:t>
            </a:r>
            <a:endParaRPr b="1" sz="1264">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275"/>
              <a:buFont typeface="Arial"/>
              <a:buNone/>
            </a:pPr>
            <a:r>
              <a:rPr b="1" lang="en-US" sz="1264">
                <a:latin typeface="Courier New"/>
                <a:ea typeface="Courier New"/>
                <a:cs typeface="Courier New"/>
                <a:sym typeface="Courier New"/>
              </a:rPr>
              <a:t>    cout &lt;&lt; c &lt;&lt; endl;</a:t>
            </a:r>
            <a:endParaRPr b="1" sz="1264">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275"/>
              <a:buFont typeface="Arial"/>
              <a:buNone/>
            </a:pPr>
            <a:r>
              <a:t/>
            </a:r>
            <a:endParaRPr b="1" sz="1264">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275"/>
              <a:buFont typeface="Arial"/>
              <a:buNone/>
            </a:pPr>
            <a:r>
              <a:rPr b="1" lang="en-US" sz="1264">
                <a:latin typeface="Courier New"/>
                <a:ea typeface="Courier New"/>
                <a:cs typeface="Courier New"/>
                <a:sym typeface="Courier New"/>
              </a:rPr>
              <a:t>    enum myClass::cenas2 c2;</a:t>
            </a:r>
            <a:endParaRPr b="1" sz="1264">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275"/>
              <a:buFont typeface="Arial"/>
              <a:buNone/>
            </a:pPr>
            <a:r>
              <a:rPr b="1" lang="en-US" sz="1264">
                <a:latin typeface="Courier New"/>
                <a:ea typeface="Courier New"/>
                <a:cs typeface="Courier New"/>
                <a:sym typeface="Courier New"/>
              </a:rPr>
              <a:t>    c2 = myClass::cenas2::blue;</a:t>
            </a:r>
            <a:endParaRPr b="1" sz="1264">
              <a:latin typeface="Courier New"/>
              <a:ea typeface="Courier New"/>
              <a:cs typeface="Courier New"/>
              <a:sym typeface="Courier New"/>
            </a:endParaRPr>
          </a:p>
          <a:p>
            <a:pPr indent="0" lvl="0" marL="457200" rtl="0" algn="l">
              <a:lnSpc>
                <a:spcPct val="115000"/>
              </a:lnSpc>
              <a:spcBef>
                <a:spcPts val="0"/>
              </a:spcBef>
              <a:spcAft>
                <a:spcPts val="0"/>
              </a:spcAft>
              <a:buSzPts val="275"/>
              <a:buNone/>
            </a:pPr>
            <a:r>
              <a:rPr b="1" lang="en-US" sz="1264">
                <a:latin typeface="Courier New"/>
                <a:ea typeface="Courier New"/>
                <a:cs typeface="Courier New"/>
                <a:sym typeface="Courier New"/>
              </a:rPr>
              <a:t>    cout &lt;&lt; static_cast&lt;int&gt;(c2) &lt;&lt; endl;</a:t>
            </a:r>
            <a:endParaRPr b="1" sz="1264">
              <a:latin typeface="Courier New"/>
              <a:ea typeface="Courier New"/>
              <a:cs typeface="Courier New"/>
              <a:sym typeface="Courier New"/>
            </a:endParaRPr>
          </a:p>
          <a:p>
            <a:pPr indent="0" lvl="0" marL="457200" rtl="0" algn="l">
              <a:lnSpc>
                <a:spcPct val="115000"/>
              </a:lnSpc>
              <a:spcBef>
                <a:spcPts val="0"/>
              </a:spcBef>
              <a:spcAft>
                <a:spcPts val="0"/>
              </a:spcAft>
              <a:buSzPts val="275"/>
              <a:buNone/>
            </a:pPr>
            <a:r>
              <a:rPr b="1" lang="en-US" sz="1264">
                <a:latin typeface="Courier New"/>
                <a:ea typeface="Courier New"/>
                <a:cs typeface="Courier New"/>
                <a:sym typeface="Courier New"/>
              </a:rPr>
              <a:t>}</a:t>
            </a:r>
            <a:endParaRPr b="1" sz="1264">
              <a:latin typeface="Courier New"/>
              <a:ea typeface="Courier New"/>
              <a:cs typeface="Courier New"/>
              <a:sym typeface="Courier New"/>
            </a:endParaRPr>
          </a:p>
        </p:txBody>
      </p:sp>
      <p:sp>
        <p:nvSpPr>
          <p:cNvPr id="350" name="Google Shape;350;p38"/>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9"/>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unions</a:t>
            </a:r>
            <a:endParaRPr/>
          </a:p>
        </p:txBody>
      </p:sp>
      <p:sp>
        <p:nvSpPr>
          <p:cNvPr id="357" name="Google Shape;357;p39"/>
          <p:cNvSpPr txBox="1"/>
          <p:nvPr>
            <p:ph idx="1" type="body"/>
          </p:nvPr>
        </p:nvSpPr>
        <p:spPr>
          <a:xfrm>
            <a:off x="822950" y="1845724"/>
            <a:ext cx="7543800" cy="4392300"/>
          </a:xfrm>
          <a:prstGeom prst="rect">
            <a:avLst/>
          </a:prstGeom>
        </p:spPr>
        <p:txBody>
          <a:bodyPr anchorCtr="0" anchor="t" bIns="45700" lIns="0" spcFirstLastPara="1" rIns="0" wrap="square" tIns="45700">
            <a:normAutofit lnSpcReduction="10000"/>
          </a:bodyPr>
          <a:lstStyle/>
          <a:p>
            <a:pPr indent="-342900" lvl="0" marL="457200" rtl="0" algn="l">
              <a:spcBef>
                <a:spcPts val="1200"/>
              </a:spcBef>
              <a:spcAft>
                <a:spcPts val="0"/>
              </a:spcAft>
              <a:buSzPts val="1800"/>
              <a:buChar char="●"/>
            </a:pPr>
            <a:r>
              <a:rPr lang="en-US"/>
              <a:t>A union is a user-defined type in which all members share the same memory location</a:t>
            </a:r>
            <a:endParaRPr/>
          </a:p>
          <a:p>
            <a:pPr indent="-342900" lvl="0" marL="457200" rtl="0" algn="l">
              <a:spcBef>
                <a:spcPts val="0"/>
              </a:spcBef>
              <a:spcAft>
                <a:spcPts val="0"/>
              </a:spcAft>
              <a:buSzPts val="1800"/>
              <a:buChar char="●"/>
            </a:pPr>
            <a:r>
              <a:rPr lang="en-US"/>
              <a:t>This definition means that at any given time, a union can contain no more than one object from its list of members</a:t>
            </a:r>
            <a:endParaRPr/>
          </a:p>
          <a:p>
            <a:pPr indent="-342900" lvl="0" marL="457200" rtl="0" algn="l">
              <a:spcBef>
                <a:spcPts val="0"/>
              </a:spcBef>
              <a:spcAft>
                <a:spcPts val="0"/>
              </a:spcAft>
              <a:buSzPts val="1800"/>
              <a:buChar char="●"/>
            </a:pPr>
            <a:r>
              <a:rPr lang="en-US"/>
              <a:t>It also means that no matter how many members a union has, it always uses only enough memory to store the largest member</a:t>
            </a:r>
            <a:endParaRPr/>
          </a:p>
          <a:p>
            <a:pPr indent="-342900" lvl="0" marL="457200" rtl="0" algn="l">
              <a:spcBef>
                <a:spcPts val="0"/>
              </a:spcBef>
              <a:spcAft>
                <a:spcPts val="0"/>
              </a:spcAft>
              <a:buSzPts val="1800"/>
              <a:buChar char="●"/>
            </a:pPr>
            <a:r>
              <a:rPr lang="en-US"/>
              <a:t>A union can be useful for conserving memory when you have lots of objects and limited memory</a:t>
            </a:r>
            <a:endParaRPr/>
          </a:p>
          <a:p>
            <a:pPr indent="-342900" lvl="0" marL="457200" rtl="0" algn="l">
              <a:spcBef>
                <a:spcPts val="0"/>
              </a:spcBef>
              <a:spcAft>
                <a:spcPts val="0"/>
              </a:spcAft>
              <a:buSzPts val="1800"/>
              <a:buChar char="●"/>
            </a:pPr>
            <a:r>
              <a:rPr lang="en-US"/>
              <a:t>However, a union requires extra care to use correctly: you're responsible for ensuring that you always access the same member you assigned</a:t>
            </a:r>
            <a:endParaRPr/>
          </a:p>
          <a:p>
            <a:pPr indent="-342900" lvl="0" marL="457200" rtl="0" algn="l">
              <a:spcBef>
                <a:spcPts val="0"/>
              </a:spcBef>
              <a:spcAft>
                <a:spcPts val="0"/>
              </a:spcAft>
              <a:buSzPts val="1800"/>
              <a:buChar char="●"/>
            </a:pPr>
            <a:r>
              <a:rPr lang="en-US"/>
              <a:t>Before use a union, consider whether the problem you're trying to solve could be better expressed by using a base class and derived class types</a:t>
            </a:r>
            <a:endParaRPr/>
          </a:p>
          <a:p>
            <a:pPr indent="-342900" lvl="0" marL="457200" rtl="0" algn="l">
              <a:spcBef>
                <a:spcPts val="0"/>
              </a:spcBef>
              <a:spcAft>
                <a:spcPts val="0"/>
              </a:spcAft>
              <a:buSzPts val="1800"/>
              <a:buChar char="●"/>
            </a:pPr>
            <a:r>
              <a:rPr lang="en-US"/>
              <a:t>Take a look at </a:t>
            </a:r>
            <a:r>
              <a:rPr b="1" lang="en-US"/>
              <a:t>union-like classes</a:t>
            </a:r>
            <a:r>
              <a:rPr lang="en-US"/>
              <a:t>: it encloses the union in a struct, and includes an enum member that indicates the member type currently stored in the union 🤔 - can implement tagged unions</a:t>
            </a:r>
            <a:endParaRPr/>
          </a:p>
        </p:txBody>
      </p:sp>
      <p:sp>
        <p:nvSpPr>
          <p:cNvPr id="358" name="Google Shape;358;p39"/>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0"/>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unions</a:t>
            </a:r>
            <a:endParaRPr/>
          </a:p>
        </p:txBody>
      </p:sp>
      <p:sp>
        <p:nvSpPr>
          <p:cNvPr id="365" name="Google Shape;365;p40"/>
          <p:cNvSpPr txBox="1"/>
          <p:nvPr>
            <p:ph idx="1" type="body"/>
          </p:nvPr>
        </p:nvSpPr>
        <p:spPr>
          <a:xfrm>
            <a:off x="800100" y="1737400"/>
            <a:ext cx="7543800" cy="4463700"/>
          </a:xfrm>
          <a:prstGeom prst="rect">
            <a:avLst/>
          </a:prstGeom>
        </p:spPr>
        <p:txBody>
          <a:bodyPr anchorCtr="0" anchor="t" bIns="45700" lIns="0" spcFirstLastPara="1" rIns="0" wrap="square" tIns="45700">
            <a:normAutofit fontScale="77500" lnSpcReduction="20000"/>
          </a:bodyPr>
          <a:lstStyle/>
          <a:p>
            <a:pPr indent="0" lvl="0" marL="0" rtl="0" algn="l">
              <a:lnSpc>
                <a:spcPct val="115000"/>
              </a:lnSpc>
              <a:spcBef>
                <a:spcPts val="0"/>
              </a:spcBef>
              <a:spcAft>
                <a:spcPts val="0"/>
              </a:spcAft>
              <a:buNone/>
            </a:pPr>
            <a:r>
              <a:rPr b="1" lang="en-US">
                <a:latin typeface="Courier New"/>
                <a:ea typeface="Courier New"/>
                <a:cs typeface="Courier New"/>
                <a:sym typeface="Courier New"/>
              </a:rPr>
              <a:t>union RecordType{</a:t>
            </a:r>
            <a:endParaRPr b="1">
              <a:latin typeface="Courier New"/>
              <a:ea typeface="Courier New"/>
              <a:cs typeface="Courier New"/>
              <a:sym typeface="Courier New"/>
            </a:endParaRPr>
          </a:p>
          <a:p>
            <a:pPr indent="0" lvl="0" marL="0" rtl="0" algn="l">
              <a:lnSpc>
                <a:spcPct val="115000"/>
              </a:lnSpc>
              <a:spcBef>
                <a:spcPts val="0"/>
              </a:spcBef>
              <a:spcAft>
                <a:spcPts val="0"/>
              </a:spcAft>
              <a:buNone/>
            </a:pPr>
            <a:r>
              <a:rPr b="1" lang="en-US">
                <a:latin typeface="Courier New"/>
                <a:ea typeface="Courier New"/>
                <a:cs typeface="Courier New"/>
                <a:sym typeface="Courier New"/>
              </a:rPr>
              <a:t>    char   c;</a:t>
            </a:r>
            <a:endParaRPr b="1">
              <a:latin typeface="Courier New"/>
              <a:ea typeface="Courier New"/>
              <a:cs typeface="Courier New"/>
              <a:sym typeface="Courier New"/>
            </a:endParaRPr>
          </a:p>
          <a:p>
            <a:pPr indent="0" lvl="0" marL="0" rtl="0" algn="l">
              <a:lnSpc>
                <a:spcPct val="115000"/>
              </a:lnSpc>
              <a:spcBef>
                <a:spcPts val="0"/>
              </a:spcBef>
              <a:spcAft>
                <a:spcPts val="0"/>
              </a:spcAft>
              <a:buNone/>
            </a:pPr>
            <a:r>
              <a:rPr b="1" lang="en-US">
                <a:latin typeface="Courier New"/>
                <a:ea typeface="Courier New"/>
                <a:cs typeface="Courier New"/>
                <a:sym typeface="Courier New"/>
              </a:rPr>
              <a:t>    int    i;</a:t>
            </a:r>
            <a:endParaRPr b="1">
              <a:latin typeface="Courier New"/>
              <a:ea typeface="Courier New"/>
              <a:cs typeface="Courier New"/>
              <a:sym typeface="Courier New"/>
            </a:endParaRPr>
          </a:p>
          <a:p>
            <a:pPr indent="0" lvl="0" marL="0" rtl="0" algn="l">
              <a:lnSpc>
                <a:spcPct val="115000"/>
              </a:lnSpc>
              <a:spcBef>
                <a:spcPts val="0"/>
              </a:spcBef>
              <a:spcAft>
                <a:spcPts val="0"/>
              </a:spcAft>
              <a:buNone/>
            </a:pPr>
            <a:r>
              <a:rPr b="1" lang="en-US">
                <a:latin typeface="Courier New"/>
                <a:ea typeface="Courier New"/>
                <a:cs typeface="Courier New"/>
                <a:sym typeface="Courier New"/>
              </a:rPr>
              <a:t>    double d;</a:t>
            </a:r>
            <a:endParaRPr b="1">
              <a:latin typeface="Courier New"/>
              <a:ea typeface="Courier New"/>
              <a:cs typeface="Courier New"/>
              <a:sym typeface="Courier New"/>
            </a:endParaRPr>
          </a:p>
          <a:p>
            <a:pPr indent="0" lvl="0" marL="0" rtl="0" algn="l">
              <a:lnSpc>
                <a:spcPct val="115000"/>
              </a:lnSpc>
              <a:spcBef>
                <a:spcPts val="0"/>
              </a:spcBef>
              <a:spcAft>
                <a:spcPts val="0"/>
              </a:spcAft>
              <a:buNone/>
            </a:pPr>
            <a:r>
              <a:rPr b="1" lang="en-US">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ct val="55000"/>
              <a:buFont typeface="Arial"/>
              <a:buNone/>
            </a:pPr>
            <a:r>
              <a:rPr b="1" lang="en-US">
                <a:latin typeface="Courier New"/>
                <a:ea typeface="Courier New"/>
                <a:cs typeface="Courier New"/>
                <a:sym typeface="Courier New"/>
              </a:rPr>
              <a:t>int main() {</a:t>
            </a:r>
            <a:endParaRPr b="1">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ct val="55000"/>
              <a:buFont typeface="Arial"/>
              <a:buNone/>
            </a:pPr>
            <a:r>
              <a:rPr b="1" lang="en-US">
                <a:latin typeface="Courier New"/>
                <a:ea typeface="Courier New"/>
                <a:cs typeface="Courier New"/>
                <a:sym typeface="Courier New"/>
              </a:rPr>
              <a:t>    RecordType r;</a:t>
            </a:r>
            <a:endParaRPr b="1">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ct val="55000"/>
              <a:buFont typeface="Arial"/>
              <a:buNone/>
            </a:pPr>
            <a:r>
              <a:rPr b="1" lang="en-US">
                <a:latin typeface="Courier New"/>
                <a:ea typeface="Courier New"/>
                <a:cs typeface="Courier New"/>
                <a:sym typeface="Courier New"/>
              </a:rPr>
              <a:t>    r.c = 'a';</a:t>
            </a:r>
            <a:endParaRPr b="1">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ct val="55000"/>
              <a:buFont typeface="Arial"/>
              <a:buNone/>
            </a:pPr>
            <a:r>
              <a:rPr b="1" lang="en-US">
                <a:latin typeface="Courier New"/>
                <a:ea typeface="Courier New"/>
                <a:cs typeface="Courier New"/>
                <a:sym typeface="Courier New"/>
              </a:rPr>
              <a:t>    cout &lt;&lt; r.c &lt;&lt; endl;</a:t>
            </a:r>
            <a:endParaRPr b="1">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ct val="55000"/>
              <a:buFont typeface="Arial"/>
              <a:buNone/>
            </a:pPr>
            <a:r>
              <a:rPr b="1" lang="en-US">
                <a:latin typeface="Courier New"/>
                <a:ea typeface="Courier New"/>
                <a:cs typeface="Courier New"/>
                <a:sym typeface="Courier New"/>
              </a:rPr>
              <a:t>    cout &lt;&lt; r.d &lt;&lt; endl; </a:t>
            </a:r>
            <a:r>
              <a:rPr b="1" lang="en-US">
                <a:solidFill>
                  <a:srgbClr val="0000FF"/>
                </a:solidFill>
                <a:latin typeface="Courier New"/>
                <a:ea typeface="Courier New"/>
                <a:cs typeface="Courier New"/>
                <a:sym typeface="Courier New"/>
              </a:rPr>
              <a:t>// undefined</a:t>
            </a:r>
            <a:endParaRPr b="1">
              <a:solidFill>
                <a:srgbClr val="0000FF"/>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ct val="55000"/>
              <a:buFont typeface="Arial"/>
              <a:buNone/>
            </a:pPr>
            <a:r>
              <a:rPr b="1" lang="en-US">
                <a:latin typeface="Courier New"/>
                <a:ea typeface="Courier New"/>
                <a:cs typeface="Courier New"/>
                <a:sym typeface="Courier New"/>
              </a:rPr>
              <a:t>    r.i = 5000;</a:t>
            </a:r>
            <a:endParaRPr b="1">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ct val="55000"/>
              <a:buFont typeface="Arial"/>
              <a:buNone/>
            </a:pPr>
            <a:r>
              <a:rPr b="1" lang="en-US">
                <a:latin typeface="Courier New"/>
                <a:ea typeface="Courier New"/>
                <a:cs typeface="Courier New"/>
                <a:sym typeface="Courier New"/>
              </a:rPr>
              <a:t>    cout &lt;&lt; r.i &lt;&lt; endl;</a:t>
            </a:r>
            <a:endParaRPr b="1">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ct val="55000"/>
              <a:buFont typeface="Arial"/>
              <a:buNone/>
            </a:pPr>
            <a:r>
              <a:rPr b="1" lang="en-US">
                <a:latin typeface="Courier New"/>
                <a:ea typeface="Courier New"/>
                <a:cs typeface="Courier New"/>
                <a:sym typeface="Courier New"/>
              </a:rPr>
              <a:t>    cout &lt;&lt; r.d &lt;&lt; endl; </a:t>
            </a:r>
            <a:r>
              <a:rPr b="1" lang="en-US">
                <a:solidFill>
                  <a:srgbClr val="0000FF"/>
                </a:solidFill>
                <a:latin typeface="Courier New"/>
                <a:ea typeface="Courier New"/>
                <a:cs typeface="Courier New"/>
                <a:sym typeface="Courier New"/>
              </a:rPr>
              <a:t>// undefined</a:t>
            </a:r>
            <a:endParaRPr b="1">
              <a:solidFill>
                <a:srgbClr val="0000FF"/>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ct val="55000"/>
              <a:buFont typeface="Arial"/>
              <a:buNone/>
            </a:pPr>
            <a:r>
              <a:rPr b="1" lang="en-US">
                <a:latin typeface="Courier New"/>
                <a:ea typeface="Courier New"/>
                <a:cs typeface="Courier New"/>
                <a:sym typeface="Courier New"/>
              </a:rPr>
              <a:t>    r.d = 5.5;</a:t>
            </a:r>
            <a:endParaRPr b="1">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ct val="55000"/>
              <a:buFont typeface="Arial"/>
              <a:buNone/>
            </a:pPr>
            <a:r>
              <a:rPr b="1" lang="en-US">
                <a:latin typeface="Courier New"/>
                <a:ea typeface="Courier New"/>
                <a:cs typeface="Courier New"/>
                <a:sym typeface="Courier New"/>
              </a:rPr>
              <a:t>    cout &lt;&lt; r.d &lt;&lt; endl;</a:t>
            </a:r>
            <a:endParaRPr b="1">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ct val="55000"/>
              <a:buFont typeface="Arial"/>
              <a:buNone/>
            </a:pPr>
            <a:r>
              <a:rPr b="1" lang="en-US">
                <a:latin typeface="Courier New"/>
                <a:ea typeface="Courier New"/>
                <a:cs typeface="Courier New"/>
                <a:sym typeface="Courier New"/>
              </a:rPr>
              <a:t>    cout &lt;&lt; r.c &lt;&lt; endl; </a:t>
            </a:r>
            <a:r>
              <a:rPr b="1" lang="en-US">
                <a:solidFill>
                  <a:srgbClr val="0000FF"/>
                </a:solidFill>
                <a:latin typeface="Courier New"/>
                <a:ea typeface="Courier New"/>
                <a:cs typeface="Courier New"/>
                <a:sym typeface="Courier New"/>
              </a:rPr>
              <a:t>// undefined</a:t>
            </a:r>
            <a:endParaRPr b="1">
              <a:solidFill>
                <a:srgbClr val="0000FF"/>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ct val="55000"/>
              <a:buFont typeface="Arial"/>
              <a:buNone/>
            </a:pPr>
            <a:r>
              <a:rPr b="1" lang="en-US">
                <a:latin typeface="Courier New"/>
                <a:ea typeface="Courier New"/>
                <a:cs typeface="Courier New"/>
                <a:sym typeface="Courier New"/>
              </a:rPr>
              <a:t>    return 0;</a:t>
            </a:r>
            <a:endParaRPr b="1">
              <a:latin typeface="Courier New"/>
              <a:ea typeface="Courier New"/>
              <a:cs typeface="Courier New"/>
              <a:sym typeface="Courier New"/>
            </a:endParaRPr>
          </a:p>
          <a:p>
            <a:pPr indent="0" lvl="0" marL="0" rtl="0" algn="l">
              <a:lnSpc>
                <a:spcPct val="115000"/>
              </a:lnSpc>
              <a:spcBef>
                <a:spcPts val="0"/>
              </a:spcBef>
              <a:spcAft>
                <a:spcPts val="0"/>
              </a:spcAft>
              <a:buNone/>
            </a:pPr>
            <a:r>
              <a:rPr b="1" lang="en-US">
                <a:latin typeface="Courier New"/>
                <a:ea typeface="Courier New"/>
                <a:cs typeface="Courier New"/>
                <a:sym typeface="Courier New"/>
              </a:rPr>
              <a:t>}</a:t>
            </a:r>
            <a:endParaRPr b="1">
              <a:latin typeface="Courier New"/>
              <a:ea typeface="Courier New"/>
              <a:cs typeface="Courier New"/>
              <a:sym typeface="Courier New"/>
            </a:endParaRPr>
          </a:p>
        </p:txBody>
      </p:sp>
      <p:sp>
        <p:nvSpPr>
          <p:cNvPr id="366" name="Google Shape;366;p40"/>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67" name="Google Shape;367;p40"/>
          <p:cNvPicPr preferRelativeResize="0"/>
          <p:nvPr/>
        </p:nvPicPr>
        <p:blipFill>
          <a:blip r:embed="rId3">
            <a:alphaModFix/>
          </a:blip>
          <a:stretch>
            <a:fillRect/>
          </a:stretch>
        </p:blipFill>
        <p:spPr>
          <a:xfrm>
            <a:off x="4288280" y="1794405"/>
            <a:ext cx="4091975" cy="2130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1"/>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Anonymous union</a:t>
            </a:r>
            <a:endParaRPr/>
          </a:p>
        </p:txBody>
      </p:sp>
      <p:sp>
        <p:nvSpPr>
          <p:cNvPr id="374" name="Google Shape;374;p41"/>
          <p:cNvSpPr txBox="1"/>
          <p:nvPr>
            <p:ph idx="1" type="body"/>
          </p:nvPr>
        </p:nvSpPr>
        <p:spPr>
          <a:xfrm>
            <a:off x="822950" y="1845724"/>
            <a:ext cx="7543800" cy="4491900"/>
          </a:xfrm>
          <a:prstGeom prst="rect">
            <a:avLst/>
          </a:prstGeom>
        </p:spPr>
        <p:txBody>
          <a:bodyPr anchorCtr="0" anchor="t" bIns="45700" lIns="0" spcFirstLastPara="1" rIns="0" wrap="square" tIns="45700">
            <a:normAutofit fontScale="77500" lnSpcReduction="20000"/>
          </a:bodyPr>
          <a:lstStyle/>
          <a:p>
            <a:pPr indent="-348932" lvl="0" marL="457200" rtl="0" algn="l">
              <a:lnSpc>
                <a:spcPct val="115000"/>
              </a:lnSpc>
              <a:spcBef>
                <a:spcPts val="0"/>
              </a:spcBef>
              <a:spcAft>
                <a:spcPts val="0"/>
              </a:spcAft>
              <a:buSzPct val="92439"/>
              <a:buChar char="●"/>
            </a:pPr>
            <a:r>
              <a:rPr lang="en-US" sz="2645"/>
              <a:t>An anonymous union is one declared without a class-name</a:t>
            </a:r>
            <a:endParaRPr sz="2645"/>
          </a:p>
          <a:p>
            <a:pPr indent="-348932" lvl="0" marL="457200" rtl="0" algn="l">
              <a:lnSpc>
                <a:spcPct val="115000"/>
              </a:lnSpc>
              <a:spcBef>
                <a:spcPts val="0"/>
              </a:spcBef>
              <a:spcAft>
                <a:spcPts val="0"/>
              </a:spcAft>
              <a:buSzPct val="92439"/>
              <a:buChar char="●"/>
            </a:pPr>
            <a:r>
              <a:rPr lang="en-US" sz="2645"/>
              <a:t>Names declared in an anonymous union are used directly, like nonmember variables  - it implies that the names declared in an anonymous union must be unique in the surrounding scope</a:t>
            </a:r>
            <a:endParaRPr sz="2645"/>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US">
                <a:latin typeface="Courier New"/>
                <a:ea typeface="Courier New"/>
                <a:cs typeface="Courier New"/>
                <a:sym typeface="Courier New"/>
              </a:rPr>
              <a:t>enum class WeatherDataType{</a:t>
            </a:r>
            <a:endParaRPr b="1">
              <a:latin typeface="Courier New"/>
              <a:ea typeface="Courier New"/>
              <a:cs typeface="Courier New"/>
              <a:sym typeface="Courier New"/>
            </a:endParaRPr>
          </a:p>
          <a:p>
            <a:pPr indent="0" lvl="0" marL="0" rtl="0" algn="l">
              <a:lnSpc>
                <a:spcPct val="115000"/>
              </a:lnSpc>
              <a:spcBef>
                <a:spcPts val="0"/>
              </a:spcBef>
              <a:spcAft>
                <a:spcPts val="0"/>
              </a:spcAft>
              <a:buNone/>
            </a:pPr>
            <a:r>
              <a:rPr b="1" lang="en-US">
                <a:latin typeface="Courier New"/>
                <a:ea typeface="Courier New"/>
                <a:cs typeface="Courier New"/>
                <a:sym typeface="Courier New"/>
              </a:rPr>
              <a:t>    Temperature, Wind</a:t>
            </a:r>
            <a:endParaRPr b="1">
              <a:latin typeface="Courier New"/>
              <a:ea typeface="Courier New"/>
              <a:cs typeface="Courier New"/>
              <a:sym typeface="Courier New"/>
            </a:endParaRPr>
          </a:p>
          <a:p>
            <a:pPr indent="0" lvl="0" marL="0" rtl="0" algn="l">
              <a:lnSpc>
                <a:spcPct val="115000"/>
              </a:lnSpc>
              <a:spcBef>
                <a:spcPts val="0"/>
              </a:spcBef>
              <a:spcAft>
                <a:spcPts val="0"/>
              </a:spcAft>
              <a:buNone/>
            </a:pPr>
            <a:r>
              <a:rPr b="1" lang="en-US">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a:latin typeface="Courier New"/>
              <a:ea typeface="Courier New"/>
              <a:cs typeface="Courier New"/>
              <a:sym typeface="Courier New"/>
            </a:endParaRPr>
          </a:p>
          <a:p>
            <a:pPr indent="0" lvl="0" marL="0" rtl="0" algn="l">
              <a:lnSpc>
                <a:spcPct val="115000"/>
              </a:lnSpc>
              <a:spcBef>
                <a:spcPts val="0"/>
              </a:spcBef>
              <a:spcAft>
                <a:spcPts val="0"/>
              </a:spcAft>
              <a:buNone/>
            </a:pPr>
            <a:r>
              <a:rPr b="1" lang="en-US">
                <a:latin typeface="Courier New"/>
                <a:ea typeface="Courier New"/>
                <a:cs typeface="Courier New"/>
                <a:sym typeface="Courier New"/>
              </a:rPr>
              <a:t>struct Input</a:t>
            </a:r>
            <a:endParaRPr b="1">
              <a:latin typeface="Courier New"/>
              <a:ea typeface="Courier New"/>
              <a:cs typeface="Courier New"/>
              <a:sym typeface="Courier New"/>
            </a:endParaRPr>
          </a:p>
          <a:p>
            <a:pPr indent="0" lvl="0" marL="0" rtl="0" algn="l">
              <a:lnSpc>
                <a:spcPct val="115000"/>
              </a:lnSpc>
              <a:spcBef>
                <a:spcPts val="0"/>
              </a:spcBef>
              <a:spcAft>
                <a:spcPts val="0"/>
              </a:spcAft>
              <a:buNone/>
            </a:pPr>
            <a:r>
              <a:rPr b="1" lang="en-US">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lnSpc>
                <a:spcPct val="115000"/>
              </a:lnSpc>
              <a:spcBef>
                <a:spcPts val="0"/>
              </a:spcBef>
              <a:spcAft>
                <a:spcPts val="0"/>
              </a:spcAft>
              <a:buNone/>
            </a:pPr>
            <a:r>
              <a:rPr b="1" lang="en-US">
                <a:latin typeface="Courier New"/>
                <a:ea typeface="Courier New"/>
                <a:cs typeface="Courier New"/>
                <a:sym typeface="Courier New"/>
              </a:rPr>
              <a:t>    WeatherDataType type;</a:t>
            </a:r>
            <a:endParaRPr b="1">
              <a:latin typeface="Courier New"/>
              <a:ea typeface="Courier New"/>
              <a:cs typeface="Courier New"/>
              <a:sym typeface="Courier New"/>
            </a:endParaRPr>
          </a:p>
          <a:p>
            <a:pPr indent="0" lvl="0" marL="0" rtl="0" algn="l">
              <a:lnSpc>
                <a:spcPct val="115000"/>
              </a:lnSpc>
              <a:spcBef>
                <a:spcPts val="0"/>
              </a:spcBef>
              <a:spcAft>
                <a:spcPts val="0"/>
              </a:spcAft>
              <a:buNone/>
            </a:pPr>
            <a:r>
              <a:rPr b="1" lang="en-US">
                <a:latin typeface="Courier New"/>
                <a:ea typeface="Courier New"/>
                <a:cs typeface="Courier New"/>
                <a:sym typeface="Courier New"/>
              </a:rPr>
              <a:t>    union</a:t>
            </a:r>
            <a:endParaRPr b="1">
              <a:latin typeface="Courier New"/>
              <a:ea typeface="Courier New"/>
              <a:cs typeface="Courier New"/>
              <a:sym typeface="Courier New"/>
            </a:endParaRPr>
          </a:p>
          <a:p>
            <a:pPr indent="0" lvl="0" marL="0" rtl="0" algn="l">
              <a:lnSpc>
                <a:spcPct val="115000"/>
              </a:lnSpc>
              <a:spcBef>
                <a:spcPts val="0"/>
              </a:spcBef>
              <a:spcAft>
                <a:spcPts val="0"/>
              </a:spcAft>
              <a:buNone/>
            </a:pPr>
            <a:r>
              <a:rPr b="1" lang="en-US">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lnSpc>
                <a:spcPct val="115000"/>
              </a:lnSpc>
              <a:spcBef>
                <a:spcPts val="0"/>
              </a:spcBef>
              <a:spcAft>
                <a:spcPts val="0"/>
              </a:spcAft>
              <a:buNone/>
            </a:pPr>
            <a:r>
              <a:rPr b="1" lang="en-US">
                <a:latin typeface="Courier New"/>
                <a:ea typeface="Courier New"/>
                <a:cs typeface="Courier New"/>
                <a:sym typeface="Courier New"/>
              </a:rPr>
              <a:t>        int temp;</a:t>
            </a:r>
            <a:endParaRPr b="1">
              <a:latin typeface="Courier New"/>
              <a:ea typeface="Courier New"/>
              <a:cs typeface="Courier New"/>
              <a:sym typeface="Courier New"/>
            </a:endParaRPr>
          </a:p>
          <a:p>
            <a:pPr indent="0" lvl="0" marL="0" rtl="0" algn="l">
              <a:lnSpc>
                <a:spcPct val="115000"/>
              </a:lnSpc>
              <a:spcBef>
                <a:spcPts val="0"/>
              </a:spcBef>
              <a:spcAft>
                <a:spcPts val="0"/>
              </a:spcAft>
              <a:buNone/>
            </a:pPr>
            <a:r>
              <a:rPr b="1" lang="en-US">
                <a:latin typeface="Courier New"/>
                <a:ea typeface="Courier New"/>
                <a:cs typeface="Courier New"/>
                <a:sym typeface="Courier New"/>
              </a:rPr>
              <a:t>        double wind;</a:t>
            </a:r>
            <a:endParaRPr b="1">
              <a:latin typeface="Courier New"/>
              <a:ea typeface="Courier New"/>
              <a:cs typeface="Courier New"/>
              <a:sym typeface="Courier New"/>
            </a:endParaRPr>
          </a:p>
          <a:p>
            <a:pPr indent="0" lvl="0" marL="0" rtl="0" algn="l">
              <a:lnSpc>
                <a:spcPct val="115000"/>
              </a:lnSpc>
              <a:spcBef>
                <a:spcPts val="0"/>
              </a:spcBef>
              <a:spcAft>
                <a:spcPts val="0"/>
              </a:spcAft>
              <a:buNone/>
            </a:pPr>
            <a:r>
              <a:rPr b="1" lang="en-US">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lnSpc>
                <a:spcPct val="115000"/>
              </a:lnSpc>
              <a:spcBef>
                <a:spcPts val="0"/>
              </a:spcBef>
              <a:spcAft>
                <a:spcPts val="0"/>
              </a:spcAft>
              <a:buNone/>
            </a:pPr>
            <a:r>
              <a:rPr b="1" lang="en-US">
                <a:latin typeface="Courier New"/>
                <a:ea typeface="Courier New"/>
                <a:cs typeface="Courier New"/>
                <a:sym typeface="Courier New"/>
              </a:rPr>
              <a:t>};</a:t>
            </a:r>
            <a:endParaRPr/>
          </a:p>
        </p:txBody>
      </p:sp>
      <p:sp>
        <p:nvSpPr>
          <p:cNvPr id="375" name="Google Shape;375;p41"/>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76" name="Google Shape;376;p41"/>
          <p:cNvSpPr txBox="1"/>
          <p:nvPr/>
        </p:nvSpPr>
        <p:spPr>
          <a:xfrm>
            <a:off x="4530675" y="3691300"/>
            <a:ext cx="43305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200">
                <a:solidFill>
                  <a:srgbClr val="0000FF"/>
                </a:solidFill>
                <a:latin typeface="Courier New"/>
                <a:ea typeface="Courier New"/>
                <a:cs typeface="Courier New"/>
                <a:sym typeface="Courier New"/>
              </a:rPr>
              <a:t>Input first;</a:t>
            </a:r>
            <a:endParaRPr b="1" sz="1200">
              <a:solidFill>
                <a:srgbClr val="0000FF"/>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1200">
                <a:solidFill>
                  <a:srgbClr val="0000FF"/>
                </a:solidFill>
                <a:latin typeface="Courier New"/>
                <a:ea typeface="Courier New"/>
                <a:cs typeface="Courier New"/>
                <a:sym typeface="Courier New"/>
              </a:rPr>
              <a:t>first.type = WeatherDataType::Temperature;</a:t>
            </a:r>
            <a:endParaRPr b="1" sz="1200">
              <a:solidFill>
                <a:srgbClr val="0000FF"/>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1200">
                <a:solidFill>
                  <a:srgbClr val="0000FF"/>
                </a:solidFill>
                <a:latin typeface="Courier New"/>
                <a:ea typeface="Courier New"/>
                <a:cs typeface="Courier New"/>
                <a:sym typeface="Courier New"/>
              </a:rPr>
              <a:t>first.temp = 25;</a:t>
            </a:r>
            <a:endParaRPr b="1" sz="1200">
              <a:solidFill>
                <a:srgbClr val="0000FF"/>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1200">
                <a:solidFill>
                  <a:srgbClr val="0000FF"/>
                </a:solidFill>
                <a:latin typeface="Courier New"/>
                <a:ea typeface="Courier New"/>
                <a:cs typeface="Courier New"/>
                <a:sym typeface="Courier New"/>
              </a:rPr>
              <a:t>    </a:t>
            </a:r>
            <a:endParaRPr b="1" sz="1200">
              <a:solidFill>
                <a:srgbClr val="0000FF"/>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1200">
                <a:solidFill>
                  <a:srgbClr val="0000FF"/>
                </a:solidFill>
                <a:latin typeface="Courier New"/>
                <a:ea typeface="Courier New"/>
                <a:cs typeface="Courier New"/>
                <a:sym typeface="Courier New"/>
              </a:rPr>
              <a:t>Input second;</a:t>
            </a:r>
            <a:endParaRPr b="1" sz="1200">
              <a:solidFill>
                <a:srgbClr val="0000FF"/>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1200">
                <a:solidFill>
                  <a:srgbClr val="0000FF"/>
                </a:solidFill>
                <a:latin typeface="Courier New"/>
                <a:ea typeface="Courier New"/>
                <a:cs typeface="Courier New"/>
                <a:sym typeface="Courier New"/>
              </a:rPr>
              <a:t>second.type = WeatherDataType::Wind;</a:t>
            </a:r>
            <a:endParaRPr b="1" sz="1200">
              <a:solidFill>
                <a:srgbClr val="0000FF"/>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1200">
                <a:solidFill>
                  <a:srgbClr val="0000FF"/>
                </a:solidFill>
                <a:latin typeface="Courier New"/>
                <a:ea typeface="Courier New"/>
                <a:cs typeface="Courier New"/>
                <a:sym typeface="Courier New"/>
              </a:rPr>
              <a:t>second.wind = 5.5;</a:t>
            </a:r>
            <a:endParaRPr b="1" sz="1200">
              <a:solidFill>
                <a:srgbClr val="0000FF"/>
              </a:solidFill>
              <a:latin typeface="Courier New"/>
              <a:ea typeface="Courier New"/>
              <a:cs typeface="Courier New"/>
              <a:sym typeface="Courier New"/>
            </a:endParaRPr>
          </a:p>
          <a:p>
            <a:pPr indent="0" lvl="0" marL="0" rtl="0" algn="l">
              <a:spcBef>
                <a:spcPts val="0"/>
              </a:spcBef>
              <a:spcAft>
                <a:spcPts val="0"/>
              </a:spcAft>
              <a:buNone/>
            </a:pPr>
            <a:r>
              <a:t/>
            </a:r>
            <a:endParaRPr b="1" sz="12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2"/>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union-like classes</a:t>
            </a:r>
            <a:endParaRPr/>
          </a:p>
        </p:txBody>
      </p:sp>
      <p:sp>
        <p:nvSpPr>
          <p:cNvPr id="383" name="Google Shape;383;p42"/>
          <p:cNvSpPr txBox="1"/>
          <p:nvPr>
            <p:ph idx="1" type="body"/>
          </p:nvPr>
        </p:nvSpPr>
        <p:spPr>
          <a:xfrm>
            <a:off x="822950" y="1845724"/>
            <a:ext cx="7543800" cy="4420800"/>
          </a:xfrm>
          <a:prstGeom prst="rect">
            <a:avLst/>
          </a:prstGeom>
        </p:spPr>
        <p:txBody>
          <a:bodyPr anchorCtr="0" anchor="t" bIns="45700" lIns="0" spcFirstLastPara="1" rIns="0" wrap="square" tIns="45700">
            <a:normAutofit lnSpcReduction="20000"/>
          </a:bodyPr>
          <a:lstStyle/>
          <a:p>
            <a:pPr indent="0" lvl="0" marL="0" rtl="0" algn="l">
              <a:lnSpc>
                <a:spcPct val="70000"/>
              </a:lnSpc>
              <a:spcBef>
                <a:spcPts val="0"/>
              </a:spcBef>
              <a:spcAft>
                <a:spcPts val="0"/>
              </a:spcAft>
              <a:buClr>
                <a:schemeClr val="dk1"/>
              </a:buClr>
              <a:buSzPts val="1018"/>
              <a:buFont typeface="Arial"/>
              <a:buNone/>
            </a:pPr>
            <a:r>
              <a:rPr b="1" lang="en-US" sz="1750">
                <a:latin typeface="Courier New"/>
                <a:ea typeface="Courier New"/>
                <a:cs typeface="Courier New"/>
                <a:sym typeface="Courier New"/>
              </a:rPr>
              <a:t>struct S{</a:t>
            </a:r>
            <a:endParaRPr b="1" sz="1750">
              <a:latin typeface="Courier New"/>
              <a:ea typeface="Courier New"/>
              <a:cs typeface="Courier New"/>
              <a:sym typeface="Courier New"/>
            </a:endParaRPr>
          </a:p>
          <a:p>
            <a:pPr indent="0" lvl="0" marL="0" rtl="0" algn="l">
              <a:lnSpc>
                <a:spcPct val="70000"/>
              </a:lnSpc>
              <a:spcBef>
                <a:spcPts val="200"/>
              </a:spcBef>
              <a:spcAft>
                <a:spcPts val="0"/>
              </a:spcAft>
              <a:buClr>
                <a:schemeClr val="dk1"/>
              </a:buClr>
              <a:buSzPts val="1018"/>
              <a:buFont typeface="Arial"/>
              <a:buNone/>
            </a:pPr>
            <a:r>
              <a:rPr b="1" lang="en-US" sz="1750">
                <a:latin typeface="Courier New"/>
                <a:ea typeface="Courier New"/>
                <a:cs typeface="Courier New"/>
                <a:sym typeface="Courier New"/>
              </a:rPr>
              <a:t>    enum{CHAR, INT, DOUBLE} tag;</a:t>
            </a:r>
            <a:endParaRPr b="1" sz="1750">
              <a:latin typeface="Courier New"/>
              <a:ea typeface="Courier New"/>
              <a:cs typeface="Courier New"/>
              <a:sym typeface="Courier New"/>
            </a:endParaRPr>
          </a:p>
          <a:p>
            <a:pPr indent="0" lvl="0" marL="0" rtl="0" algn="l">
              <a:lnSpc>
                <a:spcPct val="70000"/>
              </a:lnSpc>
              <a:spcBef>
                <a:spcPts val="200"/>
              </a:spcBef>
              <a:spcAft>
                <a:spcPts val="0"/>
              </a:spcAft>
              <a:buClr>
                <a:schemeClr val="dk1"/>
              </a:buClr>
              <a:buSzPts val="1018"/>
              <a:buFont typeface="Arial"/>
              <a:buNone/>
            </a:pPr>
            <a:r>
              <a:rPr b="1" lang="en-US" sz="1750">
                <a:latin typeface="Courier New"/>
                <a:ea typeface="Courier New"/>
                <a:cs typeface="Courier New"/>
                <a:sym typeface="Courier New"/>
              </a:rPr>
              <a:t>    union{</a:t>
            </a:r>
            <a:endParaRPr b="1" sz="1750">
              <a:latin typeface="Courier New"/>
              <a:ea typeface="Courier New"/>
              <a:cs typeface="Courier New"/>
              <a:sym typeface="Courier New"/>
            </a:endParaRPr>
          </a:p>
          <a:p>
            <a:pPr indent="0" lvl="0" marL="0" rtl="0" algn="l">
              <a:lnSpc>
                <a:spcPct val="70000"/>
              </a:lnSpc>
              <a:spcBef>
                <a:spcPts val="200"/>
              </a:spcBef>
              <a:spcAft>
                <a:spcPts val="0"/>
              </a:spcAft>
              <a:buClr>
                <a:schemeClr val="dk1"/>
              </a:buClr>
              <a:buSzPts val="1018"/>
              <a:buFont typeface="Arial"/>
              <a:buNone/>
            </a:pPr>
            <a:r>
              <a:rPr b="1" lang="en-US" sz="1750">
                <a:latin typeface="Courier New"/>
                <a:ea typeface="Courier New"/>
                <a:cs typeface="Courier New"/>
                <a:sym typeface="Courier New"/>
              </a:rPr>
              <a:t>        char c;</a:t>
            </a:r>
            <a:endParaRPr b="1" sz="1750">
              <a:latin typeface="Courier New"/>
              <a:ea typeface="Courier New"/>
              <a:cs typeface="Courier New"/>
              <a:sym typeface="Courier New"/>
            </a:endParaRPr>
          </a:p>
          <a:p>
            <a:pPr indent="0" lvl="0" marL="0" rtl="0" algn="l">
              <a:lnSpc>
                <a:spcPct val="70000"/>
              </a:lnSpc>
              <a:spcBef>
                <a:spcPts val="200"/>
              </a:spcBef>
              <a:spcAft>
                <a:spcPts val="0"/>
              </a:spcAft>
              <a:buClr>
                <a:schemeClr val="dk1"/>
              </a:buClr>
              <a:buSzPts val="1018"/>
              <a:buFont typeface="Arial"/>
              <a:buNone/>
            </a:pPr>
            <a:r>
              <a:rPr b="1" lang="en-US" sz="1750">
                <a:latin typeface="Courier New"/>
                <a:ea typeface="Courier New"/>
                <a:cs typeface="Courier New"/>
                <a:sym typeface="Courier New"/>
              </a:rPr>
              <a:t>        int i;</a:t>
            </a:r>
            <a:endParaRPr b="1" sz="1750">
              <a:latin typeface="Courier New"/>
              <a:ea typeface="Courier New"/>
              <a:cs typeface="Courier New"/>
              <a:sym typeface="Courier New"/>
            </a:endParaRPr>
          </a:p>
          <a:p>
            <a:pPr indent="0" lvl="0" marL="0" rtl="0" algn="l">
              <a:lnSpc>
                <a:spcPct val="70000"/>
              </a:lnSpc>
              <a:spcBef>
                <a:spcPts val="200"/>
              </a:spcBef>
              <a:spcAft>
                <a:spcPts val="0"/>
              </a:spcAft>
              <a:buClr>
                <a:schemeClr val="dk1"/>
              </a:buClr>
              <a:buSzPts val="1018"/>
              <a:buFont typeface="Arial"/>
              <a:buNone/>
            </a:pPr>
            <a:r>
              <a:rPr b="1" lang="en-US" sz="1750">
                <a:latin typeface="Courier New"/>
                <a:ea typeface="Courier New"/>
                <a:cs typeface="Courier New"/>
                <a:sym typeface="Courier New"/>
              </a:rPr>
              <a:t>        double d;</a:t>
            </a:r>
            <a:endParaRPr b="1" sz="1750">
              <a:latin typeface="Courier New"/>
              <a:ea typeface="Courier New"/>
              <a:cs typeface="Courier New"/>
              <a:sym typeface="Courier New"/>
            </a:endParaRPr>
          </a:p>
          <a:p>
            <a:pPr indent="0" lvl="0" marL="0" rtl="0" algn="l">
              <a:lnSpc>
                <a:spcPct val="70000"/>
              </a:lnSpc>
              <a:spcBef>
                <a:spcPts val="200"/>
              </a:spcBef>
              <a:spcAft>
                <a:spcPts val="0"/>
              </a:spcAft>
              <a:buClr>
                <a:schemeClr val="dk1"/>
              </a:buClr>
              <a:buSzPts val="1018"/>
              <a:buFont typeface="Arial"/>
              <a:buNone/>
            </a:pPr>
            <a:r>
              <a:rPr b="1" lang="en-US" sz="1750">
                <a:latin typeface="Courier New"/>
                <a:ea typeface="Courier New"/>
                <a:cs typeface="Courier New"/>
                <a:sym typeface="Courier New"/>
              </a:rPr>
              <a:t>    };</a:t>
            </a:r>
            <a:endParaRPr b="1" sz="1750">
              <a:latin typeface="Courier New"/>
              <a:ea typeface="Courier New"/>
              <a:cs typeface="Courier New"/>
              <a:sym typeface="Courier New"/>
            </a:endParaRPr>
          </a:p>
          <a:p>
            <a:pPr indent="0" lvl="0" marL="0" rtl="0" algn="l">
              <a:lnSpc>
                <a:spcPct val="70000"/>
              </a:lnSpc>
              <a:spcBef>
                <a:spcPts val="200"/>
              </a:spcBef>
              <a:spcAft>
                <a:spcPts val="0"/>
              </a:spcAft>
              <a:buClr>
                <a:schemeClr val="dk1"/>
              </a:buClr>
              <a:buSzPts val="1018"/>
              <a:buFont typeface="Arial"/>
              <a:buNone/>
            </a:pPr>
            <a:r>
              <a:rPr b="1" lang="en-US" sz="1750">
                <a:latin typeface="Courier New"/>
                <a:ea typeface="Courier New"/>
                <a:cs typeface="Courier New"/>
                <a:sym typeface="Courier New"/>
              </a:rPr>
              <a:t>};</a:t>
            </a:r>
            <a:endParaRPr b="1" sz="1750">
              <a:latin typeface="Courier New"/>
              <a:ea typeface="Courier New"/>
              <a:cs typeface="Courier New"/>
              <a:sym typeface="Courier New"/>
            </a:endParaRPr>
          </a:p>
          <a:p>
            <a:pPr indent="0" lvl="0" marL="0" rtl="0" algn="l">
              <a:lnSpc>
                <a:spcPct val="70000"/>
              </a:lnSpc>
              <a:spcBef>
                <a:spcPts val="200"/>
              </a:spcBef>
              <a:spcAft>
                <a:spcPts val="0"/>
              </a:spcAft>
              <a:buClr>
                <a:schemeClr val="dk1"/>
              </a:buClr>
              <a:buSzPts val="1018"/>
              <a:buFont typeface="Arial"/>
              <a:buNone/>
            </a:pPr>
            <a:r>
              <a:rPr b="1" lang="en-US" sz="1750">
                <a:latin typeface="Courier New"/>
                <a:ea typeface="Courier New"/>
                <a:cs typeface="Courier New"/>
                <a:sym typeface="Courier New"/>
              </a:rPr>
              <a:t> </a:t>
            </a:r>
            <a:endParaRPr b="1" sz="1750">
              <a:latin typeface="Courier New"/>
              <a:ea typeface="Courier New"/>
              <a:cs typeface="Courier New"/>
              <a:sym typeface="Courier New"/>
            </a:endParaRPr>
          </a:p>
          <a:p>
            <a:pPr indent="0" lvl="0" marL="0" rtl="0" algn="l">
              <a:lnSpc>
                <a:spcPct val="70000"/>
              </a:lnSpc>
              <a:spcBef>
                <a:spcPts val="200"/>
              </a:spcBef>
              <a:spcAft>
                <a:spcPts val="0"/>
              </a:spcAft>
              <a:buClr>
                <a:schemeClr val="dk1"/>
              </a:buClr>
              <a:buSzPts val="1018"/>
              <a:buFont typeface="Arial"/>
              <a:buNone/>
            </a:pPr>
            <a:r>
              <a:rPr b="1" lang="en-US" sz="1750">
                <a:latin typeface="Courier New"/>
                <a:ea typeface="Courier New"/>
                <a:cs typeface="Courier New"/>
                <a:sym typeface="Courier New"/>
              </a:rPr>
              <a:t>void print_s(const S&amp; s){</a:t>
            </a:r>
            <a:endParaRPr b="1" sz="1750">
              <a:latin typeface="Courier New"/>
              <a:ea typeface="Courier New"/>
              <a:cs typeface="Courier New"/>
              <a:sym typeface="Courier New"/>
            </a:endParaRPr>
          </a:p>
          <a:p>
            <a:pPr indent="0" lvl="0" marL="0" rtl="0" algn="l">
              <a:lnSpc>
                <a:spcPct val="70000"/>
              </a:lnSpc>
              <a:spcBef>
                <a:spcPts val="200"/>
              </a:spcBef>
              <a:spcAft>
                <a:spcPts val="0"/>
              </a:spcAft>
              <a:buClr>
                <a:schemeClr val="dk1"/>
              </a:buClr>
              <a:buSzPts val="1018"/>
              <a:buFont typeface="Arial"/>
              <a:buNone/>
            </a:pPr>
            <a:r>
              <a:rPr b="1" lang="en-US" sz="1750">
                <a:latin typeface="Courier New"/>
                <a:ea typeface="Courier New"/>
                <a:cs typeface="Courier New"/>
                <a:sym typeface="Courier New"/>
              </a:rPr>
              <a:t>    switch(s.tag)</a:t>
            </a:r>
            <a:endParaRPr b="1" sz="1750">
              <a:latin typeface="Courier New"/>
              <a:ea typeface="Courier New"/>
              <a:cs typeface="Courier New"/>
              <a:sym typeface="Courier New"/>
            </a:endParaRPr>
          </a:p>
          <a:p>
            <a:pPr indent="0" lvl="0" marL="0" rtl="0" algn="l">
              <a:lnSpc>
                <a:spcPct val="70000"/>
              </a:lnSpc>
              <a:spcBef>
                <a:spcPts val="200"/>
              </a:spcBef>
              <a:spcAft>
                <a:spcPts val="0"/>
              </a:spcAft>
              <a:buClr>
                <a:schemeClr val="dk1"/>
              </a:buClr>
              <a:buSzPts val="1018"/>
              <a:buFont typeface="Arial"/>
              <a:buNone/>
            </a:pPr>
            <a:r>
              <a:rPr b="1" lang="en-US" sz="1750">
                <a:latin typeface="Courier New"/>
                <a:ea typeface="Courier New"/>
                <a:cs typeface="Courier New"/>
                <a:sym typeface="Courier New"/>
              </a:rPr>
              <a:t>    {</a:t>
            </a:r>
            <a:endParaRPr b="1" sz="1750">
              <a:latin typeface="Courier New"/>
              <a:ea typeface="Courier New"/>
              <a:cs typeface="Courier New"/>
              <a:sym typeface="Courier New"/>
            </a:endParaRPr>
          </a:p>
          <a:p>
            <a:pPr indent="0" lvl="0" marL="0" rtl="0" algn="l">
              <a:lnSpc>
                <a:spcPct val="70000"/>
              </a:lnSpc>
              <a:spcBef>
                <a:spcPts val="200"/>
              </a:spcBef>
              <a:spcAft>
                <a:spcPts val="0"/>
              </a:spcAft>
              <a:buClr>
                <a:schemeClr val="dk1"/>
              </a:buClr>
              <a:buSzPts val="1018"/>
              <a:buFont typeface="Arial"/>
              <a:buNone/>
            </a:pPr>
            <a:r>
              <a:rPr b="1" lang="en-US" sz="1750">
                <a:latin typeface="Courier New"/>
                <a:ea typeface="Courier New"/>
                <a:cs typeface="Courier New"/>
                <a:sym typeface="Courier New"/>
              </a:rPr>
              <a:t>        case S::CHAR: std::cout &lt;&lt; s.c &lt;&lt; '\n'; break;</a:t>
            </a:r>
            <a:endParaRPr b="1" sz="1750">
              <a:latin typeface="Courier New"/>
              <a:ea typeface="Courier New"/>
              <a:cs typeface="Courier New"/>
              <a:sym typeface="Courier New"/>
            </a:endParaRPr>
          </a:p>
          <a:p>
            <a:pPr indent="0" lvl="0" marL="0" rtl="0" algn="l">
              <a:lnSpc>
                <a:spcPct val="70000"/>
              </a:lnSpc>
              <a:spcBef>
                <a:spcPts val="200"/>
              </a:spcBef>
              <a:spcAft>
                <a:spcPts val="0"/>
              </a:spcAft>
              <a:buClr>
                <a:schemeClr val="dk1"/>
              </a:buClr>
              <a:buSzPts val="1018"/>
              <a:buFont typeface="Arial"/>
              <a:buNone/>
            </a:pPr>
            <a:r>
              <a:rPr b="1" lang="en-US" sz="1750">
                <a:latin typeface="Courier New"/>
                <a:ea typeface="Courier New"/>
                <a:cs typeface="Courier New"/>
                <a:sym typeface="Courier New"/>
              </a:rPr>
              <a:t>        case S::INT: std::cout &lt;&lt; s.i &lt;&lt; '\n'; break;</a:t>
            </a:r>
            <a:endParaRPr b="1" sz="1750">
              <a:latin typeface="Courier New"/>
              <a:ea typeface="Courier New"/>
              <a:cs typeface="Courier New"/>
              <a:sym typeface="Courier New"/>
            </a:endParaRPr>
          </a:p>
          <a:p>
            <a:pPr indent="0" lvl="0" marL="0" rtl="0" algn="l">
              <a:lnSpc>
                <a:spcPct val="70000"/>
              </a:lnSpc>
              <a:spcBef>
                <a:spcPts val="200"/>
              </a:spcBef>
              <a:spcAft>
                <a:spcPts val="0"/>
              </a:spcAft>
              <a:buClr>
                <a:schemeClr val="dk1"/>
              </a:buClr>
              <a:buSzPts val="1018"/>
              <a:buFont typeface="Arial"/>
              <a:buNone/>
            </a:pPr>
            <a:r>
              <a:rPr b="1" lang="en-US" sz="1750">
                <a:latin typeface="Courier New"/>
                <a:ea typeface="Courier New"/>
                <a:cs typeface="Courier New"/>
                <a:sym typeface="Courier New"/>
              </a:rPr>
              <a:t>        case S::DOUBLE: std::cout &lt;&lt; s.d &lt;&lt; '\n'; break;</a:t>
            </a:r>
            <a:endParaRPr b="1" sz="1750">
              <a:latin typeface="Courier New"/>
              <a:ea typeface="Courier New"/>
              <a:cs typeface="Courier New"/>
              <a:sym typeface="Courier New"/>
            </a:endParaRPr>
          </a:p>
          <a:p>
            <a:pPr indent="0" lvl="0" marL="0" rtl="0" algn="l">
              <a:lnSpc>
                <a:spcPct val="70000"/>
              </a:lnSpc>
              <a:spcBef>
                <a:spcPts val="200"/>
              </a:spcBef>
              <a:spcAft>
                <a:spcPts val="0"/>
              </a:spcAft>
              <a:buSzPts val="1018"/>
              <a:buNone/>
            </a:pPr>
            <a:r>
              <a:rPr b="1" lang="en-US" sz="1750">
                <a:latin typeface="Courier New"/>
                <a:ea typeface="Courier New"/>
                <a:cs typeface="Courier New"/>
                <a:sym typeface="Courier New"/>
              </a:rPr>
              <a:t>    }</a:t>
            </a:r>
            <a:endParaRPr b="1" sz="1750">
              <a:latin typeface="Courier New"/>
              <a:ea typeface="Courier New"/>
              <a:cs typeface="Courier New"/>
              <a:sym typeface="Courier New"/>
            </a:endParaRPr>
          </a:p>
          <a:p>
            <a:pPr indent="0" lvl="0" marL="0" rtl="0" algn="l">
              <a:lnSpc>
                <a:spcPct val="70000"/>
              </a:lnSpc>
              <a:spcBef>
                <a:spcPts val="200"/>
              </a:spcBef>
              <a:spcAft>
                <a:spcPts val="0"/>
              </a:spcAft>
              <a:buSzPts val="1018"/>
              <a:buNone/>
            </a:pPr>
            <a:r>
              <a:rPr b="1" lang="en-US" sz="1750">
                <a:latin typeface="Courier New"/>
                <a:ea typeface="Courier New"/>
                <a:cs typeface="Courier New"/>
                <a:sym typeface="Courier New"/>
              </a:rPr>
              <a:t>}</a:t>
            </a:r>
            <a:endParaRPr b="1" sz="1750">
              <a:latin typeface="Courier New"/>
              <a:ea typeface="Courier New"/>
              <a:cs typeface="Courier New"/>
              <a:sym typeface="Courier New"/>
            </a:endParaRPr>
          </a:p>
          <a:p>
            <a:pPr indent="0" lvl="0" marL="0" rtl="0" algn="l">
              <a:lnSpc>
                <a:spcPct val="70000"/>
              </a:lnSpc>
              <a:spcBef>
                <a:spcPts val="200"/>
              </a:spcBef>
              <a:spcAft>
                <a:spcPts val="0"/>
              </a:spcAft>
              <a:buClr>
                <a:schemeClr val="dk1"/>
              </a:buClr>
              <a:buSzPts val="1100"/>
              <a:buFont typeface="Arial"/>
              <a:buNone/>
            </a:pPr>
            <a:r>
              <a:rPr b="1" lang="en-US" sz="1750">
                <a:latin typeface="Courier New"/>
                <a:ea typeface="Courier New"/>
                <a:cs typeface="Courier New"/>
                <a:sym typeface="Courier New"/>
              </a:rPr>
              <a:t> </a:t>
            </a:r>
            <a:endParaRPr b="1" sz="1750">
              <a:latin typeface="Courier New"/>
              <a:ea typeface="Courier New"/>
              <a:cs typeface="Courier New"/>
              <a:sym typeface="Courier New"/>
            </a:endParaRPr>
          </a:p>
          <a:p>
            <a:pPr indent="0" lvl="0" marL="0" rtl="0" algn="l">
              <a:lnSpc>
                <a:spcPct val="70000"/>
              </a:lnSpc>
              <a:spcBef>
                <a:spcPts val="200"/>
              </a:spcBef>
              <a:spcAft>
                <a:spcPts val="0"/>
              </a:spcAft>
              <a:buClr>
                <a:schemeClr val="dk1"/>
              </a:buClr>
              <a:buSzPts val="1100"/>
              <a:buFont typeface="Arial"/>
              <a:buNone/>
            </a:pPr>
            <a:r>
              <a:rPr b="1" lang="en-US" sz="1750">
                <a:latin typeface="Courier New"/>
                <a:ea typeface="Courier New"/>
                <a:cs typeface="Courier New"/>
                <a:sym typeface="Courier New"/>
              </a:rPr>
              <a:t>int main()</a:t>
            </a:r>
            <a:endParaRPr b="1" sz="1750">
              <a:latin typeface="Courier New"/>
              <a:ea typeface="Courier New"/>
              <a:cs typeface="Courier New"/>
              <a:sym typeface="Courier New"/>
            </a:endParaRPr>
          </a:p>
          <a:p>
            <a:pPr indent="0" lvl="0" marL="0" rtl="0" algn="l">
              <a:lnSpc>
                <a:spcPct val="70000"/>
              </a:lnSpc>
              <a:spcBef>
                <a:spcPts val="200"/>
              </a:spcBef>
              <a:spcAft>
                <a:spcPts val="0"/>
              </a:spcAft>
              <a:buClr>
                <a:schemeClr val="dk1"/>
              </a:buClr>
              <a:buSzPts val="1100"/>
              <a:buFont typeface="Arial"/>
              <a:buNone/>
            </a:pPr>
            <a:r>
              <a:rPr b="1" lang="en-US" sz="1750">
                <a:latin typeface="Courier New"/>
                <a:ea typeface="Courier New"/>
                <a:cs typeface="Courier New"/>
                <a:sym typeface="Courier New"/>
              </a:rPr>
              <a:t>{</a:t>
            </a:r>
            <a:endParaRPr b="1" sz="1750">
              <a:latin typeface="Courier New"/>
              <a:ea typeface="Courier New"/>
              <a:cs typeface="Courier New"/>
              <a:sym typeface="Courier New"/>
            </a:endParaRPr>
          </a:p>
          <a:p>
            <a:pPr indent="0" lvl="0" marL="0" rtl="0" algn="l">
              <a:lnSpc>
                <a:spcPct val="70000"/>
              </a:lnSpc>
              <a:spcBef>
                <a:spcPts val="200"/>
              </a:spcBef>
              <a:spcAft>
                <a:spcPts val="0"/>
              </a:spcAft>
              <a:buClr>
                <a:schemeClr val="dk1"/>
              </a:buClr>
              <a:buSzPts val="1100"/>
              <a:buFont typeface="Arial"/>
              <a:buNone/>
            </a:pPr>
            <a:r>
              <a:rPr b="1" lang="en-US" sz="1750">
                <a:latin typeface="Courier New"/>
                <a:ea typeface="Courier New"/>
                <a:cs typeface="Courier New"/>
                <a:sym typeface="Courier New"/>
              </a:rPr>
              <a:t>    S s = {S::CHAR, 'a'};</a:t>
            </a:r>
            <a:endParaRPr b="1" sz="1750">
              <a:latin typeface="Courier New"/>
              <a:ea typeface="Courier New"/>
              <a:cs typeface="Courier New"/>
              <a:sym typeface="Courier New"/>
            </a:endParaRPr>
          </a:p>
          <a:p>
            <a:pPr indent="0" lvl="0" marL="0" rtl="0" algn="l">
              <a:lnSpc>
                <a:spcPct val="70000"/>
              </a:lnSpc>
              <a:spcBef>
                <a:spcPts val="200"/>
              </a:spcBef>
              <a:spcAft>
                <a:spcPts val="0"/>
              </a:spcAft>
              <a:buClr>
                <a:schemeClr val="dk1"/>
              </a:buClr>
              <a:buSzPts val="1100"/>
              <a:buFont typeface="Arial"/>
              <a:buNone/>
            </a:pPr>
            <a:r>
              <a:rPr b="1" lang="en-US" sz="1750">
                <a:latin typeface="Courier New"/>
                <a:ea typeface="Courier New"/>
                <a:cs typeface="Courier New"/>
                <a:sym typeface="Courier New"/>
              </a:rPr>
              <a:t>    print_s(s);</a:t>
            </a:r>
            <a:endParaRPr b="1" sz="1750">
              <a:latin typeface="Courier New"/>
              <a:ea typeface="Courier New"/>
              <a:cs typeface="Courier New"/>
              <a:sym typeface="Courier New"/>
            </a:endParaRPr>
          </a:p>
          <a:p>
            <a:pPr indent="0" lvl="0" marL="0" rtl="0" algn="l">
              <a:lnSpc>
                <a:spcPct val="70000"/>
              </a:lnSpc>
              <a:spcBef>
                <a:spcPts val="200"/>
              </a:spcBef>
              <a:spcAft>
                <a:spcPts val="0"/>
              </a:spcAft>
              <a:buClr>
                <a:schemeClr val="dk1"/>
              </a:buClr>
              <a:buSzPts val="1100"/>
              <a:buFont typeface="Arial"/>
              <a:buNone/>
            </a:pPr>
            <a:r>
              <a:rPr b="1" lang="en-US" sz="1750">
                <a:latin typeface="Courier New"/>
                <a:ea typeface="Courier New"/>
                <a:cs typeface="Courier New"/>
                <a:sym typeface="Courier New"/>
              </a:rPr>
              <a:t>    s.tag = S::INT;</a:t>
            </a:r>
            <a:endParaRPr b="1" sz="1750">
              <a:latin typeface="Courier New"/>
              <a:ea typeface="Courier New"/>
              <a:cs typeface="Courier New"/>
              <a:sym typeface="Courier New"/>
            </a:endParaRPr>
          </a:p>
          <a:p>
            <a:pPr indent="0" lvl="0" marL="0" rtl="0" algn="l">
              <a:lnSpc>
                <a:spcPct val="70000"/>
              </a:lnSpc>
              <a:spcBef>
                <a:spcPts val="200"/>
              </a:spcBef>
              <a:spcAft>
                <a:spcPts val="0"/>
              </a:spcAft>
              <a:buClr>
                <a:schemeClr val="dk1"/>
              </a:buClr>
              <a:buSzPts val="1100"/>
              <a:buFont typeface="Arial"/>
              <a:buNone/>
            </a:pPr>
            <a:r>
              <a:rPr b="1" lang="en-US" sz="1750">
                <a:latin typeface="Courier New"/>
                <a:ea typeface="Courier New"/>
                <a:cs typeface="Courier New"/>
                <a:sym typeface="Courier New"/>
              </a:rPr>
              <a:t>    s.i = 123;</a:t>
            </a:r>
            <a:endParaRPr b="1" sz="1750">
              <a:latin typeface="Courier New"/>
              <a:ea typeface="Courier New"/>
              <a:cs typeface="Courier New"/>
              <a:sym typeface="Courier New"/>
            </a:endParaRPr>
          </a:p>
          <a:p>
            <a:pPr indent="0" lvl="0" marL="0" rtl="0" algn="l">
              <a:lnSpc>
                <a:spcPct val="70000"/>
              </a:lnSpc>
              <a:spcBef>
                <a:spcPts val="200"/>
              </a:spcBef>
              <a:spcAft>
                <a:spcPts val="0"/>
              </a:spcAft>
              <a:buClr>
                <a:schemeClr val="dk1"/>
              </a:buClr>
              <a:buSzPts val="1100"/>
              <a:buFont typeface="Arial"/>
              <a:buNone/>
            </a:pPr>
            <a:r>
              <a:rPr b="1" lang="en-US" sz="1750">
                <a:latin typeface="Courier New"/>
                <a:ea typeface="Courier New"/>
                <a:cs typeface="Courier New"/>
                <a:sym typeface="Courier New"/>
              </a:rPr>
              <a:t>    print_s(s);</a:t>
            </a:r>
            <a:endParaRPr b="1" sz="1750">
              <a:latin typeface="Courier New"/>
              <a:ea typeface="Courier New"/>
              <a:cs typeface="Courier New"/>
              <a:sym typeface="Courier New"/>
            </a:endParaRPr>
          </a:p>
          <a:p>
            <a:pPr indent="0" lvl="0" marL="0" rtl="0" algn="l">
              <a:lnSpc>
                <a:spcPct val="70000"/>
              </a:lnSpc>
              <a:spcBef>
                <a:spcPts val="200"/>
              </a:spcBef>
              <a:spcAft>
                <a:spcPts val="0"/>
              </a:spcAft>
              <a:buClr>
                <a:schemeClr val="dk1"/>
              </a:buClr>
              <a:buSzPts val="1100"/>
              <a:buFont typeface="Arial"/>
              <a:buNone/>
            </a:pPr>
            <a:r>
              <a:rPr b="1" lang="en-US" sz="1750">
                <a:latin typeface="Courier New"/>
                <a:ea typeface="Courier New"/>
                <a:cs typeface="Courier New"/>
                <a:sym typeface="Courier New"/>
              </a:rPr>
              <a:t>}</a:t>
            </a:r>
            <a:endParaRPr b="1" sz="1750">
              <a:latin typeface="Courier New"/>
              <a:ea typeface="Courier New"/>
              <a:cs typeface="Courier New"/>
              <a:sym typeface="Courier New"/>
            </a:endParaRPr>
          </a:p>
          <a:p>
            <a:pPr indent="0" lvl="0" marL="0" rtl="0" algn="l">
              <a:lnSpc>
                <a:spcPct val="70000"/>
              </a:lnSpc>
              <a:spcBef>
                <a:spcPts val="200"/>
              </a:spcBef>
              <a:spcAft>
                <a:spcPts val="200"/>
              </a:spcAft>
              <a:buSzPts val="1018"/>
              <a:buNone/>
            </a:pPr>
            <a:r>
              <a:t/>
            </a:r>
            <a:endParaRPr b="1" sz="1750">
              <a:latin typeface="Courier New"/>
              <a:ea typeface="Courier New"/>
              <a:cs typeface="Courier New"/>
              <a:sym typeface="Courier New"/>
            </a:endParaRPr>
          </a:p>
        </p:txBody>
      </p:sp>
      <p:sp>
        <p:nvSpPr>
          <p:cNvPr id="384" name="Google Shape;384;p42"/>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3"/>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variant</a:t>
            </a:r>
            <a:endParaRPr/>
          </a:p>
        </p:txBody>
      </p:sp>
      <p:sp>
        <p:nvSpPr>
          <p:cNvPr id="391" name="Google Shape;391;p43"/>
          <p:cNvSpPr txBox="1"/>
          <p:nvPr>
            <p:ph idx="1" type="body"/>
          </p:nvPr>
        </p:nvSpPr>
        <p:spPr>
          <a:xfrm>
            <a:off x="822959" y="1845734"/>
            <a:ext cx="7543800" cy="4023300"/>
          </a:xfrm>
          <a:prstGeom prst="rect">
            <a:avLst/>
          </a:prstGeom>
        </p:spPr>
        <p:txBody>
          <a:bodyPr anchorCtr="0" anchor="t" bIns="45700" lIns="0" spcFirstLastPara="1" rIns="0" wrap="square" tIns="45700">
            <a:normAutofit fontScale="77500" lnSpcReduction="20000"/>
          </a:bodyPr>
          <a:lstStyle/>
          <a:p>
            <a:pPr indent="-357492" lvl="0" marL="457200" rtl="0" algn="l">
              <a:spcBef>
                <a:spcPts val="1200"/>
              </a:spcBef>
              <a:spcAft>
                <a:spcPts val="0"/>
              </a:spcAft>
              <a:buSzPct val="92905"/>
              <a:buChar char="●"/>
            </a:pPr>
            <a:r>
              <a:rPr lang="en-US" sz="2819"/>
              <a:t>The class template </a:t>
            </a:r>
            <a:r>
              <a:rPr lang="en-US" sz="2819">
                <a:latin typeface="Courier New"/>
                <a:ea typeface="Courier New"/>
                <a:cs typeface="Courier New"/>
                <a:sym typeface="Courier New"/>
              </a:rPr>
              <a:t>variant</a:t>
            </a:r>
            <a:r>
              <a:rPr lang="en-US" sz="2819"/>
              <a:t> represents a type-safe union</a:t>
            </a:r>
            <a:endParaRPr sz="2819"/>
          </a:p>
          <a:p>
            <a:pPr indent="-357492" lvl="0" marL="457200" rtl="0" algn="l">
              <a:spcBef>
                <a:spcPts val="0"/>
              </a:spcBef>
              <a:spcAft>
                <a:spcPts val="0"/>
              </a:spcAft>
              <a:buSzPct val="92905"/>
              <a:buChar char="●"/>
            </a:pPr>
            <a:r>
              <a:rPr lang="en-US" sz="2819"/>
              <a:t>An instance of </a:t>
            </a:r>
            <a:r>
              <a:rPr lang="en-US" sz="2819">
                <a:latin typeface="Courier New"/>
                <a:ea typeface="Courier New"/>
                <a:cs typeface="Courier New"/>
                <a:sym typeface="Courier New"/>
              </a:rPr>
              <a:t>variant</a:t>
            </a:r>
            <a:r>
              <a:rPr lang="en-US" sz="2819"/>
              <a:t> at any given time either holds a value of one of its alternative types</a:t>
            </a:r>
            <a:endParaRPr sz="2819"/>
          </a:p>
          <a:p>
            <a:pPr indent="-357492" lvl="0" marL="457200" rtl="0" algn="l">
              <a:spcBef>
                <a:spcPts val="0"/>
              </a:spcBef>
              <a:spcAft>
                <a:spcPts val="0"/>
              </a:spcAft>
              <a:buSzPct val="92905"/>
              <a:buChar char="●"/>
            </a:pPr>
            <a:r>
              <a:rPr lang="en-US" sz="2819"/>
              <a:t>A </a:t>
            </a:r>
            <a:r>
              <a:rPr lang="en-US" sz="2819">
                <a:latin typeface="Courier New"/>
                <a:ea typeface="Courier New"/>
                <a:cs typeface="Courier New"/>
                <a:sym typeface="Courier New"/>
              </a:rPr>
              <a:t>variant</a:t>
            </a:r>
            <a:r>
              <a:rPr lang="en-US" sz="2819"/>
              <a:t> is not permitted to hold references, arrays, or the type void</a:t>
            </a:r>
            <a:endParaRPr sz="2819"/>
          </a:p>
          <a:p>
            <a:pPr indent="-357492" lvl="0" marL="457200" rtl="0" algn="l">
              <a:spcBef>
                <a:spcPts val="0"/>
              </a:spcBef>
              <a:spcAft>
                <a:spcPts val="0"/>
              </a:spcAft>
              <a:buSzPct val="92905"/>
              <a:buChar char="●"/>
            </a:pPr>
            <a:r>
              <a:rPr lang="en-US" sz="2819"/>
              <a:t>A default-constructed </a:t>
            </a:r>
            <a:r>
              <a:rPr lang="en-US" sz="2819">
                <a:latin typeface="Courier New"/>
                <a:ea typeface="Courier New"/>
                <a:cs typeface="Courier New"/>
                <a:sym typeface="Courier New"/>
              </a:rPr>
              <a:t>variant</a:t>
            </a:r>
            <a:r>
              <a:rPr lang="en-US" sz="2819"/>
              <a:t> holds a value of its first alternative</a:t>
            </a:r>
            <a:endParaRPr sz="2819"/>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55000"/>
              <a:buFont typeface="Arial"/>
              <a:buNone/>
            </a:pPr>
            <a:r>
              <a:rPr b="1" lang="en-US">
                <a:latin typeface="Courier New"/>
                <a:ea typeface="Courier New"/>
                <a:cs typeface="Courier New"/>
                <a:sym typeface="Courier New"/>
              </a:rPr>
              <a:t>    std::variant&lt;int, double&gt; v;</a:t>
            </a:r>
            <a:endParaRPr b="1">
              <a:latin typeface="Courier New"/>
              <a:ea typeface="Courier New"/>
              <a:cs typeface="Courier New"/>
              <a:sym typeface="Courier New"/>
            </a:endParaRPr>
          </a:p>
          <a:p>
            <a:pPr indent="0" lvl="0" marL="0" rtl="0" algn="l">
              <a:spcBef>
                <a:spcPts val="1200"/>
              </a:spcBef>
              <a:spcAft>
                <a:spcPts val="0"/>
              </a:spcAft>
              <a:buClr>
                <a:schemeClr val="dk1"/>
              </a:buClr>
              <a:buSzPct val="55000"/>
              <a:buFont typeface="Arial"/>
              <a:buNone/>
            </a:pPr>
            <a:r>
              <a:rPr b="1" lang="en-US">
                <a:latin typeface="Courier New"/>
                <a:ea typeface="Courier New"/>
                <a:cs typeface="Courier New"/>
                <a:sym typeface="Courier New"/>
              </a:rPr>
              <a:t>    v = 10;</a:t>
            </a:r>
            <a:endParaRPr b="1">
              <a:latin typeface="Courier New"/>
              <a:ea typeface="Courier New"/>
              <a:cs typeface="Courier New"/>
              <a:sym typeface="Courier New"/>
            </a:endParaRPr>
          </a:p>
          <a:p>
            <a:pPr indent="0" lvl="0" marL="0" rtl="0" algn="l">
              <a:spcBef>
                <a:spcPts val="1200"/>
              </a:spcBef>
              <a:spcAft>
                <a:spcPts val="0"/>
              </a:spcAft>
              <a:buClr>
                <a:schemeClr val="dk1"/>
              </a:buClr>
              <a:buSzPct val="55000"/>
              <a:buFont typeface="Arial"/>
              <a:buNone/>
            </a:pPr>
            <a:r>
              <a:rPr b="1" lang="en-US">
                <a:latin typeface="Courier New"/>
                <a:ea typeface="Courier New"/>
                <a:cs typeface="Courier New"/>
                <a:sym typeface="Courier New"/>
              </a:rPr>
              <a:t>    cout &lt;&lt; get&lt;int&gt;(v) &lt;&lt; endl;</a:t>
            </a:r>
            <a:endParaRPr b="1">
              <a:latin typeface="Courier New"/>
              <a:ea typeface="Courier New"/>
              <a:cs typeface="Courier New"/>
              <a:sym typeface="Courier New"/>
            </a:endParaRPr>
          </a:p>
          <a:p>
            <a:pPr indent="0" lvl="0" marL="0" rtl="0" algn="l">
              <a:spcBef>
                <a:spcPts val="1200"/>
              </a:spcBef>
              <a:spcAft>
                <a:spcPts val="0"/>
              </a:spcAft>
              <a:buClr>
                <a:schemeClr val="dk1"/>
              </a:buClr>
              <a:buSzPct val="55000"/>
              <a:buFont typeface="Arial"/>
              <a:buNone/>
            </a:pPr>
            <a:r>
              <a:rPr b="1" lang="en-US">
                <a:latin typeface="Courier New"/>
                <a:ea typeface="Courier New"/>
                <a:cs typeface="Courier New"/>
                <a:sym typeface="Courier New"/>
              </a:rPr>
              <a:t>    v = 5.5;</a:t>
            </a:r>
            <a:endParaRPr b="1">
              <a:latin typeface="Courier New"/>
              <a:ea typeface="Courier New"/>
              <a:cs typeface="Courier New"/>
              <a:sym typeface="Courier New"/>
            </a:endParaRPr>
          </a:p>
          <a:p>
            <a:pPr indent="0" lvl="0" marL="0" rtl="0" algn="l">
              <a:spcBef>
                <a:spcPts val="1200"/>
              </a:spcBef>
              <a:spcAft>
                <a:spcPts val="0"/>
              </a:spcAft>
              <a:buClr>
                <a:schemeClr val="dk1"/>
              </a:buClr>
              <a:buSzPct val="55000"/>
              <a:buFont typeface="Arial"/>
              <a:buNone/>
            </a:pPr>
            <a:r>
              <a:rPr b="1" lang="en-US">
                <a:latin typeface="Courier New"/>
                <a:ea typeface="Courier New"/>
                <a:cs typeface="Courier New"/>
                <a:sym typeface="Courier New"/>
              </a:rPr>
              <a:t>    cout &lt;&lt; get&lt;double&gt;(v) &lt;&lt; endl;</a:t>
            </a:r>
            <a:endParaRPr b="1">
              <a:latin typeface="Courier New"/>
              <a:ea typeface="Courier New"/>
              <a:cs typeface="Courier New"/>
              <a:sym typeface="Courier New"/>
            </a:endParaRPr>
          </a:p>
          <a:p>
            <a:pPr indent="0" lvl="0" marL="0" rtl="0" algn="l">
              <a:spcBef>
                <a:spcPts val="1200"/>
              </a:spcBef>
              <a:spcAft>
                <a:spcPts val="200"/>
              </a:spcAft>
              <a:buNone/>
            </a:pPr>
            <a:r>
              <a:t/>
            </a:r>
            <a:endParaRPr/>
          </a:p>
        </p:txBody>
      </p:sp>
      <p:sp>
        <p:nvSpPr>
          <p:cNvPr id="392" name="Google Shape;392;p43"/>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6"/>
          <p:cNvSpPr txBox="1"/>
          <p:nvPr>
            <p:ph idx="1" type="body"/>
          </p:nvPr>
        </p:nvSpPr>
        <p:spPr>
          <a:xfrm>
            <a:off x="822950" y="1845724"/>
            <a:ext cx="7543800" cy="4409700"/>
          </a:xfrm>
          <a:prstGeom prst="rect">
            <a:avLst/>
          </a:prstGeom>
          <a:noFill/>
          <a:ln>
            <a:noFill/>
          </a:ln>
        </p:spPr>
        <p:txBody>
          <a:bodyPr anchorCtr="0" anchor="t" bIns="45700" lIns="0" spcFirstLastPara="1" rIns="0" wrap="square" tIns="45700">
            <a:normAutofit/>
          </a:bodyPr>
          <a:lstStyle/>
          <a:p>
            <a:pPr indent="-342900" lvl="0" marL="457200" rtl="0" algn="l">
              <a:lnSpc>
                <a:spcPct val="90000"/>
              </a:lnSpc>
              <a:spcBef>
                <a:spcPts val="0"/>
              </a:spcBef>
              <a:spcAft>
                <a:spcPts val="0"/>
              </a:spcAft>
              <a:buSzPts val="1800"/>
              <a:buChar char="●"/>
            </a:pPr>
            <a:r>
              <a:rPr lang="en-US"/>
              <a:t>exceptions</a:t>
            </a:r>
            <a:endParaRPr/>
          </a:p>
          <a:p>
            <a:pPr indent="-342900" lvl="0" marL="457200" rtl="0" algn="l">
              <a:spcBef>
                <a:spcPts val="1000"/>
              </a:spcBef>
              <a:spcAft>
                <a:spcPts val="0"/>
              </a:spcAft>
              <a:buSzPts val="1800"/>
              <a:buChar char="●"/>
            </a:pPr>
            <a:r>
              <a:rPr lang="en-US"/>
              <a:t>enumerations</a:t>
            </a:r>
            <a:endParaRPr/>
          </a:p>
          <a:p>
            <a:pPr indent="-342900" lvl="0" marL="457200" rtl="0" algn="l">
              <a:lnSpc>
                <a:spcPct val="90000"/>
              </a:lnSpc>
              <a:spcBef>
                <a:spcPts val="1000"/>
              </a:spcBef>
              <a:spcAft>
                <a:spcPts val="0"/>
              </a:spcAft>
              <a:buSzPts val="1800"/>
              <a:buChar char="●"/>
            </a:pPr>
            <a:r>
              <a:rPr lang="en-US"/>
              <a:t>unions</a:t>
            </a:r>
            <a:endParaRPr/>
          </a:p>
          <a:p>
            <a:pPr indent="-342900" lvl="0" marL="457200" rtl="0" algn="l">
              <a:spcBef>
                <a:spcPts val="1000"/>
              </a:spcBef>
              <a:spcAft>
                <a:spcPts val="0"/>
              </a:spcAft>
              <a:buSzPts val="1800"/>
              <a:buChar char="●"/>
            </a:pPr>
            <a:r>
              <a:rPr lang="en-US"/>
              <a:t>variant</a:t>
            </a:r>
            <a:endParaRPr/>
          </a:p>
          <a:p>
            <a:pPr indent="-342900" lvl="0" marL="457200" rtl="0" algn="l">
              <a:spcBef>
                <a:spcPts val="1000"/>
              </a:spcBef>
              <a:spcAft>
                <a:spcPts val="0"/>
              </a:spcAft>
              <a:buSzPts val="1800"/>
              <a:buChar char="●"/>
            </a:pPr>
            <a:r>
              <a:rPr lang="en-US"/>
              <a:t>optional</a:t>
            </a:r>
            <a:endParaRPr/>
          </a:p>
          <a:p>
            <a:pPr indent="-342900" lvl="0" marL="457200" rtl="0" algn="l">
              <a:spcBef>
                <a:spcPts val="1000"/>
              </a:spcBef>
              <a:spcAft>
                <a:spcPts val="0"/>
              </a:spcAft>
              <a:buSzPts val="1800"/>
              <a:buChar char="●"/>
            </a:pPr>
            <a:r>
              <a:rPr lang="en-US"/>
              <a:t>any</a:t>
            </a:r>
            <a:endParaRPr/>
          </a:p>
          <a:p>
            <a:pPr indent="-342900" lvl="0" marL="457200" rtl="0" algn="l">
              <a:spcBef>
                <a:spcPts val="1000"/>
              </a:spcBef>
              <a:spcAft>
                <a:spcPts val="0"/>
              </a:spcAft>
              <a:buSzPts val="1800"/>
              <a:buChar char="●"/>
            </a:pPr>
            <a:r>
              <a:rPr lang="en-US"/>
              <a:t>string_view</a:t>
            </a:r>
            <a:endParaRPr/>
          </a:p>
          <a:p>
            <a:pPr indent="-342900" lvl="0" marL="457200" rtl="0" algn="l">
              <a:spcBef>
                <a:spcPts val="1000"/>
              </a:spcBef>
              <a:spcAft>
                <a:spcPts val="0"/>
              </a:spcAft>
              <a:buSzPts val="1800"/>
              <a:buChar char="●"/>
            </a:pPr>
            <a:r>
              <a:rPr lang="en-US"/>
              <a:t>pairs and tuples</a:t>
            </a:r>
            <a:endParaRPr/>
          </a:p>
          <a:p>
            <a:pPr indent="-342900" lvl="0" marL="457200" rtl="0" algn="l">
              <a:spcBef>
                <a:spcPts val="1000"/>
              </a:spcBef>
              <a:spcAft>
                <a:spcPts val="0"/>
              </a:spcAft>
              <a:buSzPts val="1800"/>
              <a:buChar char="●"/>
            </a:pPr>
            <a:r>
              <a:rPr lang="en-US"/>
              <a:t>smart pointers</a:t>
            </a:r>
            <a:endParaRPr/>
          </a:p>
          <a:p>
            <a:pPr indent="-342900" lvl="0" marL="457200" rtl="0" algn="l">
              <a:spcBef>
                <a:spcPts val="1000"/>
              </a:spcBef>
              <a:spcAft>
                <a:spcPts val="1000"/>
              </a:spcAft>
              <a:buSzPts val="1800"/>
              <a:buChar char="●"/>
            </a:pPr>
            <a:r>
              <a:rPr lang="en-US"/>
              <a:t>casts</a:t>
            </a:r>
            <a:endParaRPr/>
          </a:p>
        </p:txBody>
      </p:sp>
      <p:sp>
        <p:nvSpPr>
          <p:cNvPr id="254" name="Google Shape;254;p2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Contents</a:t>
            </a:r>
            <a:endParaRPr/>
          </a:p>
        </p:txBody>
      </p:sp>
      <p:sp>
        <p:nvSpPr>
          <p:cNvPr id="255" name="Google Shape;255;p2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4"/>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optional</a:t>
            </a:r>
            <a:endParaRPr/>
          </a:p>
        </p:txBody>
      </p:sp>
      <p:sp>
        <p:nvSpPr>
          <p:cNvPr id="399" name="Google Shape;399;p44"/>
          <p:cNvSpPr txBox="1"/>
          <p:nvPr>
            <p:ph idx="1" type="body"/>
          </p:nvPr>
        </p:nvSpPr>
        <p:spPr>
          <a:xfrm>
            <a:off x="822950" y="1845724"/>
            <a:ext cx="7543800" cy="4335000"/>
          </a:xfrm>
          <a:prstGeom prst="rect">
            <a:avLst/>
          </a:prstGeom>
        </p:spPr>
        <p:txBody>
          <a:bodyPr anchorCtr="0" anchor="t" bIns="45700" lIns="0" spcFirstLastPara="1" rIns="0" wrap="square" tIns="45700">
            <a:normAutofit lnSpcReduction="20000"/>
          </a:bodyPr>
          <a:lstStyle/>
          <a:p>
            <a:pPr indent="0" lvl="0" marL="0" rtl="0" algn="l">
              <a:spcBef>
                <a:spcPts val="1200"/>
              </a:spcBef>
              <a:spcAft>
                <a:spcPts val="0"/>
              </a:spcAft>
              <a:buNone/>
            </a:pPr>
            <a:r>
              <a:rPr lang="en-US"/>
              <a:t>"</a:t>
            </a:r>
            <a:r>
              <a:rPr lang="en-US"/>
              <a:t>It is recommended to use optional&lt;T&gt; in situations where there is exactly one, clear (to all parties) reason for having no value of type T, and where the lack of value is as natural as having any regular value of T"</a:t>
            </a:r>
            <a:endParaRPr/>
          </a:p>
          <a:p>
            <a:pPr indent="-342900" lvl="0" marL="457200" rtl="0" algn="l">
              <a:spcBef>
                <a:spcPts val="1200"/>
              </a:spcBef>
              <a:spcAft>
                <a:spcPts val="0"/>
              </a:spcAft>
              <a:buSzPts val="1800"/>
              <a:buChar char="●"/>
            </a:pPr>
            <a:r>
              <a:rPr lang="en-US"/>
              <a:t>The class template std::optional manages an optional contained value, i.e. a value that may or may not be present - it is a wrapper for a type and a flag that indicates if the value is initialized or not</a:t>
            </a:r>
            <a:endParaRPr/>
          </a:p>
          <a:p>
            <a:pPr indent="0" lvl="0" marL="457200" rtl="0" algn="l">
              <a:spcBef>
                <a:spcPts val="1200"/>
              </a:spcBef>
              <a:spcAft>
                <a:spcPts val="0"/>
              </a:spcAft>
              <a:buNone/>
            </a:pPr>
            <a:r>
              <a:t/>
            </a:r>
            <a:endParaRPr/>
          </a:p>
          <a:p>
            <a:pPr indent="0" lvl="0" marL="457200" rtl="0" algn="l">
              <a:spcBef>
                <a:spcPts val="200"/>
              </a:spcBef>
              <a:spcAft>
                <a:spcPts val="0"/>
              </a:spcAft>
              <a:buNone/>
            </a:pPr>
            <a:r>
              <a:rPr lang="en-US" sz="1200">
                <a:solidFill>
                  <a:srgbClr val="008080"/>
                </a:solidFill>
                <a:highlight>
                  <a:srgbClr val="FFFFFF"/>
                </a:highlight>
                <a:latin typeface="Courier New"/>
                <a:ea typeface="Courier New"/>
                <a:cs typeface="Courier New"/>
                <a:sym typeface="Courier New"/>
              </a:rPr>
              <a:t>std</a:t>
            </a:r>
            <a:r>
              <a:rPr lang="en-US" sz="1200">
                <a:solidFill>
                  <a:schemeClr val="dk1"/>
                </a:solidFill>
                <a:highlight>
                  <a:srgbClr val="FFFFFF"/>
                </a:highlight>
                <a:latin typeface="Courier New"/>
                <a:ea typeface="Courier New"/>
                <a:cs typeface="Courier New"/>
                <a:sym typeface="Courier New"/>
              </a:rPr>
              <a:t>::</a:t>
            </a:r>
            <a:r>
              <a:rPr lang="en-US" sz="1200">
                <a:solidFill>
                  <a:srgbClr val="008080"/>
                </a:solidFill>
                <a:highlight>
                  <a:srgbClr val="FFFFFF"/>
                </a:highlight>
                <a:latin typeface="Courier New"/>
                <a:ea typeface="Courier New"/>
                <a:cs typeface="Courier New"/>
                <a:sym typeface="Courier New"/>
              </a:rPr>
              <a:t>optional</a:t>
            </a:r>
            <a:r>
              <a:rPr lang="en-US" sz="1200">
                <a:solidFill>
                  <a:schemeClr val="dk1"/>
                </a:solidFill>
                <a:highlight>
                  <a:srgbClr val="FFFFFF"/>
                </a:highlight>
                <a:latin typeface="Courier New"/>
                <a:ea typeface="Courier New"/>
                <a:cs typeface="Courier New"/>
                <a:sym typeface="Courier New"/>
              </a:rPr>
              <a:t>&lt;</a:t>
            </a:r>
            <a:r>
              <a:rPr lang="en-US" sz="1200">
                <a:solidFill>
                  <a:srgbClr val="008080"/>
                </a:solidFill>
                <a:highlight>
                  <a:srgbClr val="FFFFFF"/>
                </a:highlight>
                <a:latin typeface="Courier New"/>
                <a:ea typeface="Courier New"/>
                <a:cs typeface="Courier New"/>
                <a:sym typeface="Courier New"/>
              </a:rPr>
              <a:t>std</a:t>
            </a:r>
            <a:r>
              <a:rPr lang="en-US" sz="1200">
                <a:solidFill>
                  <a:schemeClr val="dk1"/>
                </a:solidFill>
                <a:highlight>
                  <a:srgbClr val="FFFFFF"/>
                </a:highlight>
                <a:latin typeface="Courier New"/>
                <a:ea typeface="Courier New"/>
                <a:cs typeface="Courier New"/>
                <a:sym typeface="Courier New"/>
              </a:rPr>
              <a:t>::</a:t>
            </a:r>
            <a:r>
              <a:rPr lang="en-US" sz="1200">
                <a:solidFill>
                  <a:srgbClr val="371F80"/>
                </a:solidFill>
                <a:highlight>
                  <a:srgbClr val="FFFFFF"/>
                </a:highlight>
                <a:latin typeface="Courier New"/>
                <a:ea typeface="Courier New"/>
                <a:cs typeface="Courier New"/>
                <a:sym typeface="Courier New"/>
              </a:rPr>
              <a:t>string</a:t>
            </a:r>
            <a:r>
              <a:rPr lang="en-US" sz="1200">
                <a:solidFill>
                  <a:schemeClr val="dk1"/>
                </a:solidFill>
                <a:highlight>
                  <a:srgbClr val="FFFFFF"/>
                </a:highlight>
                <a:latin typeface="Courier New"/>
                <a:ea typeface="Courier New"/>
                <a:cs typeface="Courier New"/>
                <a:sym typeface="Courier New"/>
              </a:rPr>
              <a:t>&gt; FindUserNick(</a:t>
            </a:r>
            <a:r>
              <a:rPr b="1" lang="en-US" sz="1200">
                <a:solidFill>
                  <a:srgbClr val="000080"/>
                </a:solidFill>
                <a:highlight>
                  <a:srgbClr val="FFFFFF"/>
                </a:highlight>
                <a:latin typeface="Courier New"/>
                <a:ea typeface="Courier New"/>
                <a:cs typeface="Courier New"/>
                <a:sym typeface="Courier New"/>
              </a:rPr>
              <a:t>const </a:t>
            </a:r>
            <a:r>
              <a:rPr lang="en-US" sz="1200">
                <a:solidFill>
                  <a:srgbClr val="371F80"/>
                </a:solidFill>
                <a:highlight>
                  <a:srgbClr val="FFFFFF"/>
                </a:highlight>
                <a:latin typeface="Courier New"/>
                <a:ea typeface="Courier New"/>
                <a:cs typeface="Courier New"/>
                <a:sym typeface="Courier New"/>
              </a:rPr>
              <a:t>string </a:t>
            </a:r>
            <a:r>
              <a:rPr lang="en-US" sz="1200">
                <a:solidFill>
                  <a:schemeClr val="dk1"/>
                </a:solidFill>
                <a:highlight>
                  <a:srgbClr val="FFFFFF"/>
                </a:highlight>
                <a:latin typeface="Courier New"/>
                <a:ea typeface="Courier New"/>
                <a:cs typeface="Courier New"/>
                <a:sym typeface="Courier New"/>
              </a:rPr>
              <a:t>&amp;s)</a:t>
            </a:r>
            <a:endParaRPr sz="1200">
              <a:solidFill>
                <a:schemeClr val="dk1"/>
              </a:solidFill>
              <a:highlight>
                <a:srgbClr val="FFFFFF"/>
              </a:highlight>
              <a:latin typeface="Courier New"/>
              <a:ea typeface="Courier New"/>
              <a:cs typeface="Courier New"/>
              <a:sym typeface="Courier New"/>
            </a:endParaRPr>
          </a:p>
          <a:p>
            <a:pPr indent="0" lvl="0" marL="457200" rtl="0" algn="l">
              <a:spcBef>
                <a:spcPts val="200"/>
              </a:spcBef>
              <a:spcAft>
                <a:spcPts val="0"/>
              </a:spcAft>
              <a:buNone/>
            </a:pP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457200" rtl="0" algn="l">
              <a:spcBef>
                <a:spcPts val="200"/>
              </a:spcBef>
              <a:spcAft>
                <a:spcPts val="0"/>
              </a:spcAft>
              <a:buNone/>
            </a:pPr>
            <a:r>
              <a:rPr lang="en-US" sz="1200">
                <a:solidFill>
                  <a:schemeClr val="dk1"/>
                </a:solidFill>
                <a:highlight>
                  <a:srgbClr val="FFFFFF"/>
                </a:highlight>
                <a:latin typeface="Courier New"/>
                <a:ea typeface="Courier New"/>
                <a:cs typeface="Courier New"/>
                <a:sym typeface="Courier New"/>
              </a:rPr>
              <a:t>   </a:t>
            </a:r>
            <a:r>
              <a:rPr lang="en-US" sz="1200">
                <a:solidFill>
                  <a:srgbClr val="008080"/>
                </a:solidFill>
                <a:highlight>
                  <a:srgbClr val="FFFFFF"/>
                </a:highlight>
                <a:latin typeface="Courier New"/>
                <a:ea typeface="Courier New"/>
                <a:cs typeface="Courier New"/>
                <a:sym typeface="Courier New"/>
              </a:rPr>
              <a:t>map</a:t>
            </a:r>
            <a:r>
              <a:rPr lang="en-US" sz="1200">
                <a:solidFill>
                  <a:schemeClr val="dk1"/>
                </a:solidFill>
                <a:highlight>
                  <a:srgbClr val="FFFFFF"/>
                </a:highlight>
                <a:latin typeface="Courier New"/>
                <a:ea typeface="Courier New"/>
                <a:cs typeface="Courier New"/>
                <a:sym typeface="Courier New"/>
              </a:rPr>
              <a:t>&lt;</a:t>
            </a:r>
            <a:r>
              <a:rPr lang="en-US" sz="1200">
                <a:solidFill>
                  <a:srgbClr val="371F80"/>
                </a:solidFill>
                <a:highlight>
                  <a:srgbClr val="FFFFFF"/>
                </a:highlight>
                <a:latin typeface="Courier New"/>
                <a:ea typeface="Courier New"/>
                <a:cs typeface="Courier New"/>
                <a:sym typeface="Courier New"/>
              </a:rPr>
              <a:t>string</a:t>
            </a:r>
            <a:r>
              <a:rPr lang="en-US" sz="1200">
                <a:solidFill>
                  <a:schemeClr val="dk1"/>
                </a:solidFill>
                <a:highlight>
                  <a:srgbClr val="FFFFFF"/>
                </a:highlight>
                <a:latin typeface="Courier New"/>
                <a:ea typeface="Courier New"/>
                <a:cs typeface="Courier New"/>
                <a:sym typeface="Courier New"/>
              </a:rPr>
              <a:t>, </a:t>
            </a:r>
            <a:r>
              <a:rPr lang="en-US" sz="1200">
                <a:solidFill>
                  <a:srgbClr val="371F80"/>
                </a:solidFill>
                <a:highlight>
                  <a:srgbClr val="FFFFFF"/>
                </a:highlight>
                <a:latin typeface="Courier New"/>
                <a:ea typeface="Courier New"/>
                <a:cs typeface="Courier New"/>
                <a:sym typeface="Courier New"/>
              </a:rPr>
              <a:t>string</a:t>
            </a:r>
            <a:r>
              <a:rPr lang="en-US" sz="1200">
                <a:solidFill>
                  <a:schemeClr val="dk1"/>
                </a:solidFill>
                <a:highlight>
                  <a:srgbClr val="FFFFFF"/>
                </a:highlight>
                <a:latin typeface="Courier New"/>
                <a:ea typeface="Courier New"/>
                <a:cs typeface="Courier New"/>
                <a:sym typeface="Courier New"/>
              </a:rPr>
              <a:t>&gt; cenas {{</a:t>
            </a:r>
            <a:r>
              <a:rPr b="1" lang="en-US" sz="1200">
                <a:solidFill>
                  <a:srgbClr val="008000"/>
                </a:solidFill>
                <a:highlight>
                  <a:srgbClr val="FFFFFF"/>
                </a:highlight>
                <a:latin typeface="Courier New"/>
                <a:ea typeface="Courier New"/>
                <a:cs typeface="Courier New"/>
                <a:sym typeface="Courier New"/>
              </a:rPr>
              <a:t>"ABC"</a:t>
            </a:r>
            <a:r>
              <a:rPr lang="en-US" sz="1200">
                <a:solidFill>
                  <a:schemeClr val="dk1"/>
                </a:solidFill>
                <a:highlight>
                  <a:srgbClr val="FFFFFF"/>
                </a:highlight>
                <a:latin typeface="Courier New"/>
                <a:ea typeface="Courier New"/>
                <a:cs typeface="Courier New"/>
                <a:sym typeface="Courier New"/>
              </a:rPr>
              <a:t>, </a:t>
            </a:r>
            <a:r>
              <a:rPr b="1" lang="en-US" sz="1200">
                <a:solidFill>
                  <a:srgbClr val="008000"/>
                </a:solidFill>
                <a:highlight>
                  <a:srgbClr val="FFFFFF"/>
                </a:highlight>
                <a:latin typeface="Courier New"/>
                <a:ea typeface="Courier New"/>
                <a:cs typeface="Courier New"/>
                <a:sym typeface="Courier New"/>
              </a:rPr>
              <a:t>"aaabbbccc"</a:t>
            </a:r>
            <a:r>
              <a:rPr lang="en-US" sz="1200">
                <a:solidFill>
                  <a:schemeClr val="dk1"/>
                </a:solidFill>
                <a:highlight>
                  <a:srgbClr val="FFFFFF"/>
                </a:highlight>
                <a:latin typeface="Courier New"/>
                <a:ea typeface="Courier New"/>
                <a:cs typeface="Courier New"/>
                <a:sym typeface="Courier New"/>
              </a:rPr>
              <a:t>}, {</a:t>
            </a:r>
            <a:r>
              <a:rPr b="1" lang="en-US" sz="1200">
                <a:solidFill>
                  <a:srgbClr val="008000"/>
                </a:solidFill>
                <a:highlight>
                  <a:srgbClr val="FFFFFF"/>
                </a:highlight>
                <a:latin typeface="Courier New"/>
                <a:ea typeface="Courier New"/>
                <a:cs typeface="Courier New"/>
                <a:sym typeface="Courier New"/>
              </a:rPr>
              <a:t>"CBD"</a:t>
            </a:r>
            <a:r>
              <a:rPr lang="en-US" sz="1200">
                <a:solidFill>
                  <a:schemeClr val="dk1"/>
                </a:solidFill>
                <a:highlight>
                  <a:srgbClr val="FFFFFF"/>
                </a:highlight>
                <a:latin typeface="Courier New"/>
                <a:ea typeface="Courier New"/>
                <a:cs typeface="Courier New"/>
                <a:sym typeface="Courier New"/>
              </a:rPr>
              <a:t>, </a:t>
            </a:r>
            <a:r>
              <a:rPr b="1" lang="en-US" sz="1200">
                <a:solidFill>
                  <a:srgbClr val="008000"/>
                </a:solidFill>
                <a:highlight>
                  <a:srgbClr val="FFFFFF"/>
                </a:highlight>
                <a:latin typeface="Courier New"/>
                <a:ea typeface="Courier New"/>
                <a:cs typeface="Courier New"/>
                <a:sym typeface="Courier New"/>
              </a:rPr>
              <a:t>"cccbbbddd"</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457200" rtl="0" algn="l">
              <a:spcBef>
                <a:spcPts val="200"/>
              </a:spcBef>
              <a:spcAft>
                <a:spcPts val="0"/>
              </a:spcAft>
              <a:buNone/>
            </a:pPr>
            <a:r>
              <a:t/>
            </a:r>
            <a:endParaRPr sz="1200">
              <a:solidFill>
                <a:schemeClr val="dk1"/>
              </a:solidFill>
              <a:highlight>
                <a:srgbClr val="FFFFFF"/>
              </a:highlight>
              <a:latin typeface="Courier New"/>
              <a:ea typeface="Courier New"/>
              <a:cs typeface="Courier New"/>
              <a:sym typeface="Courier New"/>
            </a:endParaRPr>
          </a:p>
          <a:p>
            <a:pPr indent="0" lvl="0" marL="457200" rtl="0" algn="l">
              <a:spcBef>
                <a:spcPts val="200"/>
              </a:spcBef>
              <a:spcAft>
                <a:spcPts val="0"/>
              </a:spcAft>
              <a:buNone/>
            </a:pPr>
            <a:r>
              <a:rPr lang="en-US" sz="1200">
                <a:solidFill>
                  <a:schemeClr val="dk1"/>
                </a:solidFill>
                <a:highlight>
                  <a:srgbClr val="FFFFFF"/>
                </a:highlight>
                <a:latin typeface="Courier New"/>
                <a:ea typeface="Courier New"/>
                <a:cs typeface="Courier New"/>
                <a:sym typeface="Courier New"/>
              </a:rPr>
              <a:t>   </a:t>
            </a:r>
            <a:r>
              <a:rPr b="1" lang="en-US" sz="1200">
                <a:solidFill>
                  <a:srgbClr val="000080"/>
                </a:solidFill>
                <a:highlight>
                  <a:srgbClr val="FFFFFF"/>
                </a:highlight>
                <a:latin typeface="Courier New"/>
                <a:ea typeface="Courier New"/>
                <a:cs typeface="Courier New"/>
                <a:sym typeface="Courier New"/>
              </a:rPr>
              <a:t>if </a:t>
            </a:r>
            <a:r>
              <a:rPr lang="en-US" sz="1200">
                <a:solidFill>
                  <a:schemeClr val="dk1"/>
                </a:solidFill>
                <a:highlight>
                  <a:srgbClr val="FFFFFF"/>
                </a:highlight>
                <a:latin typeface="Courier New"/>
                <a:ea typeface="Courier New"/>
                <a:cs typeface="Courier New"/>
                <a:sym typeface="Courier New"/>
              </a:rPr>
              <a:t>(cenas.count(s))</a:t>
            </a:r>
            <a:endParaRPr sz="1200">
              <a:solidFill>
                <a:schemeClr val="dk1"/>
              </a:solidFill>
              <a:highlight>
                <a:srgbClr val="FFFFFF"/>
              </a:highlight>
              <a:latin typeface="Courier New"/>
              <a:ea typeface="Courier New"/>
              <a:cs typeface="Courier New"/>
              <a:sym typeface="Courier New"/>
            </a:endParaRPr>
          </a:p>
          <a:p>
            <a:pPr indent="0" lvl="0" marL="457200" rtl="0" algn="l">
              <a:spcBef>
                <a:spcPts val="200"/>
              </a:spcBef>
              <a:spcAft>
                <a:spcPts val="0"/>
              </a:spcAft>
              <a:buNone/>
            </a:pPr>
            <a:r>
              <a:rPr lang="en-US" sz="1200">
                <a:solidFill>
                  <a:schemeClr val="dk1"/>
                </a:solidFill>
                <a:highlight>
                  <a:srgbClr val="FFFFFF"/>
                </a:highlight>
                <a:latin typeface="Courier New"/>
                <a:ea typeface="Courier New"/>
                <a:cs typeface="Courier New"/>
                <a:sym typeface="Courier New"/>
              </a:rPr>
              <a:t>       </a:t>
            </a:r>
            <a:r>
              <a:rPr b="1" lang="en-US" sz="1200">
                <a:solidFill>
                  <a:srgbClr val="000080"/>
                </a:solidFill>
                <a:highlight>
                  <a:srgbClr val="FFFFFF"/>
                </a:highlight>
                <a:latin typeface="Courier New"/>
                <a:ea typeface="Courier New"/>
                <a:cs typeface="Courier New"/>
                <a:sym typeface="Courier New"/>
              </a:rPr>
              <a:t>return </a:t>
            </a:r>
            <a:r>
              <a:rPr lang="en-US" sz="1200">
                <a:solidFill>
                  <a:schemeClr val="dk1"/>
                </a:solidFill>
                <a:highlight>
                  <a:srgbClr val="FFFFFF"/>
                </a:highlight>
                <a:latin typeface="Courier New"/>
                <a:ea typeface="Courier New"/>
                <a:cs typeface="Courier New"/>
                <a:sym typeface="Courier New"/>
              </a:rPr>
              <a:t>{cenas</a:t>
            </a:r>
            <a:r>
              <a:rPr lang="en-US" sz="1200">
                <a:solidFill>
                  <a:srgbClr val="008080"/>
                </a:solidFill>
                <a:highlight>
                  <a:srgbClr val="FFFFFF"/>
                </a:highlight>
                <a:latin typeface="Courier New"/>
                <a:ea typeface="Courier New"/>
                <a:cs typeface="Courier New"/>
                <a:sym typeface="Courier New"/>
              </a:rPr>
              <a:t>[</a:t>
            </a:r>
            <a:r>
              <a:rPr lang="en-US" sz="1200">
                <a:solidFill>
                  <a:schemeClr val="dk1"/>
                </a:solidFill>
                <a:highlight>
                  <a:srgbClr val="FFFFFF"/>
                </a:highlight>
                <a:latin typeface="Courier New"/>
                <a:ea typeface="Courier New"/>
                <a:cs typeface="Courier New"/>
                <a:sym typeface="Courier New"/>
              </a:rPr>
              <a:t>s</a:t>
            </a:r>
            <a:r>
              <a:rPr lang="en-US" sz="1200">
                <a:solidFill>
                  <a:srgbClr val="008080"/>
                </a:solidFill>
                <a:highlight>
                  <a:srgbClr val="FFFFFF"/>
                </a:highlight>
                <a:latin typeface="Courier New"/>
                <a:ea typeface="Courier New"/>
                <a:cs typeface="Courier New"/>
                <a:sym typeface="Courier New"/>
              </a:rPr>
              <a:t>]</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457200" rtl="0" algn="l">
              <a:spcBef>
                <a:spcPts val="200"/>
              </a:spcBef>
              <a:spcAft>
                <a:spcPts val="0"/>
              </a:spcAft>
              <a:buNone/>
            </a:pPr>
            <a:r>
              <a:t/>
            </a:r>
            <a:endParaRPr sz="1200">
              <a:solidFill>
                <a:schemeClr val="dk1"/>
              </a:solidFill>
              <a:highlight>
                <a:srgbClr val="FFFFFF"/>
              </a:highlight>
              <a:latin typeface="Courier New"/>
              <a:ea typeface="Courier New"/>
              <a:cs typeface="Courier New"/>
              <a:sym typeface="Courier New"/>
            </a:endParaRPr>
          </a:p>
          <a:p>
            <a:pPr indent="0" lvl="0" marL="457200" rtl="0" algn="l">
              <a:spcBef>
                <a:spcPts val="200"/>
              </a:spcBef>
              <a:spcAft>
                <a:spcPts val="0"/>
              </a:spcAft>
              <a:buNone/>
            </a:pPr>
            <a:r>
              <a:rPr lang="en-US" sz="1200">
                <a:solidFill>
                  <a:schemeClr val="dk1"/>
                </a:solidFill>
                <a:highlight>
                  <a:srgbClr val="FFFFFF"/>
                </a:highlight>
                <a:latin typeface="Courier New"/>
                <a:ea typeface="Courier New"/>
                <a:cs typeface="Courier New"/>
                <a:sym typeface="Courier New"/>
              </a:rPr>
              <a:t>   </a:t>
            </a:r>
            <a:r>
              <a:rPr b="1" lang="en-US" sz="1200">
                <a:solidFill>
                  <a:srgbClr val="000080"/>
                </a:solidFill>
                <a:highlight>
                  <a:srgbClr val="FFFFFF"/>
                </a:highlight>
                <a:latin typeface="Courier New"/>
                <a:ea typeface="Courier New"/>
                <a:cs typeface="Courier New"/>
                <a:sym typeface="Courier New"/>
              </a:rPr>
              <a:t>return </a:t>
            </a:r>
            <a:r>
              <a:rPr lang="en-US" sz="1200">
                <a:solidFill>
                  <a:schemeClr val="dk1"/>
                </a:solidFill>
                <a:highlight>
                  <a:srgbClr val="FFFFFF"/>
                </a:highlight>
                <a:latin typeface="Courier New"/>
                <a:ea typeface="Courier New"/>
                <a:cs typeface="Courier New"/>
                <a:sym typeface="Courier New"/>
              </a:rPr>
              <a:t>{}; </a:t>
            </a:r>
            <a:r>
              <a:rPr i="1" lang="en-US" sz="1200">
                <a:solidFill>
                  <a:srgbClr val="808080"/>
                </a:solidFill>
                <a:highlight>
                  <a:srgbClr val="FFFFFF"/>
                </a:highlight>
                <a:latin typeface="Courier New"/>
                <a:ea typeface="Courier New"/>
                <a:cs typeface="Courier New"/>
                <a:sym typeface="Courier New"/>
              </a:rPr>
              <a:t>// same as std::nullopt;</a:t>
            </a:r>
            <a:endParaRPr i="1" sz="1200">
              <a:solidFill>
                <a:srgbClr val="808080"/>
              </a:solidFill>
              <a:highlight>
                <a:srgbClr val="FFFFFF"/>
              </a:highlight>
              <a:latin typeface="Courier New"/>
              <a:ea typeface="Courier New"/>
              <a:cs typeface="Courier New"/>
              <a:sym typeface="Courier New"/>
            </a:endParaRPr>
          </a:p>
          <a:p>
            <a:pPr indent="0" lvl="0" marL="457200" rtl="0" algn="l">
              <a:spcBef>
                <a:spcPts val="200"/>
              </a:spcBef>
              <a:spcAft>
                <a:spcPts val="0"/>
              </a:spcAft>
              <a:buNone/>
            </a:pP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457200" rtl="0" algn="l">
              <a:spcBef>
                <a:spcPts val="200"/>
              </a:spcBef>
              <a:spcAft>
                <a:spcPts val="0"/>
              </a:spcAft>
              <a:buNone/>
            </a:pP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457200" rtl="0" algn="l">
              <a:spcBef>
                <a:spcPts val="1000"/>
              </a:spcBef>
              <a:spcAft>
                <a:spcPts val="0"/>
              </a:spcAft>
              <a:buNone/>
            </a:pPr>
            <a:r>
              <a:rPr lang="en-US" sz="1200">
                <a:solidFill>
                  <a:srgbClr val="008080"/>
                </a:solidFill>
                <a:highlight>
                  <a:srgbClr val="FFFFFF"/>
                </a:highlight>
                <a:latin typeface="Courier New"/>
                <a:ea typeface="Courier New"/>
                <a:cs typeface="Courier New"/>
                <a:sym typeface="Courier New"/>
              </a:rPr>
              <a:t>std</a:t>
            </a:r>
            <a:r>
              <a:rPr lang="en-US" sz="1200">
                <a:solidFill>
                  <a:schemeClr val="dk1"/>
                </a:solidFill>
                <a:highlight>
                  <a:srgbClr val="FFFFFF"/>
                </a:highlight>
                <a:latin typeface="Courier New"/>
                <a:ea typeface="Courier New"/>
                <a:cs typeface="Courier New"/>
                <a:sym typeface="Courier New"/>
              </a:rPr>
              <a:t>::</a:t>
            </a:r>
            <a:r>
              <a:rPr lang="en-US" sz="1200">
                <a:solidFill>
                  <a:srgbClr val="008080"/>
                </a:solidFill>
                <a:highlight>
                  <a:srgbClr val="FFFFFF"/>
                </a:highlight>
                <a:latin typeface="Courier New"/>
                <a:ea typeface="Courier New"/>
                <a:cs typeface="Courier New"/>
                <a:sym typeface="Courier New"/>
              </a:rPr>
              <a:t>optional</a:t>
            </a:r>
            <a:r>
              <a:rPr lang="en-US" sz="1200">
                <a:solidFill>
                  <a:schemeClr val="dk1"/>
                </a:solidFill>
                <a:highlight>
                  <a:srgbClr val="FFFFFF"/>
                </a:highlight>
                <a:latin typeface="Courier New"/>
                <a:ea typeface="Courier New"/>
                <a:cs typeface="Courier New"/>
                <a:sym typeface="Courier New"/>
              </a:rPr>
              <a:t>&lt;</a:t>
            </a:r>
            <a:r>
              <a:rPr lang="en-US" sz="1200">
                <a:solidFill>
                  <a:srgbClr val="008080"/>
                </a:solidFill>
                <a:highlight>
                  <a:srgbClr val="FFFFFF"/>
                </a:highlight>
                <a:latin typeface="Courier New"/>
                <a:ea typeface="Courier New"/>
                <a:cs typeface="Courier New"/>
                <a:sym typeface="Courier New"/>
              </a:rPr>
              <a:t>std</a:t>
            </a:r>
            <a:r>
              <a:rPr lang="en-US" sz="1200">
                <a:solidFill>
                  <a:schemeClr val="dk1"/>
                </a:solidFill>
                <a:highlight>
                  <a:srgbClr val="FFFFFF"/>
                </a:highlight>
                <a:latin typeface="Courier New"/>
                <a:ea typeface="Courier New"/>
                <a:cs typeface="Courier New"/>
                <a:sym typeface="Courier New"/>
              </a:rPr>
              <a:t>::</a:t>
            </a:r>
            <a:r>
              <a:rPr lang="en-US" sz="1200">
                <a:solidFill>
                  <a:srgbClr val="371F80"/>
                </a:solidFill>
                <a:highlight>
                  <a:srgbClr val="FFFFFF"/>
                </a:highlight>
                <a:latin typeface="Courier New"/>
                <a:ea typeface="Courier New"/>
                <a:cs typeface="Courier New"/>
                <a:sym typeface="Courier New"/>
              </a:rPr>
              <a:t>string</a:t>
            </a:r>
            <a:r>
              <a:rPr lang="en-US" sz="1200">
                <a:solidFill>
                  <a:schemeClr val="dk1"/>
                </a:solidFill>
                <a:highlight>
                  <a:srgbClr val="FFFFFF"/>
                </a:highlight>
                <a:latin typeface="Courier New"/>
                <a:ea typeface="Courier New"/>
                <a:cs typeface="Courier New"/>
                <a:sym typeface="Courier New"/>
              </a:rPr>
              <a:t>&gt; nick = FindUserNick(</a:t>
            </a:r>
            <a:r>
              <a:rPr b="1" lang="en-US" sz="1200">
                <a:solidFill>
                  <a:srgbClr val="008000"/>
                </a:solidFill>
                <a:highlight>
                  <a:srgbClr val="FFFFFF"/>
                </a:highlight>
                <a:latin typeface="Courier New"/>
                <a:ea typeface="Courier New"/>
                <a:cs typeface="Courier New"/>
                <a:sym typeface="Courier New"/>
              </a:rPr>
              <a:t>"ABC"</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457200" rtl="0" algn="l">
              <a:spcBef>
                <a:spcPts val="1000"/>
              </a:spcBef>
              <a:spcAft>
                <a:spcPts val="0"/>
              </a:spcAft>
              <a:buNone/>
            </a:pPr>
            <a:r>
              <a:rPr b="1" lang="en-US" sz="1200">
                <a:solidFill>
                  <a:srgbClr val="000080"/>
                </a:solidFill>
                <a:highlight>
                  <a:srgbClr val="FFFFFF"/>
                </a:highlight>
                <a:latin typeface="Courier New"/>
                <a:ea typeface="Courier New"/>
                <a:cs typeface="Courier New"/>
                <a:sym typeface="Courier New"/>
              </a:rPr>
              <a:t>if </a:t>
            </a:r>
            <a:r>
              <a:rPr lang="en-US" sz="1200">
                <a:solidFill>
                  <a:schemeClr val="dk1"/>
                </a:solidFill>
                <a:highlight>
                  <a:srgbClr val="FFFFFF"/>
                </a:highlight>
                <a:latin typeface="Courier New"/>
                <a:ea typeface="Courier New"/>
                <a:cs typeface="Courier New"/>
                <a:sym typeface="Courier New"/>
              </a:rPr>
              <a:t>(nick) // nick.has_value()</a:t>
            </a:r>
            <a:endParaRPr sz="1200">
              <a:solidFill>
                <a:schemeClr val="dk1"/>
              </a:solidFill>
              <a:highlight>
                <a:srgbClr val="FFFFFF"/>
              </a:highlight>
              <a:latin typeface="Courier New"/>
              <a:ea typeface="Courier New"/>
              <a:cs typeface="Courier New"/>
              <a:sym typeface="Courier New"/>
            </a:endParaRPr>
          </a:p>
          <a:p>
            <a:pPr indent="0" lvl="0" marL="457200" rtl="0" algn="l">
              <a:spcBef>
                <a:spcPts val="1000"/>
              </a:spcBef>
              <a:spcAft>
                <a:spcPts val="0"/>
              </a:spcAft>
              <a:buNone/>
            </a:pPr>
            <a:r>
              <a:rPr lang="en-US" sz="1200">
                <a:solidFill>
                  <a:schemeClr val="dk1"/>
                </a:solidFill>
                <a:highlight>
                  <a:srgbClr val="FFFFFF"/>
                </a:highlight>
                <a:latin typeface="Courier New"/>
                <a:ea typeface="Courier New"/>
                <a:cs typeface="Courier New"/>
                <a:sym typeface="Courier New"/>
              </a:rPr>
              <a:t>   cout </a:t>
            </a:r>
            <a:r>
              <a:rPr lang="en-US" sz="1200">
                <a:solidFill>
                  <a:srgbClr val="008080"/>
                </a:solidFill>
                <a:highlight>
                  <a:srgbClr val="FFFFFF"/>
                </a:highlight>
                <a:latin typeface="Courier New"/>
                <a:ea typeface="Courier New"/>
                <a:cs typeface="Courier New"/>
                <a:sym typeface="Courier New"/>
              </a:rPr>
              <a:t>&lt;&lt; </a:t>
            </a:r>
            <a:r>
              <a:rPr lang="en-US" sz="1200">
                <a:solidFill>
                  <a:schemeClr val="dk1"/>
                </a:solidFill>
                <a:highlight>
                  <a:srgbClr val="FFFFFF"/>
                </a:highlight>
                <a:latin typeface="Courier New"/>
                <a:ea typeface="Courier New"/>
                <a:cs typeface="Courier New"/>
                <a:sym typeface="Courier New"/>
              </a:rPr>
              <a:t>nick.value() </a:t>
            </a:r>
            <a:r>
              <a:rPr lang="en-US" sz="1200">
                <a:solidFill>
                  <a:srgbClr val="008080"/>
                </a:solidFill>
                <a:highlight>
                  <a:srgbClr val="FFFFFF"/>
                </a:highlight>
                <a:latin typeface="Courier New"/>
                <a:ea typeface="Courier New"/>
                <a:cs typeface="Courier New"/>
                <a:sym typeface="Courier New"/>
              </a:rPr>
              <a:t>&lt;&lt; </a:t>
            </a:r>
            <a:r>
              <a:rPr lang="en-US" sz="1200">
                <a:solidFill>
                  <a:schemeClr val="dk1"/>
                </a:solidFill>
                <a:highlight>
                  <a:srgbClr val="FFFFFF"/>
                </a:highlight>
                <a:latin typeface="Courier New"/>
                <a:ea typeface="Courier New"/>
                <a:cs typeface="Courier New"/>
                <a:sym typeface="Courier New"/>
              </a:rPr>
              <a:t>endl;</a:t>
            </a:r>
            <a:endParaRPr/>
          </a:p>
        </p:txBody>
      </p:sp>
      <p:sp>
        <p:nvSpPr>
          <p:cNvPr id="400" name="Google Shape;400;p44"/>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5"/>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any</a:t>
            </a:r>
            <a:endParaRPr/>
          </a:p>
        </p:txBody>
      </p:sp>
      <p:sp>
        <p:nvSpPr>
          <p:cNvPr id="407" name="Google Shape;407;p45"/>
          <p:cNvSpPr txBox="1"/>
          <p:nvPr>
            <p:ph idx="1" type="body"/>
          </p:nvPr>
        </p:nvSpPr>
        <p:spPr>
          <a:xfrm>
            <a:off x="822950" y="1845724"/>
            <a:ext cx="7543800" cy="4477500"/>
          </a:xfrm>
          <a:prstGeom prst="rect">
            <a:avLst/>
          </a:prstGeom>
        </p:spPr>
        <p:txBody>
          <a:bodyPr anchorCtr="0" anchor="t" bIns="45700" lIns="0" spcFirstLastPara="1" rIns="0" wrap="square" tIns="45700">
            <a:normAutofit lnSpcReduction="10000"/>
          </a:bodyPr>
          <a:lstStyle/>
          <a:p>
            <a:pPr indent="-342900" lvl="0" marL="457200" rtl="0" algn="l">
              <a:spcBef>
                <a:spcPts val="1200"/>
              </a:spcBef>
              <a:spcAft>
                <a:spcPts val="0"/>
              </a:spcAft>
              <a:buSzPts val="1800"/>
              <a:buChar char="●"/>
            </a:pPr>
            <a:r>
              <a:rPr lang="en-US"/>
              <a:t>provides a type-safe container to store single value of any type</a:t>
            </a:r>
            <a:endParaRPr/>
          </a:p>
          <a:p>
            <a:pPr indent="-342900" lvl="0" marL="457200" rtl="0" algn="l">
              <a:spcBef>
                <a:spcPts val="0"/>
              </a:spcBef>
              <a:spcAft>
                <a:spcPts val="0"/>
              </a:spcAft>
              <a:buSzPts val="1800"/>
              <a:buChar char="●"/>
            </a:pPr>
            <a:r>
              <a:rPr lang="en-US"/>
              <a:t>we must use </a:t>
            </a:r>
            <a:r>
              <a:rPr lang="en-US">
                <a:latin typeface="Courier New"/>
                <a:ea typeface="Courier New"/>
                <a:cs typeface="Courier New"/>
                <a:sym typeface="Courier New"/>
              </a:rPr>
              <a:t>any_cast&lt;type&gt;(any_var) </a:t>
            </a:r>
            <a:r>
              <a:rPr lang="en-US"/>
              <a:t>to convert any_var value into its original type</a:t>
            </a:r>
            <a:endParaRPr/>
          </a:p>
          <a:p>
            <a:pPr indent="-342900" lvl="0" marL="457200" rtl="0" algn="l">
              <a:spcBef>
                <a:spcPts val="0"/>
              </a:spcBef>
              <a:spcAft>
                <a:spcPts val="0"/>
              </a:spcAft>
              <a:buSzPts val="1800"/>
              <a:buChar char="●"/>
            </a:pPr>
            <a:r>
              <a:rPr lang="en-US"/>
              <a:t>if a stored value has a type other than the one trying to cast to, then a </a:t>
            </a:r>
            <a:r>
              <a:rPr lang="en-US">
                <a:latin typeface="Courier New"/>
                <a:ea typeface="Courier New"/>
                <a:cs typeface="Courier New"/>
                <a:sym typeface="Courier New"/>
              </a:rPr>
              <a:t>bad_any_cast</a:t>
            </a:r>
            <a:r>
              <a:rPr lang="en-US"/>
              <a:t> exception will be thrown by the compiler</a:t>
            </a:r>
            <a:endParaRPr/>
          </a:p>
          <a:p>
            <a:pPr indent="-342900" lvl="0" marL="457200" rtl="0" algn="l">
              <a:spcBef>
                <a:spcPts val="0"/>
              </a:spcBef>
              <a:spcAft>
                <a:spcPts val="0"/>
              </a:spcAft>
              <a:buSzPts val="1800"/>
              <a:buChar char="●"/>
            </a:pPr>
            <a:r>
              <a:rPr lang="en-US"/>
              <a:t>any can be constructed in three different ways using Copy Initialization, Parameterized constructor and assignment operator</a:t>
            </a:r>
            <a:endParaRPr/>
          </a:p>
          <a:p>
            <a:pPr indent="0" lvl="0" marL="457200" rtl="0" algn="l">
              <a:spcBef>
                <a:spcPts val="200"/>
              </a:spcBef>
              <a:spcAft>
                <a:spcPts val="0"/>
              </a:spcAft>
              <a:buNone/>
            </a:pPr>
            <a:r>
              <a:rPr i="1" lang="en-US" sz="1200">
                <a:solidFill>
                  <a:srgbClr val="808080"/>
                </a:solidFill>
                <a:highlight>
                  <a:srgbClr val="FFFFFF"/>
                </a:highlight>
                <a:latin typeface="Courier New"/>
                <a:ea typeface="Courier New"/>
                <a:cs typeface="Courier New"/>
                <a:sym typeface="Courier New"/>
              </a:rPr>
              <a:t>// any type</a:t>
            </a:r>
            <a:endParaRPr i="1" sz="1200">
              <a:solidFill>
                <a:srgbClr val="808080"/>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US" sz="1200">
                <a:solidFill>
                  <a:srgbClr val="008080"/>
                </a:solidFill>
                <a:highlight>
                  <a:srgbClr val="FFFFFF"/>
                </a:highlight>
                <a:latin typeface="Courier New"/>
                <a:ea typeface="Courier New"/>
                <a:cs typeface="Courier New"/>
                <a:sym typeface="Courier New"/>
              </a:rPr>
              <a:t>std</a:t>
            </a:r>
            <a:r>
              <a:rPr lang="en-US" sz="1200">
                <a:solidFill>
                  <a:schemeClr val="dk1"/>
                </a:solidFill>
                <a:highlight>
                  <a:srgbClr val="FFFFFF"/>
                </a:highlight>
                <a:latin typeface="Courier New"/>
                <a:ea typeface="Courier New"/>
                <a:cs typeface="Courier New"/>
                <a:sym typeface="Courier New"/>
              </a:rPr>
              <a:t>::</a:t>
            </a:r>
            <a:r>
              <a:rPr lang="en-US" sz="1200">
                <a:solidFill>
                  <a:srgbClr val="008080"/>
                </a:solidFill>
                <a:highlight>
                  <a:srgbClr val="FFFFFF"/>
                </a:highlight>
                <a:latin typeface="Courier New"/>
                <a:ea typeface="Courier New"/>
                <a:cs typeface="Courier New"/>
                <a:sym typeface="Courier New"/>
              </a:rPr>
              <a:t>any </a:t>
            </a:r>
            <a:r>
              <a:rPr lang="en-US" sz="1200">
                <a:solidFill>
                  <a:schemeClr val="dk1"/>
                </a:solidFill>
                <a:highlight>
                  <a:srgbClr val="FFFFFF"/>
                </a:highlight>
                <a:latin typeface="Courier New"/>
                <a:ea typeface="Courier New"/>
                <a:cs typeface="Courier New"/>
                <a:sym typeface="Courier New"/>
              </a:rPr>
              <a:t>a = </a:t>
            </a:r>
            <a:r>
              <a:rPr lang="en-US" sz="1200">
                <a:solidFill>
                  <a:srgbClr val="0000FF"/>
                </a:solidFill>
                <a:highlight>
                  <a:srgbClr val="FFFFFF"/>
                </a:highlight>
                <a:latin typeface="Courier New"/>
                <a:ea typeface="Courier New"/>
                <a:cs typeface="Courier New"/>
                <a:sym typeface="Courier New"/>
              </a:rPr>
              <a:t>1</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US" sz="1200">
                <a:solidFill>
                  <a:srgbClr val="008080"/>
                </a:solidFill>
                <a:highlight>
                  <a:srgbClr val="FFFFFF"/>
                </a:highlight>
                <a:latin typeface="Courier New"/>
                <a:ea typeface="Courier New"/>
                <a:cs typeface="Courier New"/>
                <a:sym typeface="Courier New"/>
              </a:rPr>
              <a:t>std</a:t>
            </a:r>
            <a:r>
              <a:rPr lang="en-US" sz="1200">
                <a:solidFill>
                  <a:schemeClr val="dk1"/>
                </a:solidFill>
                <a:highlight>
                  <a:srgbClr val="FFFFFF"/>
                </a:highlight>
                <a:latin typeface="Courier New"/>
                <a:ea typeface="Courier New"/>
                <a:cs typeface="Courier New"/>
                <a:sym typeface="Courier New"/>
              </a:rPr>
              <a:t>::cout </a:t>
            </a:r>
            <a:r>
              <a:rPr lang="en-US" sz="1200">
                <a:solidFill>
                  <a:srgbClr val="008080"/>
                </a:solidFill>
                <a:highlight>
                  <a:srgbClr val="FFFFFF"/>
                </a:highlight>
                <a:latin typeface="Courier New"/>
                <a:ea typeface="Courier New"/>
                <a:cs typeface="Courier New"/>
                <a:sym typeface="Courier New"/>
              </a:rPr>
              <a:t>&lt;&lt; </a:t>
            </a:r>
            <a:r>
              <a:rPr lang="en-US" sz="1200">
                <a:solidFill>
                  <a:schemeClr val="dk1"/>
                </a:solidFill>
                <a:highlight>
                  <a:srgbClr val="FFFFFF"/>
                </a:highlight>
                <a:latin typeface="Courier New"/>
                <a:ea typeface="Courier New"/>
                <a:cs typeface="Courier New"/>
                <a:sym typeface="Courier New"/>
              </a:rPr>
              <a:t>a.type().name() </a:t>
            </a:r>
            <a:r>
              <a:rPr lang="en-US" sz="1200">
                <a:solidFill>
                  <a:srgbClr val="008080"/>
                </a:solidFill>
                <a:highlight>
                  <a:srgbClr val="FFFFFF"/>
                </a:highlight>
                <a:latin typeface="Courier New"/>
                <a:ea typeface="Courier New"/>
                <a:cs typeface="Courier New"/>
                <a:sym typeface="Courier New"/>
              </a:rPr>
              <a:t>&lt;&lt; </a:t>
            </a:r>
            <a:r>
              <a:rPr b="1" lang="en-US" sz="1200">
                <a:solidFill>
                  <a:srgbClr val="008000"/>
                </a:solidFill>
                <a:highlight>
                  <a:srgbClr val="FFFFFF"/>
                </a:highlight>
                <a:latin typeface="Courier New"/>
                <a:ea typeface="Courier New"/>
                <a:cs typeface="Courier New"/>
                <a:sym typeface="Courier New"/>
              </a:rPr>
              <a:t>": " </a:t>
            </a:r>
            <a:r>
              <a:rPr lang="en-US" sz="1200">
                <a:solidFill>
                  <a:srgbClr val="008080"/>
                </a:solidFill>
                <a:highlight>
                  <a:srgbClr val="FFFFFF"/>
                </a:highlight>
                <a:latin typeface="Courier New"/>
                <a:ea typeface="Courier New"/>
                <a:cs typeface="Courier New"/>
                <a:sym typeface="Courier New"/>
              </a:rPr>
              <a:t>&lt;&lt; std</a:t>
            </a:r>
            <a:r>
              <a:rPr lang="en-US" sz="1200">
                <a:solidFill>
                  <a:schemeClr val="dk1"/>
                </a:solidFill>
                <a:highlight>
                  <a:srgbClr val="FFFFFF"/>
                </a:highlight>
                <a:latin typeface="Courier New"/>
                <a:ea typeface="Courier New"/>
                <a:cs typeface="Courier New"/>
                <a:sym typeface="Courier New"/>
              </a:rPr>
              <a:t>::any_cast&lt;</a:t>
            </a:r>
            <a:r>
              <a:rPr b="1" lang="en-US" sz="1200">
                <a:solidFill>
                  <a:srgbClr val="000080"/>
                </a:solidFill>
                <a:highlight>
                  <a:srgbClr val="FFFFFF"/>
                </a:highlight>
                <a:latin typeface="Courier New"/>
                <a:ea typeface="Courier New"/>
                <a:cs typeface="Courier New"/>
                <a:sym typeface="Courier New"/>
              </a:rPr>
              <a:t>int</a:t>
            </a:r>
            <a:r>
              <a:rPr lang="en-US" sz="1200">
                <a:solidFill>
                  <a:schemeClr val="dk1"/>
                </a:solidFill>
                <a:highlight>
                  <a:srgbClr val="FFFFFF"/>
                </a:highlight>
                <a:latin typeface="Courier New"/>
                <a:ea typeface="Courier New"/>
                <a:cs typeface="Courier New"/>
                <a:sym typeface="Courier New"/>
              </a:rPr>
              <a:t>&gt;(a) </a:t>
            </a:r>
            <a:r>
              <a:rPr lang="en-US" sz="1200">
                <a:solidFill>
                  <a:srgbClr val="008080"/>
                </a:solidFill>
                <a:highlight>
                  <a:srgbClr val="FFFFFF"/>
                </a:highlight>
                <a:latin typeface="Courier New"/>
                <a:ea typeface="Courier New"/>
                <a:cs typeface="Courier New"/>
                <a:sym typeface="Courier New"/>
              </a:rPr>
              <a:t>&lt;&lt; </a:t>
            </a:r>
            <a:r>
              <a:rPr b="1" lang="en-US" sz="1200">
                <a:solidFill>
                  <a:srgbClr val="008000"/>
                </a:solidFill>
                <a:highlight>
                  <a:srgbClr val="FFFFFF"/>
                </a:highlight>
                <a:latin typeface="Courier New"/>
                <a:ea typeface="Courier New"/>
                <a:cs typeface="Courier New"/>
                <a:sym typeface="Courier New"/>
              </a:rPr>
              <a:t>'</a:t>
            </a:r>
            <a:r>
              <a:rPr b="1" lang="en-US" sz="1200">
                <a:solidFill>
                  <a:srgbClr val="000080"/>
                </a:solidFill>
                <a:highlight>
                  <a:srgbClr val="FFFFFF"/>
                </a:highlight>
                <a:latin typeface="Courier New"/>
                <a:ea typeface="Courier New"/>
                <a:cs typeface="Courier New"/>
                <a:sym typeface="Courier New"/>
              </a:rPr>
              <a:t>\n</a:t>
            </a:r>
            <a:r>
              <a:rPr b="1" lang="en-US" sz="1200">
                <a:solidFill>
                  <a:srgbClr val="008000"/>
                </a:solidFill>
                <a:highlight>
                  <a:srgbClr val="FFFFFF"/>
                </a:highlight>
                <a:latin typeface="Courier New"/>
                <a:ea typeface="Courier New"/>
                <a:cs typeface="Courier New"/>
                <a:sym typeface="Courier New"/>
              </a:rPr>
              <a:t>'</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i="1" lang="en-US" sz="1200">
                <a:solidFill>
                  <a:srgbClr val="808080"/>
                </a:solidFill>
                <a:highlight>
                  <a:srgbClr val="FFFFFF"/>
                </a:highlight>
                <a:latin typeface="Courier New"/>
                <a:ea typeface="Courier New"/>
                <a:cs typeface="Courier New"/>
                <a:sym typeface="Courier New"/>
              </a:rPr>
              <a:t>// bad cast</a:t>
            </a:r>
            <a:endParaRPr i="1" sz="1200">
              <a:solidFill>
                <a:srgbClr val="808080"/>
              </a:solidFill>
              <a:highlight>
                <a:srgbClr val="FFFFFF"/>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US" sz="1200">
                <a:solidFill>
                  <a:srgbClr val="000080"/>
                </a:solidFill>
                <a:highlight>
                  <a:srgbClr val="FFFFFF"/>
                </a:highlight>
                <a:latin typeface="Courier New"/>
                <a:ea typeface="Courier New"/>
                <a:cs typeface="Courier New"/>
                <a:sym typeface="Courier New"/>
              </a:rPr>
              <a:t>try</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   a </a:t>
            </a:r>
            <a:r>
              <a:rPr lang="en-US" sz="1200">
                <a:solidFill>
                  <a:srgbClr val="008080"/>
                </a:solidFill>
                <a:highlight>
                  <a:srgbClr val="FFFFFF"/>
                </a:highlight>
                <a:latin typeface="Courier New"/>
                <a:ea typeface="Courier New"/>
                <a:cs typeface="Courier New"/>
                <a:sym typeface="Courier New"/>
              </a:rPr>
              <a:t>= </a:t>
            </a:r>
            <a:r>
              <a:rPr lang="en-US" sz="1200">
                <a:solidFill>
                  <a:srgbClr val="0000FF"/>
                </a:solidFill>
                <a:highlight>
                  <a:srgbClr val="FFFFFF"/>
                </a:highlight>
                <a:latin typeface="Courier New"/>
                <a:ea typeface="Courier New"/>
                <a:cs typeface="Courier New"/>
                <a:sym typeface="Courier New"/>
              </a:rPr>
              <a:t>1</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   </a:t>
            </a:r>
            <a:r>
              <a:rPr lang="en-US" sz="1200">
                <a:solidFill>
                  <a:srgbClr val="008080"/>
                </a:solidFill>
                <a:highlight>
                  <a:srgbClr val="FFFFFF"/>
                </a:highlight>
                <a:latin typeface="Courier New"/>
                <a:ea typeface="Courier New"/>
                <a:cs typeface="Courier New"/>
                <a:sym typeface="Courier New"/>
              </a:rPr>
              <a:t>std</a:t>
            </a:r>
            <a:r>
              <a:rPr lang="en-US" sz="1200">
                <a:solidFill>
                  <a:schemeClr val="dk1"/>
                </a:solidFill>
                <a:highlight>
                  <a:srgbClr val="FFFFFF"/>
                </a:highlight>
                <a:latin typeface="Courier New"/>
                <a:ea typeface="Courier New"/>
                <a:cs typeface="Courier New"/>
                <a:sym typeface="Courier New"/>
              </a:rPr>
              <a:t>::cout </a:t>
            </a:r>
            <a:r>
              <a:rPr lang="en-US" sz="1200">
                <a:solidFill>
                  <a:srgbClr val="008080"/>
                </a:solidFill>
                <a:highlight>
                  <a:srgbClr val="FFFFFF"/>
                </a:highlight>
                <a:latin typeface="Courier New"/>
                <a:ea typeface="Courier New"/>
                <a:cs typeface="Courier New"/>
                <a:sym typeface="Courier New"/>
              </a:rPr>
              <a:t>&lt;&lt; std</a:t>
            </a:r>
            <a:r>
              <a:rPr lang="en-US" sz="1200">
                <a:solidFill>
                  <a:schemeClr val="dk1"/>
                </a:solidFill>
                <a:highlight>
                  <a:srgbClr val="FFFFFF"/>
                </a:highlight>
                <a:latin typeface="Courier New"/>
                <a:ea typeface="Courier New"/>
                <a:cs typeface="Courier New"/>
                <a:sym typeface="Courier New"/>
              </a:rPr>
              <a:t>::any_cast&lt;</a:t>
            </a:r>
            <a:r>
              <a:rPr b="1" lang="en-US" sz="1200">
                <a:solidFill>
                  <a:srgbClr val="000080"/>
                </a:solidFill>
                <a:highlight>
                  <a:srgbClr val="FFFFFF"/>
                </a:highlight>
                <a:latin typeface="Courier New"/>
                <a:ea typeface="Courier New"/>
                <a:cs typeface="Courier New"/>
                <a:sym typeface="Courier New"/>
              </a:rPr>
              <a:t>float</a:t>
            </a:r>
            <a:r>
              <a:rPr lang="en-US" sz="1200">
                <a:solidFill>
                  <a:schemeClr val="dk1"/>
                </a:solidFill>
                <a:highlight>
                  <a:srgbClr val="FFFFFF"/>
                </a:highlight>
                <a:latin typeface="Courier New"/>
                <a:ea typeface="Courier New"/>
                <a:cs typeface="Courier New"/>
                <a:sym typeface="Courier New"/>
              </a:rPr>
              <a:t>&gt;(a) </a:t>
            </a:r>
            <a:r>
              <a:rPr lang="en-US" sz="1200">
                <a:solidFill>
                  <a:srgbClr val="008080"/>
                </a:solidFill>
                <a:highlight>
                  <a:srgbClr val="FFFFFF"/>
                </a:highlight>
                <a:latin typeface="Courier New"/>
                <a:ea typeface="Courier New"/>
                <a:cs typeface="Courier New"/>
                <a:sym typeface="Courier New"/>
              </a:rPr>
              <a:t>&lt;&lt; </a:t>
            </a:r>
            <a:r>
              <a:rPr b="1" lang="en-US" sz="1200">
                <a:solidFill>
                  <a:srgbClr val="008000"/>
                </a:solidFill>
                <a:highlight>
                  <a:srgbClr val="FFFFFF"/>
                </a:highlight>
                <a:latin typeface="Courier New"/>
                <a:ea typeface="Courier New"/>
                <a:cs typeface="Courier New"/>
                <a:sym typeface="Courier New"/>
              </a:rPr>
              <a:t>'</a:t>
            </a:r>
            <a:r>
              <a:rPr b="1" lang="en-US" sz="1200">
                <a:solidFill>
                  <a:srgbClr val="000080"/>
                </a:solidFill>
                <a:highlight>
                  <a:srgbClr val="FFFFFF"/>
                </a:highlight>
                <a:latin typeface="Courier New"/>
                <a:ea typeface="Courier New"/>
                <a:cs typeface="Courier New"/>
                <a:sym typeface="Courier New"/>
              </a:rPr>
              <a:t>\n</a:t>
            </a:r>
            <a:r>
              <a:rPr b="1" lang="en-US" sz="1200">
                <a:solidFill>
                  <a:srgbClr val="008000"/>
                </a:solidFill>
                <a:highlight>
                  <a:srgbClr val="FFFFFF"/>
                </a:highlight>
                <a:latin typeface="Courier New"/>
                <a:ea typeface="Courier New"/>
                <a:cs typeface="Courier New"/>
                <a:sym typeface="Courier New"/>
              </a:rPr>
              <a:t>'</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US" sz="1200">
                <a:solidFill>
                  <a:srgbClr val="000080"/>
                </a:solidFill>
                <a:highlight>
                  <a:srgbClr val="FFFFFF"/>
                </a:highlight>
                <a:latin typeface="Courier New"/>
                <a:ea typeface="Courier New"/>
                <a:cs typeface="Courier New"/>
                <a:sym typeface="Courier New"/>
              </a:rPr>
              <a:t>catch </a:t>
            </a:r>
            <a:r>
              <a:rPr lang="en-US" sz="1200">
                <a:solidFill>
                  <a:schemeClr val="dk1"/>
                </a:solidFill>
                <a:highlight>
                  <a:srgbClr val="FFFFFF"/>
                </a:highlight>
                <a:latin typeface="Courier New"/>
                <a:ea typeface="Courier New"/>
                <a:cs typeface="Courier New"/>
                <a:sym typeface="Courier New"/>
              </a:rPr>
              <a:t>(</a:t>
            </a:r>
            <a:r>
              <a:rPr b="1" lang="en-US" sz="1200">
                <a:solidFill>
                  <a:srgbClr val="000080"/>
                </a:solidFill>
                <a:highlight>
                  <a:srgbClr val="FFFFFF"/>
                </a:highlight>
                <a:latin typeface="Courier New"/>
                <a:ea typeface="Courier New"/>
                <a:cs typeface="Courier New"/>
                <a:sym typeface="Courier New"/>
              </a:rPr>
              <a:t>const </a:t>
            </a:r>
            <a:r>
              <a:rPr lang="en-US" sz="1200">
                <a:solidFill>
                  <a:srgbClr val="008080"/>
                </a:solidFill>
                <a:highlight>
                  <a:srgbClr val="FFFFFF"/>
                </a:highlight>
                <a:latin typeface="Courier New"/>
                <a:ea typeface="Courier New"/>
                <a:cs typeface="Courier New"/>
                <a:sym typeface="Courier New"/>
              </a:rPr>
              <a:t>std</a:t>
            </a:r>
            <a:r>
              <a:rPr lang="en-US" sz="1200">
                <a:solidFill>
                  <a:schemeClr val="dk1"/>
                </a:solidFill>
                <a:highlight>
                  <a:srgbClr val="FFFFFF"/>
                </a:highlight>
                <a:latin typeface="Courier New"/>
                <a:ea typeface="Courier New"/>
                <a:cs typeface="Courier New"/>
                <a:sym typeface="Courier New"/>
              </a:rPr>
              <a:t>::</a:t>
            </a:r>
            <a:r>
              <a:rPr lang="en-US" sz="1200">
                <a:solidFill>
                  <a:srgbClr val="008080"/>
                </a:solidFill>
                <a:highlight>
                  <a:srgbClr val="FFFFFF"/>
                </a:highlight>
                <a:latin typeface="Courier New"/>
                <a:ea typeface="Courier New"/>
                <a:cs typeface="Courier New"/>
                <a:sym typeface="Courier New"/>
              </a:rPr>
              <a:t>bad_any_cast</a:t>
            </a:r>
            <a:r>
              <a:rPr lang="en-US" sz="1200">
                <a:solidFill>
                  <a:schemeClr val="dk1"/>
                </a:solidFill>
                <a:highlight>
                  <a:srgbClr val="FFFFFF"/>
                </a:highlight>
                <a:latin typeface="Courier New"/>
                <a:ea typeface="Courier New"/>
                <a:cs typeface="Courier New"/>
                <a:sym typeface="Courier New"/>
              </a:rPr>
              <a:t>&amp; e)</a:t>
            </a:r>
            <a:endParaRPr sz="1200">
              <a:solidFill>
                <a:schemeClr val="dk1"/>
              </a:solidFill>
              <a:highlight>
                <a:srgbClr val="FFFFFF"/>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   </a:t>
            </a:r>
            <a:r>
              <a:rPr lang="en-US" sz="1200">
                <a:solidFill>
                  <a:srgbClr val="008080"/>
                </a:solidFill>
                <a:highlight>
                  <a:srgbClr val="FFFFFF"/>
                </a:highlight>
                <a:latin typeface="Courier New"/>
                <a:ea typeface="Courier New"/>
                <a:cs typeface="Courier New"/>
                <a:sym typeface="Courier New"/>
              </a:rPr>
              <a:t>std</a:t>
            </a:r>
            <a:r>
              <a:rPr lang="en-US" sz="1200">
                <a:solidFill>
                  <a:schemeClr val="dk1"/>
                </a:solidFill>
                <a:highlight>
                  <a:srgbClr val="FFFFFF"/>
                </a:highlight>
                <a:latin typeface="Courier New"/>
                <a:ea typeface="Courier New"/>
                <a:cs typeface="Courier New"/>
                <a:sym typeface="Courier New"/>
              </a:rPr>
              <a:t>::cout </a:t>
            </a:r>
            <a:r>
              <a:rPr lang="en-US" sz="1200">
                <a:solidFill>
                  <a:srgbClr val="008080"/>
                </a:solidFill>
                <a:highlight>
                  <a:srgbClr val="FFFFFF"/>
                </a:highlight>
                <a:latin typeface="Courier New"/>
                <a:ea typeface="Courier New"/>
                <a:cs typeface="Courier New"/>
                <a:sym typeface="Courier New"/>
              </a:rPr>
              <a:t>&lt;&lt; </a:t>
            </a:r>
            <a:r>
              <a:rPr lang="en-US" sz="1200">
                <a:solidFill>
                  <a:schemeClr val="dk1"/>
                </a:solidFill>
                <a:highlight>
                  <a:srgbClr val="FFFFFF"/>
                </a:highlight>
                <a:latin typeface="Courier New"/>
                <a:ea typeface="Courier New"/>
                <a:cs typeface="Courier New"/>
                <a:sym typeface="Courier New"/>
              </a:rPr>
              <a:t>e.what() </a:t>
            </a:r>
            <a:r>
              <a:rPr lang="en-US" sz="1200">
                <a:solidFill>
                  <a:srgbClr val="008080"/>
                </a:solidFill>
                <a:highlight>
                  <a:srgbClr val="FFFFFF"/>
                </a:highlight>
                <a:latin typeface="Courier New"/>
                <a:ea typeface="Courier New"/>
                <a:cs typeface="Courier New"/>
                <a:sym typeface="Courier New"/>
              </a:rPr>
              <a:t>&lt;&lt; </a:t>
            </a:r>
            <a:r>
              <a:rPr b="1" lang="en-US" sz="1200">
                <a:solidFill>
                  <a:srgbClr val="008000"/>
                </a:solidFill>
                <a:highlight>
                  <a:srgbClr val="FFFFFF"/>
                </a:highlight>
                <a:latin typeface="Courier New"/>
                <a:ea typeface="Courier New"/>
                <a:cs typeface="Courier New"/>
                <a:sym typeface="Courier New"/>
              </a:rPr>
              <a:t>'</a:t>
            </a:r>
            <a:r>
              <a:rPr b="1" lang="en-US" sz="1200">
                <a:solidFill>
                  <a:srgbClr val="000080"/>
                </a:solidFill>
                <a:highlight>
                  <a:srgbClr val="FFFFFF"/>
                </a:highlight>
                <a:latin typeface="Courier New"/>
                <a:ea typeface="Courier New"/>
                <a:cs typeface="Courier New"/>
                <a:sym typeface="Courier New"/>
              </a:rPr>
              <a:t>\n</a:t>
            </a:r>
            <a:r>
              <a:rPr b="1" lang="en-US" sz="1200">
                <a:solidFill>
                  <a:srgbClr val="008000"/>
                </a:solidFill>
                <a:highlight>
                  <a:srgbClr val="FFFFFF"/>
                </a:highlight>
                <a:latin typeface="Courier New"/>
                <a:ea typeface="Courier New"/>
                <a:cs typeface="Courier New"/>
                <a:sym typeface="Courier New"/>
              </a:rPr>
              <a:t>'</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a </a:t>
            </a:r>
            <a:r>
              <a:rPr lang="en-US" sz="1200">
                <a:solidFill>
                  <a:srgbClr val="008080"/>
                </a:solidFill>
                <a:highlight>
                  <a:srgbClr val="FFFFFF"/>
                </a:highlight>
                <a:latin typeface="Courier New"/>
                <a:ea typeface="Courier New"/>
                <a:cs typeface="Courier New"/>
                <a:sym typeface="Courier New"/>
              </a:rPr>
              <a:t>= </a:t>
            </a:r>
            <a:r>
              <a:rPr lang="en-US" sz="1200">
                <a:solidFill>
                  <a:srgbClr val="0000FF"/>
                </a:solidFill>
                <a:highlight>
                  <a:srgbClr val="FFFFFF"/>
                </a:highlight>
                <a:latin typeface="Courier New"/>
                <a:ea typeface="Courier New"/>
                <a:cs typeface="Courier New"/>
                <a:sym typeface="Courier New"/>
              </a:rPr>
              <a:t>1</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b="1" lang="en-US" sz="1200">
                <a:solidFill>
                  <a:srgbClr val="000080"/>
                </a:solidFill>
                <a:highlight>
                  <a:srgbClr val="FFFFFF"/>
                </a:highlight>
                <a:latin typeface="Courier New"/>
                <a:ea typeface="Courier New"/>
                <a:cs typeface="Courier New"/>
                <a:sym typeface="Courier New"/>
              </a:rPr>
              <a:t>if </a:t>
            </a:r>
            <a:r>
              <a:rPr lang="en-US" sz="1200">
                <a:solidFill>
                  <a:schemeClr val="dk1"/>
                </a:solidFill>
                <a:highlight>
                  <a:srgbClr val="FFFFFF"/>
                </a:highlight>
                <a:latin typeface="Courier New"/>
                <a:ea typeface="Courier New"/>
                <a:cs typeface="Courier New"/>
                <a:sym typeface="Courier New"/>
              </a:rPr>
              <a:t>(a.has_value())</a:t>
            </a:r>
            <a:endParaRPr sz="1200">
              <a:solidFill>
                <a:schemeClr val="dk1"/>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a </a:t>
            </a:r>
            <a:r>
              <a:rPr lang="en-US" sz="1200">
                <a:solidFill>
                  <a:srgbClr val="008080"/>
                </a:solidFill>
                <a:highlight>
                  <a:srgbClr val="FFFFFF"/>
                </a:highlight>
                <a:latin typeface="Courier New"/>
                <a:ea typeface="Courier New"/>
                <a:cs typeface="Courier New"/>
                <a:sym typeface="Courier New"/>
              </a:rPr>
              <a:t>= </a:t>
            </a:r>
            <a:r>
              <a:rPr lang="en-US" sz="1200">
                <a:solidFill>
                  <a:srgbClr val="0000FF"/>
                </a:solidFill>
                <a:highlight>
                  <a:srgbClr val="FFFFFF"/>
                </a:highlight>
                <a:latin typeface="Courier New"/>
                <a:ea typeface="Courier New"/>
                <a:cs typeface="Courier New"/>
                <a:sym typeface="Courier New"/>
              </a:rPr>
              <a:t>1</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b="1" lang="en-US" sz="1200">
                <a:solidFill>
                  <a:srgbClr val="000080"/>
                </a:solidFill>
                <a:highlight>
                  <a:srgbClr val="FFFFFF"/>
                </a:highlight>
                <a:latin typeface="Courier New"/>
                <a:ea typeface="Courier New"/>
                <a:cs typeface="Courier New"/>
                <a:sym typeface="Courier New"/>
              </a:rPr>
              <a:t>int</a:t>
            </a:r>
            <a:r>
              <a:rPr lang="en-US" sz="1200">
                <a:solidFill>
                  <a:schemeClr val="dk1"/>
                </a:solidFill>
                <a:highlight>
                  <a:srgbClr val="FFFFFF"/>
                </a:highlight>
                <a:latin typeface="Courier New"/>
                <a:ea typeface="Courier New"/>
                <a:cs typeface="Courier New"/>
                <a:sym typeface="Courier New"/>
              </a:rPr>
              <a:t>* i = </a:t>
            </a:r>
            <a:r>
              <a:rPr lang="en-US" sz="1200">
                <a:solidFill>
                  <a:srgbClr val="008080"/>
                </a:solidFill>
                <a:highlight>
                  <a:srgbClr val="FFFFFF"/>
                </a:highlight>
                <a:latin typeface="Courier New"/>
                <a:ea typeface="Courier New"/>
                <a:cs typeface="Courier New"/>
                <a:sym typeface="Courier New"/>
              </a:rPr>
              <a:t>std</a:t>
            </a:r>
            <a:r>
              <a:rPr lang="en-US" sz="1200">
                <a:solidFill>
                  <a:schemeClr val="dk1"/>
                </a:solidFill>
                <a:highlight>
                  <a:srgbClr val="FFFFFF"/>
                </a:highlight>
                <a:latin typeface="Courier New"/>
                <a:ea typeface="Courier New"/>
                <a:cs typeface="Courier New"/>
                <a:sym typeface="Courier New"/>
              </a:rPr>
              <a:t>::any_cast&lt;</a:t>
            </a:r>
            <a:r>
              <a:rPr b="1" lang="en-US" sz="1200">
                <a:solidFill>
                  <a:srgbClr val="000080"/>
                </a:solidFill>
                <a:highlight>
                  <a:srgbClr val="FFFFFF"/>
                </a:highlight>
                <a:latin typeface="Courier New"/>
                <a:ea typeface="Courier New"/>
                <a:cs typeface="Courier New"/>
                <a:sym typeface="Courier New"/>
              </a:rPr>
              <a:t>int</a:t>
            </a:r>
            <a:r>
              <a:rPr lang="en-US" sz="1200">
                <a:solidFill>
                  <a:schemeClr val="dk1"/>
                </a:solidFill>
                <a:highlight>
                  <a:srgbClr val="FFFFFF"/>
                </a:highlight>
                <a:latin typeface="Courier New"/>
                <a:ea typeface="Courier New"/>
                <a:cs typeface="Courier New"/>
                <a:sym typeface="Courier New"/>
              </a:rPr>
              <a:t>&gt;(&amp;a);</a:t>
            </a:r>
            <a:endParaRPr sz="1200">
              <a:solidFill>
                <a:schemeClr val="dk1"/>
              </a:solidFill>
              <a:highlight>
                <a:srgbClr val="FFFFFF"/>
              </a:highlight>
              <a:latin typeface="Courier New"/>
              <a:ea typeface="Courier New"/>
              <a:cs typeface="Courier New"/>
              <a:sym typeface="Courier New"/>
            </a:endParaRPr>
          </a:p>
          <a:p>
            <a:pPr indent="0" lvl="0" marL="457200" rtl="0" algn="l">
              <a:spcBef>
                <a:spcPts val="0"/>
              </a:spcBef>
              <a:spcAft>
                <a:spcPts val="0"/>
              </a:spcAft>
              <a:buNone/>
            </a:pPr>
            <a:r>
              <a:rPr lang="en-US" sz="1200">
                <a:solidFill>
                  <a:srgbClr val="008080"/>
                </a:solidFill>
                <a:highlight>
                  <a:srgbClr val="FFFFFF"/>
                </a:highlight>
                <a:latin typeface="Courier New"/>
                <a:ea typeface="Courier New"/>
                <a:cs typeface="Courier New"/>
                <a:sym typeface="Courier New"/>
              </a:rPr>
              <a:t>std</a:t>
            </a:r>
            <a:r>
              <a:rPr lang="en-US" sz="1200">
                <a:solidFill>
                  <a:schemeClr val="dk1"/>
                </a:solidFill>
                <a:highlight>
                  <a:srgbClr val="FFFFFF"/>
                </a:highlight>
                <a:latin typeface="Courier New"/>
                <a:ea typeface="Courier New"/>
                <a:cs typeface="Courier New"/>
                <a:sym typeface="Courier New"/>
              </a:rPr>
              <a:t>::cout </a:t>
            </a:r>
            <a:r>
              <a:rPr lang="en-US" sz="1200">
                <a:solidFill>
                  <a:srgbClr val="008080"/>
                </a:solidFill>
                <a:highlight>
                  <a:srgbClr val="FFFFFF"/>
                </a:highlight>
                <a:latin typeface="Courier New"/>
                <a:ea typeface="Courier New"/>
                <a:cs typeface="Courier New"/>
                <a:sym typeface="Courier New"/>
              </a:rPr>
              <a:t>&lt;&lt; </a:t>
            </a:r>
            <a:r>
              <a:rPr lang="en-US" sz="1200">
                <a:solidFill>
                  <a:schemeClr val="dk1"/>
                </a:solidFill>
                <a:highlight>
                  <a:srgbClr val="FFFFFF"/>
                </a:highlight>
                <a:latin typeface="Courier New"/>
                <a:ea typeface="Courier New"/>
                <a:cs typeface="Courier New"/>
                <a:sym typeface="Courier New"/>
              </a:rPr>
              <a:t>*i </a:t>
            </a:r>
            <a:r>
              <a:rPr lang="en-US" sz="1200">
                <a:solidFill>
                  <a:srgbClr val="008080"/>
                </a:solidFill>
                <a:highlight>
                  <a:srgbClr val="FFFFFF"/>
                </a:highlight>
                <a:latin typeface="Courier New"/>
                <a:ea typeface="Courier New"/>
                <a:cs typeface="Courier New"/>
                <a:sym typeface="Courier New"/>
              </a:rPr>
              <a:t>&lt;&lt; </a:t>
            </a:r>
            <a:r>
              <a:rPr b="1" lang="en-US" sz="1200">
                <a:solidFill>
                  <a:srgbClr val="008000"/>
                </a:solidFill>
                <a:highlight>
                  <a:srgbClr val="FFFFFF"/>
                </a:highlight>
                <a:latin typeface="Courier New"/>
                <a:ea typeface="Courier New"/>
                <a:cs typeface="Courier New"/>
                <a:sym typeface="Courier New"/>
              </a:rPr>
              <a:t>"</a:t>
            </a:r>
            <a:r>
              <a:rPr b="1" lang="en-US" sz="1200">
                <a:solidFill>
                  <a:srgbClr val="000080"/>
                </a:solidFill>
                <a:highlight>
                  <a:srgbClr val="FFFFFF"/>
                </a:highlight>
                <a:latin typeface="Courier New"/>
                <a:ea typeface="Courier New"/>
                <a:cs typeface="Courier New"/>
                <a:sym typeface="Courier New"/>
              </a:rPr>
              <a:t>\n</a:t>
            </a:r>
            <a:r>
              <a:rPr b="1" lang="en-US" sz="1200">
                <a:solidFill>
                  <a:srgbClr val="008000"/>
                </a:solidFill>
                <a:highlight>
                  <a:srgbClr val="FFFFFF"/>
                </a:highlight>
                <a:latin typeface="Courier New"/>
                <a:ea typeface="Courier New"/>
                <a:cs typeface="Courier New"/>
                <a:sym typeface="Courier New"/>
              </a:rPr>
              <a:t>"</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p:txBody>
      </p:sp>
      <p:sp>
        <p:nvSpPr>
          <p:cNvPr id="408" name="Google Shape;408;p45"/>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6"/>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string_view</a:t>
            </a:r>
            <a:endParaRPr/>
          </a:p>
        </p:txBody>
      </p:sp>
      <p:sp>
        <p:nvSpPr>
          <p:cNvPr id="415" name="Google Shape;415;p46"/>
          <p:cNvSpPr txBox="1"/>
          <p:nvPr>
            <p:ph idx="1" type="body"/>
          </p:nvPr>
        </p:nvSpPr>
        <p:spPr>
          <a:xfrm>
            <a:off x="648600" y="1845725"/>
            <a:ext cx="7974000" cy="40233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lang="en-US"/>
              <a:t>u</a:t>
            </a:r>
            <a:r>
              <a:rPr lang="en-US"/>
              <a:t>nlike </a:t>
            </a:r>
            <a:r>
              <a:rPr lang="en-US">
                <a:latin typeface="Courier New"/>
                <a:ea typeface="Courier New"/>
                <a:cs typeface="Courier New"/>
                <a:sym typeface="Courier New"/>
              </a:rPr>
              <a:t>string</a:t>
            </a:r>
            <a:r>
              <a:rPr lang="en-US"/>
              <a:t>, which keeps its own copy of the string, </a:t>
            </a:r>
            <a:r>
              <a:rPr lang="en-US">
                <a:latin typeface="Courier New"/>
                <a:ea typeface="Courier New"/>
                <a:cs typeface="Courier New"/>
                <a:sym typeface="Courier New"/>
              </a:rPr>
              <a:t>string_view</a:t>
            </a:r>
            <a:r>
              <a:rPr lang="en-US"/>
              <a:t> provides a view of a string that is defined elsewhere</a:t>
            </a:r>
            <a:endParaRPr/>
          </a:p>
          <a:p>
            <a:pPr indent="-342900" lvl="0" marL="457200" rtl="0" algn="l">
              <a:spcBef>
                <a:spcPts val="0"/>
              </a:spcBef>
              <a:spcAft>
                <a:spcPts val="0"/>
              </a:spcAft>
              <a:buSzPts val="1800"/>
              <a:buChar char="●"/>
            </a:pPr>
            <a:r>
              <a:rPr lang="en-US">
                <a:latin typeface="Courier New"/>
                <a:ea typeface="Courier New"/>
                <a:cs typeface="Courier New"/>
                <a:sym typeface="Courier New"/>
              </a:rPr>
              <a:t>string_view</a:t>
            </a:r>
            <a:r>
              <a:rPr lang="en-US"/>
              <a:t> is not only fast, but has many of the functions that we know from </a:t>
            </a:r>
            <a:r>
              <a:rPr lang="en-US">
                <a:latin typeface="Courier New"/>
                <a:ea typeface="Courier New"/>
                <a:cs typeface="Courier New"/>
                <a:sym typeface="Courier New"/>
              </a:rPr>
              <a:t>string</a:t>
            </a:r>
            <a:endParaRPr>
              <a:latin typeface="Courier New"/>
              <a:ea typeface="Courier New"/>
              <a:cs typeface="Courier New"/>
              <a:sym typeface="Courier New"/>
            </a:endParaRPr>
          </a:p>
          <a:p>
            <a:pPr indent="-342900" lvl="0" marL="457200" rtl="0" algn="l">
              <a:spcBef>
                <a:spcPts val="0"/>
              </a:spcBef>
              <a:spcAft>
                <a:spcPts val="0"/>
              </a:spcAft>
              <a:buSzPts val="1800"/>
              <a:buChar char="●"/>
            </a:pPr>
            <a:r>
              <a:rPr lang="en-US"/>
              <a:t>if we change the viewed string, the changes are reflected in the </a:t>
            </a:r>
            <a:r>
              <a:rPr lang="en-US">
                <a:latin typeface="Courier New"/>
                <a:ea typeface="Courier New"/>
                <a:cs typeface="Courier New"/>
                <a:sym typeface="Courier New"/>
              </a:rPr>
              <a:t>string_view</a:t>
            </a:r>
            <a:endParaRPr>
              <a:latin typeface="Courier New"/>
              <a:ea typeface="Courier New"/>
              <a:cs typeface="Courier New"/>
              <a:sym typeface="Courier New"/>
            </a:endParaRPr>
          </a:p>
          <a:p>
            <a:pPr indent="-342900" lvl="0" marL="457200" rtl="0" algn="l">
              <a:spcBef>
                <a:spcPts val="0"/>
              </a:spcBef>
              <a:spcAft>
                <a:spcPts val="0"/>
              </a:spcAft>
              <a:buSzPts val="1800"/>
              <a:buChar char="●"/>
            </a:pPr>
            <a:r>
              <a:rPr lang="en-US"/>
              <a:t>Best practice</a:t>
            </a:r>
            <a:endParaRPr/>
          </a:p>
          <a:p>
            <a:pPr indent="-342900" lvl="1" marL="914400" rtl="0" algn="l">
              <a:spcBef>
                <a:spcPts val="0"/>
              </a:spcBef>
              <a:spcAft>
                <a:spcPts val="0"/>
              </a:spcAft>
              <a:buSzPts val="1800"/>
              <a:buChar char="○"/>
            </a:pPr>
            <a:r>
              <a:rPr lang="en-US"/>
              <a:t>Use </a:t>
            </a:r>
            <a:r>
              <a:rPr lang="en-US">
                <a:latin typeface="Courier New"/>
                <a:ea typeface="Courier New"/>
                <a:cs typeface="Courier New"/>
                <a:sym typeface="Courier New"/>
              </a:rPr>
              <a:t>string_view</a:t>
            </a:r>
            <a:r>
              <a:rPr lang="en-US"/>
              <a:t> instead of C-style strings.</a:t>
            </a:r>
            <a:endParaRPr/>
          </a:p>
          <a:p>
            <a:pPr indent="-342900" lvl="1" marL="914400" rtl="0" algn="l">
              <a:spcBef>
                <a:spcPts val="0"/>
              </a:spcBef>
              <a:spcAft>
                <a:spcPts val="0"/>
              </a:spcAft>
              <a:buSzPts val="1800"/>
              <a:buChar char="○"/>
            </a:pPr>
            <a:r>
              <a:rPr lang="en-US"/>
              <a:t>Prefer </a:t>
            </a:r>
            <a:r>
              <a:rPr lang="en-US">
                <a:latin typeface="Courier New"/>
                <a:ea typeface="Courier New"/>
                <a:cs typeface="Courier New"/>
                <a:sym typeface="Courier New"/>
              </a:rPr>
              <a:t>string_view</a:t>
            </a:r>
            <a:r>
              <a:rPr lang="en-US"/>
              <a:t> over </a:t>
            </a:r>
            <a:r>
              <a:rPr lang="en-US">
                <a:latin typeface="Courier New"/>
                <a:ea typeface="Courier New"/>
                <a:cs typeface="Courier New"/>
                <a:sym typeface="Courier New"/>
              </a:rPr>
              <a:t>string</a:t>
            </a:r>
            <a:r>
              <a:rPr lang="en-US"/>
              <a:t> for read-only strings, unless you already have a string</a:t>
            </a:r>
            <a:endParaRPr/>
          </a:p>
          <a:p>
            <a:pPr indent="-342900" lvl="0" marL="457200" rtl="0" algn="l">
              <a:spcBef>
                <a:spcPts val="0"/>
              </a:spcBef>
              <a:spcAft>
                <a:spcPts val="0"/>
              </a:spcAft>
              <a:buSzPts val="1800"/>
              <a:buChar char="●"/>
            </a:pPr>
            <a:r>
              <a:rPr lang="en-US"/>
              <a:t>make sure that the underlying string viewed with a </a:t>
            </a:r>
            <a:r>
              <a:rPr lang="en-US">
                <a:latin typeface="Courier New"/>
                <a:ea typeface="Courier New"/>
                <a:cs typeface="Courier New"/>
                <a:sym typeface="Courier New"/>
              </a:rPr>
              <a:t>string_view</a:t>
            </a:r>
            <a:r>
              <a:rPr lang="en-US"/>
              <a:t> does not go out of scope and isn’t modified while using the </a:t>
            </a:r>
            <a:r>
              <a:rPr lang="en-US">
                <a:latin typeface="Courier New"/>
                <a:ea typeface="Courier New"/>
                <a:cs typeface="Courier New"/>
                <a:sym typeface="Courier New"/>
              </a:rPr>
              <a:t>string_view</a:t>
            </a:r>
            <a:endParaRPr/>
          </a:p>
          <a:p>
            <a:pPr indent="-342900" lvl="0" marL="457200" rtl="0" algn="l">
              <a:spcBef>
                <a:spcPts val="0"/>
              </a:spcBef>
              <a:spcAft>
                <a:spcPts val="0"/>
              </a:spcAft>
              <a:buSzPts val="1800"/>
              <a:buChar char="●"/>
            </a:pPr>
            <a:r>
              <a:rPr lang="en-US"/>
              <a:t>To convert a </a:t>
            </a:r>
            <a:r>
              <a:rPr lang="en-US">
                <a:latin typeface="Courier New"/>
                <a:ea typeface="Courier New"/>
                <a:cs typeface="Courier New"/>
                <a:sym typeface="Courier New"/>
              </a:rPr>
              <a:t>string_view</a:t>
            </a:r>
            <a:r>
              <a:rPr lang="en-US"/>
              <a:t> to a C-style string, we can do so by first converting to a </a:t>
            </a:r>
            <a:r>
              <a:rPr lang="en-US">
                <a:latin typeface="Courier New"/>
                <a:ea typeface="Courier New"/>
                <a:cs typeface="Courier New"/>
                <a:sym typeface="Courier New"/>
              </a:rPr>
              <a:t>string</a:t>
            </a:r>
            <a:r>
              <a:rPr lang="en-US"/>
              <a:t> and then use the method </a:t>
            </a:r>
            <a:r>
              <a:rPr lang="en-US">
                <a:latin typeface="Courier New"/>
                <a:ea typeface="Courier New"/>
                <a:cs typeface="Courier New"/>
                <a:sym typeface="Courier New"/>
              </a:rPr>
              <a:t>c_str()</a:t>
            </a:r>
            <a:endParaRPr>
              <a:latin typeface="Courier New"/>
              <a:ea typeface="Courier New"/>
              <a:cs typeface="Courier New"/>
              <a:sym typeface="Courier New"/>
            </a:endParaRPr>
          </a:p>
        </p:txBody>
      </p:sp>
      <p:sp>
        <p:nvSpPr>
          <p:cNvPr id="416" name="Google Shape;416;p46"/>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7"/>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string_view</a:t>
            </a:r>
            <a:endParaRPr/>
          </a:p>
        </p:txBody>
      </p:sp>
      <p:sp>
        <p:nvSpPr>
          <p:cNvPr id="423" name="Google Shape;423;p47"/>
          <p:cNvSpPr txBox="1"/>
          <p:nvPr>
            <p:ph idx="1" type="body"/>
          </p:nvPr>
        </p:nvSpPr>
        <p:spPr>
          <a:xfrm>
            <a:off x="648600" y="1845725"/>
            <a:ext cx="7974000" cy="4023300"/>
          </a:xfrm>
          <a:prstGeom prst="rect">
            <a:avLst/>
          </a:prstGeom>
        </p:spPr>
        <p:txBody>
          <a:bodyPr anchorCtr="0" anchor="t" bIns="45700" lIns="0" spcFirstLastPara="1" rIns="0" wrap="square" tIns="45700">
            <a:normAutofit/>
          </a:bodyPr>
          <a:lstStyle/>
          <a:p>
            <a:pPr indent="0" lvl="0" marL="0" rtl="0" algn="l">
              <a:spcBef>
                <a:spcPts val="0"/>
              </a:spcBef>
              <a:spcAft>
                <a:spcPts val="0"/>
              </a:spcAft>
              <a:buClr>
                <a:schemeClr val="dk1"/>
              </a:buClr>
              <a:buSzPts val="1100"/>
              <a:buFont typeface="Arial"/>
              <a:buNone/>
            </a:pPr>
            <a:r>
              <a:rPr lang="en-US" sz="1200">
                <a:solidFill>
                  <a:srgbClr val="008080"/>
                </a:solidFill>
                <a:highlight>
                  <a:srgbClr val="FFFFFF"/>
                </a:highlight>
                <a:latin typeface="Courier New"/>
                <a:ea typeface="Courier New"/>
                <a:cs typeface="Courier New"/>
                <a:sym typeface="Courier New"/>
              </a:rPr>
              <a:t>std</a:t>
            </a:r>
            <a:r>
              <a:rPr lang="en-US" sz="1200">
                <a:solidFill>
                  <a:schemeClr val="dk1"/>
                </a:solidFill>
                <a:highlight>
                  <a:srgbClr val="FFFFFF"/>
                </a:highlight>
                <a:latin typeface="Courier New"/>
                <a:ea typeface="Courier New"/>
                <a:cs typeface="Courier New"/>
                <a:sym typeface="Courier New"/>
              </a:rPr>
              <a:t>::</a:t>
            </a:r>
            <a:r>
              <a:rPr lang="en-US" sz="1200">
                <a:solidFill>
                  <a:srgbClr val="371F80"/>
                </a:solidFill>
                <a:highlight>
                  <a:srgbClr val="FFFFFF"/>
                </a:highlight>
                <a:latin typeface="Courier New"/>
                <a:ea typeface="Courier New"/>
                <a:cs typeface="Courier New"/>
                <a:sym typeface="Courier New"/>
              </a:rPr>
              <a:t>string_view </a:t>
            </a:r>
            <a:r>
              <a:rPr lang="en-US" sz="1200">
                <a:solidFill>
                  <a:schemeClr val="dk1"/>
                </a:solidFill>
                <a:highlight>
                  <a:srgbClr val="FFFFFF"/>
                </a:highlight>
                <a:latin typeface="Courier New"/>
                <a:ea typeface="Courier New"/>
                <a:cs typeface="Courier New"/>
                <a:sym typeface="Courier New"/>
              </a:rPr>
              <a:t>text{ </a:t>
            </a:r>
            <a:r>
              <a:rPr b="1" lang="en-US" sz="1200">
                <a:solidFill>
                  <a:srgbClr val="008000"/>
                </a:solidFill>
                <a:highlight>
                  <a:srgbClr val="FFFFFF"/>
                </a:highlight>
                <a:latin typeface="Courier New"/>
                <a:ea typeface="Courier New"/>
                <a:cs typeface="Courier New"/>
                <a:sym typeface="Courier New"/>
              </a:rPr>
              <a:t>"hello" </a:t>
            </a:r>
            <a:r>
              <a:rPr lang="en-US" sz="1200">
                <a:solidFill>
                  <a:schemeClr val="dk1"/>
                </a:solidFill>
                <a:highlight>
                  <a:srgbClr val="FFFFFF"/>
                </a:highlight>
                <a:latin typeface="Courier New"/>
                <a:ea typeface="Courier New"/>
                <a:cs typeface="Courier New"/>
                <a:sym typeface="Courier New"/>
              </a:rPr>
              <a:t>}; </a:t>
            </a:r>
            <a:r>
              <a:rPr i="1" lang="en-US" sz="1200">
                <a:solidFill>
                  <a:srgbClr val="808080"/>
                </a:solidFill>
                <a:highlight>
                  <a:srgbClr val="FFFFFF"/>
                </a:highlight>
                <a:latin typeface="Courier New"/>
                <a:ea typeface="Courier New"/>
                <a:cs typeface="Courier New"/>
                <a:sym typeface="Courier New"/>
              </a:rPr>
              <a:t>// view the text "hello", stored in the binary</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lang="en-US" sz="1200">
                <a:solidFill>
                  <a:srgbClr val="008080"/>
                </a:solidFill>
                <a:highlight>
                  <a:srgbClr val="FFFFFF"/>
                </a:highlight>
                <a:latin typeface="Courier New"/>
                <a:ea typeface="Courier New"/>
                <a:cs typeface="Courier New"/>
                <a:sym typeface="Courier New"/>
              </a:rPr>
              <a:t>std</a:t>
            </a:r>
            <a:r>
              <a:rPr lang="en-US" sz="1200">
                <a:solidFill>
                  <a:schemeClr val="dk1"/>
                </a:solidFill>
                <a:highlight>
                  <a:srgbClr val="FFFFFF"/>
                </a:highlight>
                <a:latin typeface="Courier New"/>
                <a:ea typeface="Courier New"/>
                <a:cs typeface="Courier New"/>
                <a:sym typeface="Courier New"/>
              </a:rPr>
              <a:t>::</a:t>
            </a:r>
            <a:r>
              <a:rPr lang="en-US" sz="1200">
                <a:solidFill>
                  <a:srgbClr val="371F80"/>
                </a:solidFill>
                <a:highlight>
                  <a:srgbClr val="FFFFFF"/>
                </a:highlight>
                <a:latin typeface="Courier New"/>
                <a:ea typeface="Courier New"/>
                <a:cs typeface="Courier New"/>
                <a:sym typeface="Courier New"/>
              </a:rPr>
              <a:t>string_view </a:t>
            </a:r>
            <a:r>
              <a:rPr lang="en-US" sz="1200">
                <a:solidFill>
                  <a:schemeClr val="dk1"/>
                </a:solidFill>
                <a:highlight>
                  <a:srgbClr val="FFFFFF"/>
                </a:highlight>
                <a:latin typeface="Courier New"/>
                <a:ea typeface="Courier New"/>
                <a:cs typeface="Courier New"/>
                <a:sym typeface="Courier New"/>
              </a:rPr>
              <a:t>str{ text }; </a:t>
            </a:r>
            <a:r>
              <a:rPr i="1" lang="en-US" sz="1200">
                <a:solidFill>
                  <a:srgbClr val="808080"/>
                </a:solidFill>
                <a:highlight>
                  <a:srgbClr val="FFFFFF"/>
                </a:highlight>
                <a:latin typeface="Courier New"/>
                <a:ea typeface="Courier New"/>
                <a:cs typeface="Courier New"/>
                <a:sym typeface="Courier New"/>
              </a:rPr>
              <a:t>// view of the same "hello"</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lang="en-US" sz="1200">
                <a:solidFill>
                  <a:srgbClr val="008080"/>
                </a:solidFill>
                <a:highlight>
                  <a:srgbClr val="FFFFFF"/>
                </a:highlight>
                <a:latin typeface="Courier New"/>
                <a:ea typeface="Courier New"/>
                <a:cs typeface="Courier New"/>
                <a:sym typeface="Courier New"/>
              </a:rPr>
              <a:t>std</a:t>
            </a:r>
            <a:r>
              <a:rPr lang="en-US" sz="1200">
                <a:solidFill>
                  <a:schemeClr val="dk1"/>
                </a:solidFill>
                <a:highlight>
                  <a:srgbClr val="FFFFFF"/>
                </a:highlight>
                <a:latin typeface="Courier New"/>
                <a:ea typeface="Courier New"/>
                <a:cs typeface="Courier New"/>
                <a:sym typeface="Courier New"/>
              </a:rPr>
              <a:t>::</a:t>
            </a:r>
            <a:r>
              <a:rPr lang="en-US" sz="1200">
                <a:solidFill>
                  <a:srgbClr val="371F80"/>
                </a:solidFill>
                <a:highlight>
                  <a:srgbClr val="FFFFFF"/>
                </a:highlight>
                <a:latin typeface="Courier New"/>
                <a:ea typeface="Courier New"/>
                <a:cs typeface="Courier New"/>
                <a:sym typeface="Courier New"/>
              </a:rPr>
              <a:t>string_view </a:t>
            </a:r>
            <a:r>
              <a:rPr lang="en-US" sz="1200">
                <a:solidFill>
                  <a:schemeClr val="dk1"/>
                </a:solidFill>
                <a:highlight>
                  <a:srgbClr val="FFFFFF"/>
                </a:highlight>
                <a:latin typeface="Courier New"/>
                <a:ea typeface="Courier New"/>
                <a:cs typeface="Courier New"/>
                <a:sym typeface="Courier New"/>
              </a:rPr>
              <a:t>more{ str }; </a:t>
            </a:r>
            <a:r>
              <a:rPr i="1" lang="en-US" sz="1200">
                <a:solidFill>
                  <a:srgbClr val="808080"/>
                </a:solidFill>
                <a:highlight>
                  <a:srgbClr val="FFFFFF"/>
                </a:highlight>
                <a:latin typeface="Courier New"/>
                <a:ea typeface="Courier New"/>
                <a:cs typeface="Courier New"/>
                <a:sym typeface="Courier New"/>
              </a:rPr>
              <a:t>// view of the same "hello"</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lang="en-US" sz="1200">
                <a:solidFill>
                  <a:srgbClr val="008080"/>
                </a:solidFill>
                <a:highlight>
                  <a:srgbClr val="FFFFFF"/>
                </a:highlight>
                <a:latin typeface="Courier New"/>
                <a:ea typeface="Courier New"/>
                <a:cs typeface="Courier New"/>
                <a:sym typeface="Courier New"/>
              </a:rPr>
              <a:t>std</a:t>
            </a:r>
            <a:r>
              <a:rPr lang="en-US" sz="1200">
                <a:solidFill>
                  <a:schemeClr val="dk1"/>
                </a:solidFill>
                <a:highlight>
                  <a:srgbClr val="FFFFFF"/>
                </a:highlight>
                <a:latin typeface="Courier New"/>
                <a:ea typeface="Courier New"/>
                <a:cs typeface="Courier New"/>
                <a:sym typeface="Courier New"/>
              </a:rPr>
              <a:t>::cout </a:t>
            </a:r>
            <a:r>
              <a:rPr lang="en-US" sz="1200">
                <a:solidFill>
                  <a:srgbClr val="008080"/>
                </a:solidFill>
                <a:highlight>
                  <a:srgbClr val="FFFFFF"/>
                </a:highlight>
                <a:latin typeface="Courier New"/>
                <a:ea typeface="Courier New"/>
                <a:cs typeface="Courier New"/>
                <a:sym typeface="Courier New"/>
              </a:rPr>
              <a:t>&lt;&lt; </a:t>
            </a:r>
            <a:r>
              <a:rPr lang="en-US" sz="1200">
                <a:solidFill>
                  <a:schemeClr val="dk1"/>
                </a:solidFill>
                <a:highlight>
                  <a:srgbClr val="FFFFFF"/>
                </a:highlight>
                <a:latin typeface="Courier New"/>
                <a:ea typeface="Courier New"/>
                <a:cs typeface="Courier New"/>
                <a:sym typeface="Courier New"/>
              </a:rPr>
              <a:t>text </a:t>
            </a:r>
            <a:r>
              <a:rPr lang="en-US" sz="1200">
                <a:solidFill>
                  <a:srgbClr val="008080"/>
                </a:solidFill>
                <a:highlight>
                  <a:srgbClr val="FFFFFF"/>
                </a:highlight>
                <a:latin typeface="Courier New"/>
                <a:ea typeface="Courier New"/>
                <a:cs typeface="Courier New"/>
                <a:sym typeface="Courier New"/>
              </a:rPr>
              <a:t>&lt;&lt; </a:t>
            </a:r>
            <a:r>
              <a:rPr b="1" lang="en-US" sz="1200">
                <a:solidFill>
                  <a:srgbClr val="008000"/>
                </a:solidFill>
                <a:highlight>
                  <a:srgbClr val="FFFFFF"/>
                </a:highlight>
                <a:latin typeface="Courier New"/>
                <a:ea typeface="Courier New"/>
                <a:cs typeface="Courier New"/>
                <a:sym typeface="Courier New"/>
              </a:rPr>
              <a:t>' ' </a:t>
            </a:r>
            <a:r>
              <a:rPr lang="en-US" sz="1200">
                <a:solidFill>
                  <a:srgbClr val="008080"/>
                </a:solidFill>
                <a:highlight>
                  <a:srgbClr val="FFFFFF"/>
                </a:highlight>
                <a:latin typeface="Courier New"/>
                <a:ea typeface="Courier New"/>
                <a:cs typeface="Courier New"/>
                <a:sym typeface="Courier New"/>
              </a:rPr>
              <a:t>&lt;&lt; </a:t>
            </a:r>
            <a:r>
              <a:rPr lang="en-US" sz="1200">
                <a:solidFill>
                  <a:schemeClr val="dk1"/>
                </a:solidFill>
                <a:highlight>
                  <a:srgbClr val="FFFFFF"/>
                </a:highlight>
                <a:latin typeface="Courier New"/>
                <a:ea typeface="Courier New"/>
                <a:cs typeface="Courier New"/>
                <a:sym typeface="Courier New"/>
              </a:rPr>
              <a:t>str </a:t>
            </a:r>
            <a:r>
              <a:rPr lang="en-US" sz="1200">
                <a:solidFill>
                  <a:srgbClr val="008080"/>
                </a:solidFill>
                <a:highlight>
                  <a:srgbClr val="FFFFFF"/>
                </a:highlight>
                <a:latin typeface="Courier New"/>
                <a:ea typeface="Courier New"/>
                <a:cs typeface="Courier New"/>
                <a:sym typeface="Courier New"/>
              </a:rPr>
              <a:t>&lt;&lt; </a:t>
            </a:r>
            <a:r>
              <a:rPr b="1" lang="en-US" sz="1200">
                <a:solidFill>
                  <a:srgbClr val="008000"/>
                </a:solidFill>
                <a:highlight>
                  <a:srgbClr val="FFFFFF"/>
                </a:highlight>
                <a:latin typeface="Courier New"/>
                <a:ea typeface="Courier New"/>
                <a:cs typeface="Courier New"/>
                <a:sym typeface="Courier New"/>
              </a:rPr>
              <a:t>' ' </a:t>
            </a:r>
            <a:r>
              <a:rPr lang="en-US" sz="1200">
                <a:solidFill>
                  <a:srgbClr val="008080"/>
                </a:solidFill>
                <a:highlight>
                  <a:srgbClr val="FFFFFF"/>
                </a:highlight>
                <a:latin typeface="Courier New"/>
                <a:ea typeface="Courier New"/>
                <a:cs typeface="Courier New"/>
                <a:sym typeface="Courier New"/>
              </a:rPr>
              <a:t>&lt;&lt; </a:t>
            </a:r>
            <a:r>
              <a:rPr lang="en-US" sz="1200">
                <a:solidFill>
                  <a:schemeClr val="dk1"/>
                </a:solidFill>
                <a:highlight>
                  <a:srgbClr val="FFFFFF"/>
                </a:highlight>
                <a:latin typeface="Courier New"/>
                <a:ea typeface="Courier New"/>
                <a:cs typeface="Courier New"/>
                <a:sym typeface="Courier New"/>
              </a:rPr>
              <a:t>more </a:t>
            </a:r>
            <a:r>
              <a:rPr lang="en-US" sz="1200">
                <a:solidFill>
                  <a:srgbClr val="008080"/>
                </a:solidFill>
                <a:highlight>
                  <a:srgbClr val="FFFFFF"/>
                </a:highlight>
                <a:latin typeface="Courier New"/>
                <a:ea typeface="Courier New"/>
                <a:cs typeface="Courier New"/>
                <a:sym typeface="Courier New"/>
              </a:rPr>
              <a:t>&lt;&lt; </a:t>
            </a:r>
            <a:r>
              <a:rPr b="1" lang="en-US" sz="1200">
                <a:solidFill>
                  <a:srgbClr val="008000"/>
                </a:solidFill>
                <a:highlight>
                  <a:srgbClr val="FFFFFF"/>
                </a:highlight>
                <a:latin typeface="Courier New"/>
                <a:ea typeface="Courier New"/>
                <a:cs typeface="Courier New"/>
                <a:sym typeface="Courier New"/>
              </a:rPr>
              <a:t>'</a:t>
            </a:r>
            <a:r>
              <a:rPr b="1" lang="en-US" sz="1200">
                <a:solidFill>
                  <a:srgbClr val="000080"/>
                </a:solidFill>
                <a:highlight>
                  <a:srgbClr val="FFFFFF"/>
                </a:highlight>
                <a:latin typeface="Courier New"/>
                <a:ea typeface="Courier New"/>
                <a:cs typeface="Courier New"/>
                <a:sym typeface="Courier New"/>
              </a:rPr>
              <a:t>\n</a:t>
            </a:r>
            <a:r>
              <a:rPr b="1" lang="en-US" sz="1200">
                <a:solidFill>
                  <a:srgbClr val="008000"/>
                </a:solidFill>
                <a:highlight>
                  <a:srgbClr val="FFFFFF"/>
                </a:highlight>
                <a:latin typeface="Courier New"/>
                <a:ea typeface="Courier New"/>
                <a:cs typeface="Courier New"/>
                <a:sym typeface="Courier New"/>
              </a:rPr>
              <a:t>'</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t/>
            </a:r>
            <a:endParaRPr sz="1200">
              <a:solidFill>
                <a:schemeClr val="dk1"/>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str </a:t>
            </a:r>
            <a:r>
              <a:rPr lang="en-US" sz="1200">
                <a:solidFill>
                  <a:srgbClr val="008080"/>
                </a:solidFill>
                <a:highlight>
                  <a:srgbClr val="FFFFFF"/>
                </a:highlight>
                <a:latin typeface="Courier New"/>
                <a:ea typeface="Courier New"/>
                <a:cs typeface="Courier New"/>
                <a:sym typeface="Courier New"/>
              </a:rPr>
              <a:t>= </a:t>
            </a:r>
            <a:r>
              <a:rPr b="1" lang="en-US" sz="1200">
                <a:solidFill>
                  <a:srgbClr val="008000"/>
                </a:solidFill>
                <a:highlight>
                  <a:srgbClr val="FFFFFF"/>
                </a:highlight>
                <a:latin typeface="Courier New"/>
                <a:ea typeface="Courier New"/>
                <a:cs typeface="Courier New"/>
                <a:sym typeface="Courier New"/>
              </a:rPr>
              <a:t>"Trains are fast!"</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lang="en-US" sz="1200">
                <a:solidFill>
                  <a:srgbClr val="008080"/>
                </a:solidFill>
                <a:highlight>
                  <a:srgbClr val="FFFFFF"/>
                </a:highlight>
                <a:latin typeface="Courier New"/>
                <a:ea typeface="Courier New"/>
                <a:cs typeface="Courier New"/>
                <a:sym typeface="Courier New"/>
              </a:rPr>
              <a:t>std</a:t>
            </a:r>
            <a:r>
              <a:rPr lang="en-US" sz="1200">
                <a:solidFill>
                  <a:schemeClr val="dk1"/>
                </a:solidFill>
                <a:highlight>
                  <a:srgbClr val="FFFFFF"/>
                </a:highlight>
                <a:latin typeface="Courier New"/>
                <a:ea typeface="Courier New"/>
                <a:cs typeface="Courier New"/>
                <a:sym typeface="Courier New"/>
              </a:rPr>
              <a:t>::cout </a:t>
            </a:r>
            <a:r>
              <a:rPr lang="en-US" sz="1200">
                <a:solidFill>
                  <a:srgbClr val="008080"/>
                </a:solidFill>
                <a:highlight>
                  <a:srgbClr val="FFFFFF"/>
                </a:highlight>
                <a:latin typeface="Courier New"/>
                <a:ea typeface="Courier New"/>
                <a:cs typeface="Courier New"/>
                <a:sym typeface="Courier New"/>
              </a:rPr>
              <a:t>&lt;&lt; </a:t>
            </a:r>
            <a:r>
              <a:rPr lang="en-US" sz="1200">
                <a:solidFill>
                  <a:schemeClr val="dk1"/>
                </a:solidFill>
                <a:highlight>
                  <a:srgbClr val="FFFFFF"/>
                </a:highlight>
                <a:latin typeface="Courier New"/>
                <a:ea typeface="Courier New"/>
                <a:cs typeface="Courier New"/>
                <a:sym typeface="Courier New"/>
              </a:rPr>
              <a:t>str.length() </a:t>
            </a:r>
            <a:r>
              <a:rPr lang="en-US" sz="1200">
                <a:solidFill>
                  <a:srgbClr val="008080"/>
                </a:solidFill>
                <a:highlight>
                  <a:srgbClr val="FFFFFF"/>
                </a:highlight>
                <a:latin typeface="Courier New"/>
                <a:ea typeface="Courier New"/>
                <a:cs typeface="Courier New"/>
                <a:sym typeface="Courier New"/>
              </a:rPr>
              <a:t>&lt;&lt; </a:t>
            </a:r>
            <a:r>
              <a:rPr b="1" lang="en-US" sz="1200">
                <a:solidFill>
                  <a:srgbClr val="008000"/>
                </a:solidFill>
                <a:highlight>
                  <a:srgbClr val="FFFFFF"/>
                </a:highlight>
                <a:latin typeface="Courier New"/>
                <a:ea typeface="Courier New"/>
                <a:cs typeface="Courier New"/>
                <a:sym typeface="Courier New"/>
              </a:rPr>
              <a:t>'</a:t>
            </a:r>
            <a:r>
              <a:rPr b="1" lang="en-US" sz="1200">
                <a:solidFill>
                  <a:srgbClr val="000080"/>
                </a:solidFill>
                <a:highlight>
                  <a:srgbClr val="FFFFFF"/>
                </a:highlight>
                <a:latin typeface="Courier New"/>
                <a:ea typeface="Courier New"/>
                <a:cs typeface="Courier New"/>
                <a:sym typeface="Courier New"/>
              </a:rPr>
              <a:t>\n</a:t>
            </a:r>
            <a:r>
              <a:rPr b="1" lang="en-US" sz="1200">
                <a:solidFill>
                  <a:srgbClr val="008000"/>
                </a:solidFill>
                <a:highlight>
                  <a:srgbClr val="FFFFFF"/>
                </a:highlight>
                <a:latin typeface="Courier New"/>
                <a:ea typeface="Courier New"/>
                <a:cs typeface="Courier New"/>
                <a:sym typeface="Courier New"/>
              </a:rPr>
              <a:t>'</a:t>
            </a:r>
            <a:r>
              <a:rPr lang="en-US" sz="1200">
                <a:solidFill>
                  <a:schemeClr val="dk1"/>
                </a:solidFill>
                <a:highlight>
                  <a:srgbClr val="FFFFFF"/>
                </a:highlight>
                <a:latin typeface="Courier New"/>
                <a:ea typeface="Courier New"/>
                <a:cs typeface="Courier New"/>
                <a:sym typeface="Courier New"/>
              </a:rPr>
              <a:t>; </a:t>
            </a:r>
            <a:r>
              <a:rPr i="1" lang="en-US" sz="1200">
                <a:solidFill>
                  <a:srgbClr val="808080"/>
                </a:solidFill>
                <a:highlight>
                  <a:srgbClr val="FFFFFF"/>
                </a:highlight>
                <a:latin typeface="Courier New"/>
                <a:ea typeface="Courier New"/>
                <a:cs typeface="Courier New"/>
                <a:sym typeface="Courier New"/>
              </a:rPr>
              <a:t>// 16</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lang="en-US" sz="1200">
                <a:solidFill>
                  <a:srgbClr val="008080"/>
                </a:solidFill>
                <a:highlight>
                  <a:srgbClr val="FFFFFF"/>
                </a:highlight>
                <a:latin typeface="Courier New"/>
                <a:ea typeface="Courier New"/>
                <a:cs typeface="Courier New"/>
                <a:sym typeface="Courier New"/>
              </a:rPr>
              <a:t>std</a:t>
            </a:r>
            <a:r>
              <a:rPr lang="en-US" sz="1200">
                <a:solidFill>
                  <a:schemeClr val="dk1"/>
                </a:solidFill>
                <a:highlight>
                  <a:srgbClr val="FFFFFF"/>
                </a:highlight>
                <a:latin typeface="Courier New"/>
                <a:ea typeface="Courier New"/>
                <a:cs typeface="Courier New"/>
                <a:sym typeface="Courier New"/>
              </a:rPr>
              <a:t>::cout </a:t>
            </a:r>
            <a:r>
              <a:rPr lang="en-US" sz="1200">
                <a:solidFill>
                  <a:srgbClr val="008080"/>
                </a:solidFill>
                <a:highlight>
                  <a:srgbClr val="FFFFFF"/>
                </a:highlight>
                <a:latin typeface="Courier New"/>
                <a:ea typeface="Courier New"/>
                <a:cs typeface="Courier New"/>
                <a:sym typeface="Courier New"/>
              </a:rPr>
              <a:t>&lt;&lt; </a:t>
            </a:r>
            <a:r>
              <a:rPr lang="en-US" sz="1200">
                <a:solidFill>
                  <a:schemeClr val="dk1"/>
                </a:solidFill>
                <a:highlight>
                  <a:srgbClr val="FFFFFF"/>
                </a:highlight>
                <a:latin typeface="Courier New"/>
                <a:ea typeface="Courier New"/>
                <a:cs typeface="Courier New"/>
                <a:sym typeface="Courier New"/>
              </a:rPr>
              <a:t>str.substr(</a:t>
            </a:r>
            <a:r>
              <a:rPr lang="en-US" sz="1200">
                <a:solidFill>
                  <a:srgbClr val="0000FF"/>
                </a:solidFill>
                <a:highlight>
                  <a:srgbClr val="FFFFFF"/>
                </a:highlight>
                <a:latin typeface="Courier New"/>
                <a:ea typeface="Courier New"/>
                <a:cs typeface="Courier New"/>
                <a:sym typeface="Courier New"/>
              </a:rPr>
              <a:t>0</a:t>
            </a:r>
            <a:r>
              <a:rPr lang="en-US" sz="1200">
                <a:solidFill>
                  <a:schemeClr val="dk1"/>
                </a:solidFill>
                <a:highlight>
                  <a:srgbClr val="FFFFFF"/>
                </a:highlight>
                <a:latin typeface="Courier New"/>
                <a:ea typeface="Courier New"/>
                <a:cs typeface="Courier New"/>
                <a:sym typeface="Courier New"/>
              </a:rPr>
              <a:t>, str.find(</a:t>
            </a:r>
            <a:r>
              <a:rPr b="1" lang="en-US" sz="1200">
                <a:solidFill>
                  <a:srgbClr val="008000"/>
                </a:solidFill>
                <a:highlight>
                  <a:srgbClr val="FFFFFF"/>
                </a:highlight>
                <a:latin typeface="Courier New"/>
                <a:ea typeface="Courier New"/>
                <a:cs typeface="Courier New"/>
                <a:sym typeface="Courier New"/>
              </a:rPr>
              <a:t>' '</a:t>
            </a:r>
            <a:r>
              <a:rPr lang="en-US" sz="1200">
                <a:solidFill>
                  <a:schemeClr val="dk1"/>
                </a:solidFill>
                <a:highlight>
                  <a:srgbClr val="FFFFFF"/>
                </a:highlight>
                <a:latin typeface="Courier New"/>
                <a:ea typeface="Courier New"/>
                <a:cs typeface="Courier New"/>
                <a:sym typeface="Courier New"/>
              </a:rPr>
              <a:t>)) </a:t>
            </a:r>
            <a:r>
              <a:rPr lang="en-US" sz="1200">
                <a:solidFill>
                  <a:srgbClr val="008080"/>
                </a:solidFill>
                <a:highlight>
                  <a:srgbClr val="FFFFFF"/>
                </a:highlight>
                <a:latin typeface="Courier New"/>
                <a:ea typeface="Courier New"/>
                <a:cs typeface="Courier New"/>
                <a:sym typeface="Courier New"/>
              </a:rPr>
              <a:t>&lt;&lt; </a:t>
            </a:r>
            <a:r>
              <a:rPr b="1" lang="en-US" sz="1200">
                <a:solidFill>
                  <a:srgbClr val="008000"/>
                </a:solidFill>
                <a:highlight>
                  <a:srgbClr val="FFFFFF"/>
                </a:highlight>
                <a:latin typeface="Courier New"/>
                <a:ea typeface="Courier New"/>
                <a:cs typeface="Courier New"/>
                <a:sym typeface="Courier New"/>
              </a:rPr>
              <a:t>'</a:t>
            </a:r>
            <a:r>
              <a:rPr b="1" lang="en-US" sz="1200">
                <a:solidFill>
                  <a:srgbClr val="000080"/>
                </a:solidFill>
                <a:highlight>
                  <a:srgbClr val="FFFFFF"/>
                </a:highlight>
                <a:latin typeface="Courier New"/>
                <a:ea typeface="Courier New"/>
                <a:cs typeface="Courier New"/>
                <a:sym typeface="Courier New"/>
              </a:rPr>
              <a:t>\n</a:t>
            </a:r>
            <a:r>
              <a:rPr b="1" lang="en-US" sz="1200">
                <a:solidFill>
                  <a:srgbClr val="008000"/>
                </a:solidFill>
                <a:highlight>
                  <a:srgbClr val="FFFFFF"/>
                </a:highlight>
                <a:latin typeface="Courier New"/>
                <a:ea typeface="Courier New"/>
                <a:cs typeface="Courier New"/>
                <a:sym typeface="Courier New"/>
              </a:rPr>
              <a:t>'</a:t>
            </a:r>
            <a:r>
              <a:rPr lang="en-US" sz="1200">
                <a:solidFill>
                  <a:schemeClr val="dk1"/>
                </a:solidFill>
                <a:highlight>
                  <a:srgbClr val="FFFFFF"/>
                </a:highlight>
                <a:latin typeface="Courier New"/>
                <a:ea typeface="Courier New"/>
                <a:cs typeface="Courier New"/>
                <a:sym typeface="Courier New"/>
              </a:rPr>
              <a:t>; </a:t>
            </a:r>
            <a:r>
              <a:rPr i="1" lang="en-US" sz="1200">
                <a:solidFill>
                  <a:srgbClr val="808080"/>
                </a:solidFill>
                <a:highlight>
                  <a:srgbClr val="FFFFFF"/>
                </a:highlight>
                <a:latin typeface="Courier New"/>
                <a:ea typeface="Courier New"/>
                <a:cs typeface="Courier New"/>
                <a:sym typeface="Courier New"/>
              </a:rPr>
              <a:t>// Trains</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lang="en-US" sz="1200">
                <a:solidFill>
                  <a:srgbClr val="008080"/>
                </a:solidFill>
                <a:highlight>
                  <a:srgbClr val="FFFFFF"/>
                </a:highlight>
                <a:latin typeface="Courier New"/>
                <a:ea typeface="Courier New"/>
                <a:cs typeface="Courier New"/>
                <a:sym typeface="Courier New"/>
              </a:rPr>
              <a:t>std</a:t>
            </a:r>
            <a:r>
              <a:rPr lang="en-US" sz="1200">
                <a:solidFill>
                  <a:schemeClr val="dk1"/>
                </a:solidFill>
                <a:highlight>
                  <a:srgbClr val="FFFFFF"/>
                </a:highlight>
                <a:latin typeface="Courier New"/>
                <a:ea typeface="Courier New"/>
                <a:cs typeface="Courier New"/>
                <a:sym typeface="Courier New"/>
              </a:rPr>
              <a:t>::cout </a:t>
            </a:r>
            <a:r>
              <a:rPr lang="en-US" sz="1200">
                <a:solidFill>
                  <a:srgbClr val="008080"/>
                </a:solidFill>
                <a:highlight>
                  <a:srgbClr val="FFFFFF"/>
                </a:highlight>
                <a:latin typeface="Courier New"/>
                <a:ea typeface="Courier New"/>
                <a:cs typeface="Courier New"/>
                <a:sym typeface="Courier New"/>
              </a:rPr>
              <a:t>&lt;&lt; </a:t>
            </a:r>
            <a:r>
              <a:rPr lang="en-US" sz="1200">
                <a:solidFill>
                  <a:schemeClr val="dk1"/>
                </a:solidFill>
                <a:highlight>
                  <a:srgbClr val="FFFFFF"/>
                </a:highlight>
                <a:latin typeface="Courier New"/>
                <a:ea typeface="Courier New"/>
                <a:cs typeface="Courier New"/>
                <a:sym typeface="Courier New"/>
              </a:rPr>
              <a:t>(str </a:t>
            </a:r>
            <a:r>
              <a:rPr lang="en-US" sz="1200">
                <a:solidFill>
                  <a:srgbClr val="008080"/>
                </a:solidFill>
                <a:highlight>
                  <a:srgbClr val="FFFFFF"/>
                </a:highlight>
                <a:latin typeface="Courier New"/>
                <a:ea typeface="Courier New"/>
                <a:cs typeface="Courier New"/>
                <a:sym typeface="Courier New"/>
              </a:rPr>
              <a:t>== </a:t>
            </a:r>
            <a:r>
              <a:rPr b="1" lang="en-US" sz="1200">
                <a:solidFill>
                  <a:srgbClr val="008000"/>
                </a:solidFill>
                <a:highlight>
                  <a:srgbClr val="FFFFFF"/>
                </a:highlight>
                <a:latin typeface="Courier New"/>
                <a:ea typeface="Courier New"/>
                <a:cs typeface="Courier New"/>
                <a:sym typeface="Courier New"/>
              </a:rPr>
              <a:t>"Trains are fast!"</a:t>
            </a:r>
            <a:r>
              <a:rPr lang="en-US" sz="1200">
                <a:solidFill>
                  <a:schemeClr val="dk1"/>
                </a:solidFill>
                <a:highlight>
                  <a:srgbClr val="FFFFFF"/>
                </a:highlight>
                <a:latin typeface="Courier New"/>
                <a:ea typeface="Courier New"/>
                <a:cs typeface="Courier New"/>
                <a:sym typeface="Courier New"/>
              </a:rPr>
              <a:t>) </a:t>
            </a:r>
            <a:r>
              <a:rPr lang="en-US" sz="1200">
                <a:solidFill>
                  <a:srgbClr val="008080"/>
                </a:solidFill>
                <a:highlight>
                  <a:srgbClr val="FFFFFF"/>
                </a:highlight>
                <a:latin typeface="Courier New"/>
                <a:ea typeface="Courier New"/>
                <a:cs typeface="Courier New"/>
                <a:sym typeface="Courier New"/>
              </a:rPr>
              <a:t>&lt;&lt; </a:t>
            </a:r>
            <a:r>
              <a:rPr b="1" lang="en-US" sz="1200">
                <a:solidFill>
                  <a:srgbClr val="008000"/>
                </a:solidFill>
                <a:highlight>
                  <a:srgbClr val="FFFFFF"/>
                </a:highlight>
                <a:latin typeface="Courier New"/>
                <a:ea typeface="Courier New"/>
                <a:cs typeface="Courier New"/>
                <a:sym typeface="Courier New"/>
              </a:rPr>
              <a:t>'</a:t>
            </a:r>
            <a:r>
              <a:rPr b="1" lang="en-US" sz="1200">
                <a:solidFill>
                  <a:srgbClr val="000080"/>
                </a:solidFill>
                <a:highlight>
                  <a:srgbClr val="FFFFFF"/>
                </a:highlight>
                <a:latin typeface="Courier New"/>
                <a:ea typeface="Courier New"/>
                <a:cs typeface="Courier New"/>
                <a:sym typeface="Courier New"/>
              </a:rPr>
              <a:t>\n</a:t>
            </a:r>
            <a:r>
              <a:rPr b="1" lang="en-US" sz="1200">
                <a:solidFill>
                  <a:srgbClr val="008000"/>
                </a:solidFill>
                <a:highlight>
                  <a:srgbClr val="FFFFFF"/>
                </a:highlight>
                <a:latin typeface="Courier New"/>
                <a:ea typeface="Courier New"/>
                <a:cs typeface="Courier New"/>
                <a:sym typeface="Courier New"/>
              </a:rPr>
              <a:t>'</a:t>
            </a:r>
            <a:r>
              <a:rPr lang="en-US" sz="1200">
                <a:solidFill>
                  <a:schemeClr val="dk1"/>
                </a:solidFill>
                <a:highlight>
                  <a:srgbClr val="FFFFFF"/>
                </a:highlight>
                <a:latin typeface="Courier New"/>
                <a:ea typeface="Courier New"/>
                <a:cs typeface="Courier New"/>
                <a:sym typeface="Courier New"/>
              </a:rPr>
              <a:t>; </a:t>
            </a:r>
            <a:r>
              <a:rPr i="1" lang="en-US" sz="1200">
                <a:solidFill>
                  <a:srgbClr val="808080"/>
                </a:solidFill>
                <a:highlight>
                  <a:srgbClr val="FFFFFF"/>
                </a:highlight>
                <a:latin typeface="Courier New"/>
                <a:ea typeface="Courier New"/>
                <a:cs typeface="Courier New"/>
                <a:sym typeface="Courier New"/>
              </a:rPr>
              <a:t>// 1</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lang="en-US" sz="1200">
                <a:solidFill>
                  <a:srgbClr val="008080"/>
                </a:solidFill>
                <a:highlight>
                  <a:srgbClr val="FFFFFF"/>
                </a:highlight>
                <a:latin typeface="Courier New"/>
                <a:ea typeface="Courier New"/>
                <a:cs typeface="Courier New"/>
                <a:sym typeface="Courier New"/>
              </a:rPr>
              <a:t>std</a:t>
            </a:r>
            <a:r>
              <a:rPr lang="en-US" sz="1200">
                <a:solidFill>
                  <a:schemeClr val="dk1"/>
                </a:solidFill>
                <a:highlight>
                  <a:srgbClr val="FFFFFF"/>
                </a:highlight>
                <a:latin typeface="Courier New"/>
                <a:ea typeface="Courier New"/>
                <a:cs typeface="Courier New"/>
                <a:sym typeface="Courier New"/>
              </a:rPr>
              <a:t>::cout </a:t>
            </a:r>
            <a:r>
              <a:rPr lang="en-US" sz="1200">
                <a:solidFill>
                  <a:srgbClr val="008080"/>
                </a:solidFill>
                <a:highlight>
                  <a:srgbClr val="FFFFFF"/>
                </a:highlight>
                <a:latin typeface="Courier New"/>
                <a:ea typeface="Courier New"/>
                <a:cs typeface="Courier New"/>
                <a:sym typeface="Courier New"/>
              </a:rPr>
              <a:t>&lt;&lt; </a:t>
            </a:r>
            <a:r>
              <a:rPr lang="en-US" sz="1200">
                <a:solidFill>
                  <a:schemeClr val="dk1"/>
                </a:solidFill>
                <a:highlight>
                  <a:srgbClr val="FFFFFF"/>
                </a:highlight>
                <a:latin typeface="Courier New"/>
                <a:ea typeface="Courier New"/>
                <a:cs typeface="Courier New"/>
                <a:sym typeface="Courier New"/>
              </a:rPr>
              <a:t>str </a:t>
            </a:r>
            <a:r>
              <a:rPr lang="en-US" sz="1200">
                <a:solidFill>
                  <a:srgbClr val="008080"/>
                </a:solidFill>
                <a:highlight>
                  <a:srgbClr val="FFFFFF"/>
                </a:highlight>
                <a:latin typeface="Courier New"/>
                <a:ea typeface="Courier New"/>
                <a:cs typeface="Courier New"/>
                <a:sym typeface="Courier New"/>
              </a:rPr>
              <a:t>&lt;&lt; </a:t>
            </a:r>
            <a:r>
              <a:rPr b="1" lang="en-US" sz="1200">
                <a:solidFill>
                  <a:srgbClr val="008000"/>
                </a:solidFill>
                <a:highlight>
                  <a:srgbClr val="FFFFFF"/>
                </a:highlight>
                <a:latin typeface="Courier New"/>
                <a:ea typeface="Courier New"/>
                <a:cs typeface="Courier New"/>
                <a:sym typeface="Courier New"/>
              </a:rPr>
              <a:t>'</a:t>
            </a:r>
            <a:r>
              <a:rPr b="1" lang="en-US" sz="1200">
                <a:solidFill>
                  <a:srgbClr val="000080"/>
                </a:solidFill>
                <a:highlight>
                  <a:srgbClr val="FFFFFF"/>
                </a:highlight>
                <a:latin typeface="Courier New"/>
                <a:ea typeface="Courier New"/>
                <a:cs typeface="Courier New"/>
                <a:sym typeface="Courier New"/>
              </a:rPr>
              <a:t>\n</a:t>
            </a:r>
            <a:r>
              <a:rPr b="1" lang="en-US" sz="1200">
                <a:solidFill>
                  <a:srgbClr val="008000"/>
                </a:solidFill>
                <a:highlight>
                  <a:srgbClr val="FFFFFF"/>
                </a:highlight>
                <a:latin typeface="Courier New"/>
                <a:ea typeface="Courier New"/>
                <a:cs typeface="Courier New"/>
                <a:sym typeface="Courier New"/>
              </a:rPr>
              <a:t>'</a:t>
            </a:r>
            <a:r>
              <a:rPr lang="en-US" sz="1200">
                <a:solidFill>
                  <a:schemeClr val="dk1"/>
                </a:solidFill>
                <a:highlight>
                  <a:srgbClr val="FFFFFF"/>
                </a:highlight>
                <a:latin typeface="Courier New"/>
                <a:ea typeface="Courier New"/>
                <a:cs typeface="Courier New"/>
                <a:sym typeface="Courier New"/>
              </a:rPr>
              <a:t>; </a:t>
            </a:r>
            <a:r>
              <a:rPr i="1" lang="en-US" sz="1200">
                <a:solidFill>
                  <a:srgbClr val="808080"/>
                </a:solidFill>
                <a:highlight>
                  <a:srgbClr val="FFFFFF"/>
                </a:highlight>
                <a:latin typeface="Courier New"/>
                <a:ea typeface="Courier New"/>
                <a:cs typeface="Courier New"/>
                <a:sym typeface="Courier New"/>
              </a:rPr>
              <a:t>// Trains are fast!</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lang="en-US" sz="1200">
                <a:solidFill>
                  <a:srgbClr val="008080"/>
                </a:solidFill>
                <a:highlight>
                  <a:srgbClr val="FFFFFF"/>
                </a:highlight>
                <a:latin typeface="Courier New"/>
                <a:ea typeface="Courier New"/>
                <a:cs typeface="Courier New"/>
                <a:sym typeface="Courier New"/>
              </a:rPr>
              <a:t>std</a:t>
            </a:r>
            <a:r>
              <a:rPr lang="en-US" sz="1200">
                <a:solidFill>
                  <a:schemeClr val="dk1"/>
                </a:solidFill>
                <a:highlight>
                  <a:srgbClr val="FFFFFF"/>
                </a:highlight>
                <a:latin typeface="Courier New"/>
                <a:ea typeface="Courier New"/>
                <a:cs typeface="Courier New"/>
                <a:sym typeface="Courier New"/>
              </a:rPr>
              <a:t>::</a:t>
            </a:r>
            <a:r>
              <a:rPr lang="en-US" sz="1200">
                <a:solidFill>
                  <a:srgbClr val="371F80"/>
                </a:solidFill>
                <a:highlight>
                  <a:srgbClr val="FFFFFF"/>
                </a:highlight>
                <a:latin typeface="Courier New"/>
                <a:ea typeface="Courier New"/>
                <a:cs typeface="Courier New"/>
                <a:sym typeface="Courier New"/>
              </a:rPr>
              <a:t>string_view </a:t>
            </a:r>
            <a:r>
              <a:rPr lang="en-US" sz="1200">
                <a:solidFill>
                  <a:schemeClr val="dk1"/>
                </a:solidFill>
                <a:highlight>
                  <a:srgbClr val="FFFFFF"/>
                </a:highlight>
                <a:latin typeface="Courier New"/>
                <a:ea typeface="Courier New"/>
                <a:cs typeface="Courier New"/>
                <a:sym typeface="Courier New"/>
              </a:rPr>
              <a:t>sv{ </a:t>
            </a:r>
            <a:r>
              <a:rPr b="1" lang="en-US" sz="1200">
                <a:solidFill>
                  <a:srgbClr val="008000"/>
                </a:solidFill>
                <a:highlight>
                  <a:srgbClr val="FFFFFF"/>
                </a:highlight>
                <a:latin typeface="Courier New"/>
                <a:ea typeface="Courier New"/>
                <a:cs typeface="Courier New"/>
                <a:sym typeface="Courier New"/>
              </a:rPr>
              <a:t>"balloon" </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i="1" lang="en-US" sz="1200">
                <a:solidFill>
                  <a:srgbClr val="808080"/>
                </a:solidFill>
                <a:highlight>
                  <a:srgbClr val="FFFFFF"/>
                </a:highlight>
                <a:latin typeface="Courier New"/>
                <a:ea typeface="Courier New"/>
                <a:cs typeface="Courier New"/>
                <a:sym typeface="Courier New"/>
              </a:rPr>
              <a:t>// Create a std::string from the std::string_view</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lang="en-US" sz="1200">
                <a:solidFill>
                  <a:srgbClr val="008080"/>
                </a:solidFill>
                <a:highlight>
                  <a:srgbClr val="FFFFFF"/>
                </a:highlight>
                <a:latin typeface="Courier New"/>
                <a:ea typeface="Courier New"/>
                <a:cs typeface="Courier New"/>
                <a:sym typeface="Courier New"/>
              </a:rPr>
              <a:t>std</a:t>
            </a:r>
            <a:r>
              <a:rPr lang="en-US" sz="1200">
                <a:solidFill>
                  <a:schemeClr val="dk1"/>
                </a:solidFill>
                <a:highlight>
                  <a:srgbClr val="FFFFFF"/>
                </a:highlight>
                <a:latin typeface="Courier New"/>
                <a:ea typeface="Courier New"/>
                <a:cs typeface="Courier New"/>
                <a:sym typeface="Courier New"/>
              </a:rPr>
              <a:t>::</a:t>
            </a:r>
            <a:r>
              <a:rPr lang="en-US" sz="1200">
                <a:solidFill>
                  <a:srgbClr val="371F80"/>
                </a:solidFill>
                <a:highlight>
                  <a:srgbClr val="FFFFFF"/>
                </a:highlight>
                <a:latin typeface="Courier New"/>
                <a:ea typeface="Courier New"/>
                <a:cs typeface="Courier New"/>
                <a:sym typeface="Courier New"/>
              </a:rPr>
              <a:t>string </a:t>
            </a:r>
            <a:r>
              <a:rPr lang="en-US" sz="1200">
                <a:solidFill>
                  <a:schemeClr val="dk1"/>
                </a:solidFill>
                <a:highlight>
                  <a:srgbClr val="FFFFFF"/>
                </a:highlight>
                <a:latin typeface="Courier New"/>
                <a:ea typeface="Courier New"/>
                <a:cs typeface="Courier New"/>
                <a:sym typeface="Courier New"/>
              </a:rPr>
              <a:t>s3{ sv };</a:t>
            </a:r>
            <a:endParaRPr sz="1200">
              <a:solidFill>
                <a:schemeClr val="dk1"/>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i="1" lang="en-US" sz="1200">
                <a:solidFill>
                  <a:srgbClr val="808080"/>
                </a:solidFill>
                <a:highlight>
                  <a:srgbClr val="FFFFFF"/>
                </a:highlight>
                <a:latin typeface="Courier New"/>
                <a:ea typeface="Courier New"/>
                <a:cs typeface="Courier New"/>
                <a:sym typeface="Courier New"/>
              </a:rPr>
              <a:t>// Get the null-terminated C-style string.</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b="1" lang="en-US" sz="1200">
                <a:solidFill>
                  <a:srgbClr val="000080"/>
                </a:solidFill>
                <a:highlight>
                  <a:srgbClr val="FFFFFF"/>
                </a:highlight>
                <a:latin typeface="Courier New"/>
                <a:ea typeface="Courier New"/>
                <a:cs typeface="Courier New"/>
                <a:sym typeface="Courier New"/>
              </a:rPr>
              <a:t>auto </a:t>
            </a:r>
            <a:r>
              <a:rPr lang="en-US" sz="1200">
                <a:solidFill>
                  <a:schemeClr val="dk1"/>
                </a:solidFill>
                <a:highlight>
                  <a:srgbClr val="FFFFFF"/>
                </a:highlight>
                <a:latin typeface="Courier New"/>
                <a:ea typeface="Courier New"/>
                <a:cs typeface="Courier New"/>
                <a:sym typeface="Courier New"/>
              </a:rPr>
              <a:t>szNullTerminated{ s3.c_str() };</a:t>
            </a:r>
            <a:endParaRPr sz="1200">
              <a:solidFill>
                <a:schemeClr val="dk1"/>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i="1" lang="en-US" sz="1200">
                <a:solidFill>
                  <a:srgbClr val="808080"/>
                </a:solidFill>
                <a:highlight>
                  <a:srgbClr val="FFFFFF"/>
                </a:highlight>
                <a:latin typeface="Courier New"/>
                <a:ea typeface="Courier New"/>
                <a:cs typeface="Courier New"/>
                <a:sym typeface="Courier New"/>
              </a:rPr>
              <a:t>// Pass the null-terminated string to the function that we want to use.</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lang="en-US" sz="1200">
                <a:solidFill>
                  <a:srgbClr val="008080"/>
                </a:solidFill>
                <a:highlight>
                  <a:srgbClr val="FFFFFF"/>
                </a:highlight>
                <a:latin typeface="Courier New"/>
                <a:ea typeface="Courier New"/>
                <a:cs typeface="Courier New"/>
                <a:sym typeface="Courier New"/>
              </a:rPr>
              <a:t>std</a:t>
            </a:r>
            <a:r>
              <a:rPr lang="en-US" sz="1200">
                <a:solidFill>
                  <a:schemeClr val="dk1"/>
                </a:solidFill>
                <a:highlight>
                  <a:srgbClr val="FFFFFF"/>
                </a:highlight>
                <a:latin typeface="Courier New"/>
                <a:ea typeface="Courier New"/>
                <a:cs typeface="Courier New"/>
                <a:sym typeface="Courier New"/>
              </a:rPr>
              <a:t>::cout </a:t>
            </a:r>
            <a:r>
              <a:rPr lang="en-US" sz="1200">
                <a:solidFill>
                  <a:srgbClr val="008080"/>
                </a:solidFill>
                <a:highlight>
                  <a:srgbClr val="FFFFFF"/>
                </a:highlight>
                <a:latin typeface="Courier New"/>
                <a:ea typeface="Courier New"/>
                <a:cs typeface="Courier New"/>
                <a:sym typeface="Courier New"/>
              </a:rPr>
              <a:t>&lt;&lt; </a:t>
            </a:r>
            <a:r>
              <a:rPr lang="en-US" sz="1200">
                <a:solidFill>
                  <a:schemeClr val="dk1"/>
                </a:solidFill>
                <a:highlight>
                  <a:srgbClr val="FFFFFF"/>
                </a:highlight>
                <a:latin typeface="Courier New"/>
                <a:ea typeface="Courier New"/>
                <a:cs typeface="Courier New"/>
                <a:sym typeface="Courier New"/>
              </a:rPr>
              <a:t>s3 </a:t>
            </a:r>
            <a:r>
              <a:rPr lang="en-US" sz="1200">
                <a:solidFill>
                  <a:srgbClr val="008080"/>
                </a:solidFill>
                <a:highlight>
                  <a:srgbClr val="FFFFFF"/>
                </a:highlight>
                <a:latin typeface="Courier New"/>
                <a:ea typeface="Courier New"/>
                <a:cs typeface="Courier New"/>
                <a:sym typeface="Courier New"/>
              </a:rPr>
              <a:t>&lt;&lt; </a:t>
            </a:r>
            <a:r>
              <a:rPr b="1" lang="en-US" sz="1200">
                <a:solidFill>
                  <a:srgbClr val="008000"/>
                </a:solidFill>
                <a:highlight>
                  <a:srgbClr val="FFFFFF"/>
                </a:highlight>
                <a:latin typeface="Courier New"/>
                <a:ea typeface="Courier New"/>
                <a:cs typeface="Courier New"/>
                <a:sym typeface="Courier New"/>
              </a:rPr>
              <a:t>" has " </a:t>
            </a:r>
            <a:r>
              <a:rPr lang="en-US" sz="1200">
                <a:solidFill>
                  <a:srgbClr val="008080"/>
                </a:solidFill>
                <a:highlight>
                  <a:srgbClr val="FFFFFF"/>
                </a:highlight>
                <a:latin typeface="Courier New"/>
                <a:ea typeface="Courier New"/>
                <a:cs typeface="Courier New"/>
                <a:sym typeface="Courier New"/>
              </a:rPr>
              <a:t>&lt;&lt; std</a:t>
            </a:r>
            <a:r>
              <a:rPr lang="en-US" sz="1200">
                <a:solidFill>
                  <a:schemeClr val="dk1"/>
                </a:solidFill>
                <a:highlight>
                  <a:srgbClr val="FFFFFF"/>
                </a:highlight>
                <a:latin typeface="Courier New"/>
                <a:ea typeface="Courier New"/>
                <a:cs typeface="Courier New"/>
                <a:sym typeface="Courier New"/>
              </a:rPr>
              <a:t>::strlen(szNullTerminated) </a:t>
            </a:r>
            <a:r>
              <a:rPr lang="en-US" sz="1200">
                <a:solidFill>
                  <a:srgbClr val="008080"/>
                </a:solidFill>
                <a:highlight>
                  <a:srgbClr val="FFFFFF"/>
                </a:highlight>
                <a:latin typeface="Courier New"/>
                <a:ea typeface="Courier New"/>
                <a:cs typeface="Courier New"/>
                <a:sym typeface="Courier New"/>
              </a:rPr>
              <a:t>&lt;&lt; </a:t>
            </a:r>
            <a:r>
              <a:rPr b="1" lang="en-US" sz="1200">
                <a:solidFill>
                  <a:srgbClr val="008000"/>
                </a:solidFill>
                <a:highlight>
                  <a:srgbClr val="FFFFFF"/>
                </a:highlight>
                <a:latin typeface="Courier New"/>
                <a:ea typeface="Courier New"/>
                <a:cs typeface="Courier New"/>
                <a:sym typeface="Courier New"/>
              </a:rPr>
              <a:t>" letter(s)</a:t>
            </a:r>
            <a:r>
              <a:rPr b="1" lang="en-US" sz="1200">
                <a:solidFill>
                  <a:srgbClr val="000080"/>
                </a:solidFill>
                <a:highlight>
                  <a:srgbClr val="FFFFFF"/>
                </a:highlight>
                <a:latin typeface="Courier New"/>
                <a:ea typeface="Courier New"/>
                <a:cs typeface="Courier New"/>
                <a:sym typeface="Courier New"/>
              </a:rPr>
              <a:t>\n</a:t>
            </a:r>
            <a:r>
              <a:rPr b="1" lang="en-US" sz="1200">
                <a:solidFill>
                  <a:srgbClr val="008000"/>
                </a:solidFill>
                <a:highlight>
                  <a:srgbClr val="FFFFFF"/>
                </a:highlight>
                <a:latin typeface="Courier New"/>
                <a:ea typeface="Courier New"/>
                <a:cs typeface="Courier New"/>
                <a:sym typeface="Courier New"/>
              </a:rPr>
              <a:t>"</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200"/>
              </a:spcBef>
              <a:spcAft>
                <a:spcPts val="200"/>
              </a:spcAft>
              <a:buNone/>
            </a:pPr>
            <a:r>
              <a:t/>
            </a:r>
            <a:endParaRPr/>
          </a:p>
        </p:txBody>
      </p:sp>
      <p:sp>
        <p:nvSpPr>
          <p:cNvPr id="424" name="Google Shape;424;p47"/>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8"/>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pairs and tuples</a:t>
            </a:r>
            <a:endParaRPr/>
          </a:p>
        </p:txBody>
      </p:sp>
      <p:sp>
        <p:nvSpPr>
          <p:cNvPr id="431" name="Google Shape;431;p48"/>
          <p:cNvSpPr txBox="1"/>
          <p:nvPr>
            <p:ph idx="1" type="body"/>
          </p:nvPr>
        </p:nvSpPr>
        <p:spPr>
          <a:xfrm>
            <a:off x="822950" y="1845731"/>
            <a:ext cx="7543800" cy="13974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lang="en-US"/>
              <a:t>A </a:t>
            </a:r>
            <a:r>
              <a:rPr lang="en-US"/>
              <a:t>tuple is an object capable to hold a collection of elements where each element can be of a different type</a:t>
            </a:r>
            <a:endParaRPr/>
          </a:p>
          <a:p>
            <a:pPr indent="-342900" lvl="0" marL="457200" rtl="0" algn="l">
              <a:spcBef>
                <a:spcPts val="0"/>
              </a:spcBef>
              <a:spcAft>
                <a:spcPts val="0"/>
              </a:spcAft>
              <a:buSzPts val="1800"/>
              <a:buChar char="●"/>
            </a:pPr>
            <a:r>
              <a:rPr lang="en-US"/>
              <a:t>Pair is a class that couples together a pair of values, which may be of different types</a:t>
            </a:r>
            <a:endParaRPr/>
          </a:p>
        </p:txBody>
      </p:sp>
      <p:sp>
        <p:nvSpPr>
          <p:cNvPr id="432" name="Google Shape;432;p48"/>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433" name="Google Shape;433;p48"/>
          <p:cNvGraphicFramePr/>
          <p:nvPr/>
        </p:nvGraphicFramePr>
        <p:xfrm>
          <a:off x="451750" y="3047725"/>
          <a:ext cx="3000000" cy="3000000"/>
        </p:xfrm>
        <a:graphic>
          <a:graphicData uri="http://schemas.openxmlformats.org/drawingml/2006/table">
            <a:tbl>
              <a:tblPr>
                <a:noFill/>
                <a:tableStyleId>{A9CFB84F-3A9B-4CF4-AB3D-23B3C45F9AB6}</a:tableStyleId>
              </a:tblPr>
              <a:tblGrid>
                <a:gridCol w="4186650"/>
                <a:gridCol w="4320950"/>
              </a:tblGrid>
              <a:tr h="3234975">
                <a:tc>
                  <a:txBody>
                    <a:bodyPr/>
                    <a:lstStyle/>
                    <a:p>
                      <a:pPr indent="0" lvl="0" marL="0" rtl="0" algn="l">
                        <a:spcBef>
                          <a:spcPts val="0"/>
                        </a:spcBef>
                        <a:spcAft>
                          <a:spcPts val="0"/>
                        </a:spcAft>
                        <a:buClr>
                          <a:schemeClr val="dk1"/>
                        </a:buClr>
                        <a:buSzPts val="1100"/>
                        <a:buFont typeface="Arial"/>
                        <a:buNone/>
                      </a:pPr>
                      <a:r>
                        <a:rPr lang="en-US" sz="1200">
                          <a:solidFill>
                            <a:srgbClr val="008080"/>
                          </a:solidFill>
                          <a:highlight>
                            <a:srgbClr val="FFFFFF"/>
                          </a:highlight>
                          <a:latin typeface="Courier New"/>
                          <a:ea typeface="Courier New"/>
                          <a:cs typeface="Courier New"/>
                          <a:sym typeface="Courier New"/>
                        </a:rPr>
                        <a:t>tuple</a:t>
                      </a:r>
                      <a:r>
                        <a:rPr lang="en-US" sz="1200">
                          <a:solidFill>
                            <a:schemeClr val="dk1"/>
                          </a:solidFill>
                          <a:highlight>
                            <a:srgbClr val="FFFFFF"/>
                          </a:highlight>
                          <a:latin typeface="Courier New"/>
                          <a:ea typeface="Courier New"/>
                          <a:cs typeface="Courier New"/>
                          <a:sym typeface="Courier New"/>
                        </a:rPr>
                        <a:t>&lt;</a:t>
                      </a:r>
                      <a:r>
                        <a:rPr b="1" lang="en-US" sz="1200">
                          <a:solidFill>
                            <a:srgbClr val="000080"/>
                          </a:solidFill>
                          <a:highlight>
                            <a:srgbClr val="FFFFFF"/>
                          </a:highlight>
                          <a:latin typeface="Courier New"/>
                          <a:ea typeface="Courier New"/>
                          <a:cs typeface="Courier New"/>
                          <a:sym typeface="Courier New"/>
                        </a:rPr>
                        <a:t>int</a:t>
                      </a:r>
                      <a:r>
                        <a:rPr lang="en-US" sz="1200">
                          <a:solidFill>
                            <a:schemeClr val="dk1"/>
                          </a:solidFill>
                          <a:highlight>
                            <a:srgbClr val="FFFFFF"/>
                          </a:highlight>
                          <a:latin typeface="Courier New"/>
                          <a:ea typeface="Courier New"/>
                          <a:cs typeface="Courier New"/>
                          <a:sym typeface="Courier New"/>
                        </a:rPr>
                        <a:t>, </a:t>
                      </a:r>
                      <a:r>
                        <a:rPr b="1" lang="en-US" sz="1200">
                          <a:solidFill>
                            <a:srgbClr val="000080"/>
                          </a:solidFill>
                          <a:highlight>
                            <a:srgbClr val="FFFFFF"/>
                          </a:highlight>
                          <a:latin typeface="Courier New"/>
                          <a:ea typeface="Courier New"/>
                          <a:cs typeface="Courier New"/>
                          <a:sym typeface="Courier New"/>
                        </a:rPr>
                        <a:t>int</a:t>
                      </a:r>
                      <a:r>
                        <a:rPr lang="en-US" sz="1200">
                          <a:solidFill>
                            <a:schemeClr val="dk1"/>
                          </a:solidFill>
                          <a:highlight>
                            <a:srgbClr val="FFFFFF"/>
                          </a:highlight>
                          <a:latin typeface="Courier New"/>
                          <a:ea typeface="Courier New"/>
                          <a:cs typeface="Courier New"/>
                          <a:sym typeface="Courier New"/>
                        </a:rPr>
                        <a:t>, </a:t>
                      </a:r>
                      <a:r>
                        <a:rPr b="1" lang="en-US" sz="1200">
                          <a:solidFill>
                            <a:srgbClr val="000080"/>
                          </a:solidFill>
                          <a:highlight>
                            <a:srgbClr val="FFFFFF"/>
                          </a:highlight>
                          <a:latin typeface="Courier New"/>
                          <a:ea typeface="Courier New"/>
                          <a:cs typeface="Courier New"/>
                          <a:sym typeface="Courier New"/>
                        </a:rPr>
                        <a:t>char</a:t>
                      </a:r>
                      <a:r>
                        <a:rPr lang="en-US" sz="1200">
                          <a:solidFill>
                            <a:schemeClr val="dk1"/>
                          </a:solidFill>
                          <a:highlight>
                            <a:srgbClr val="FFFFFF"/>
                          </a:highlight>
                          <a:latin typeface="Courier New"/>
                          <a:ea typeface="Courier New"/>
                          <a:cs typeface="Courier New"/>
                          <a:sym typeface="Courier New"/>
                        </a:rPr>
                        <a:t>&gt; foo(</a:t>
                      </a:r>
                      <a:r>
                        <a:rPr b="1" lang="en-US" sz="1200">
                          <a:solidFill>
                            <a:srgbClr val="000080"/>
                          </a:solidFill>
                          <a:highlight>
                            <a:srgbClr val="FFFFFF"/>
                          </a:highlight>
                          <a:latin typeface="Courier New"/>
                          <a:ea typeface="Courier New"/>
                          <a:cs typeface="Courier New"/>
                          <a:sym typeface="Courier New"/>
                        </a:rPr>
                        <a:t>int </a:t>
                      </a:r>
                      <a:r>
                        <a:rPr lang="en-US" sz="1200">
                          <a:solidFill>
                            <a:schemeClr val="dk1"/>
                          </a:solidFill>
                          <a:highlight>
                            <a:srgbClr val="FFFFFF"/>
                          </a:highlight>
                          <a:latin typeface="Courier New"/>
                          <a:ea typeface="Courier New"/>
                          <a:cs typeface="Courier New"/>
                          <a:sym typeface="Courier New"/>
                        </a:rPr>
                        <a:t>n1, </a:t>
                      </a:r>
                      <a:r>
                        <a:rPr b="1" lang="en-US" sz="1200">
                          <a:solidFill>
                            <a:srgbClr val="000080"/>
                          </a:solidFill>
                          <a:highlight>
                            <a:srgbClr val="FFFFFF"/>
                          </a:highlight>
                          <a:latin typeface="Courier New"/>
                          <a:ea typeface="Courier New"/>
                          <a:cs typeface="Courier New"/>
                          <a:sym typeface="Courier New"/>
                        </a:rPr>
                        <a:t>int </a:t>
                      </a:r>
                      <a:r>
                        <a:rPr lang="en-US" sz="1200">
                          <a:solidFill>
                            <a:schemeClr val="dk1"/>
                          </a:solidFill>
                          <a:highlight>
                            <a:srgbClr val="FFFFFF"/>
                          </a:highlight>
                          <a:latin typeface="Courier New"/>
                          <a:ea typeface="Courier New"/>
                          <a:cs typeface="Courier New"/>
                          <a:sym typeface="Courier New"/>
                        </a:rPr>
                        <a:t>n2)</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   </a:t>
                      </a:r>
                      <a:r>
                        <a:rPr i="1" lang="en-US" sz="1200">
                          <a:solidFill>
                            <a:srgbClr val="808080"/>
                          </a:solidFill>
                          <a:highlight>
                            <a:srgbClr val="FFFFFF"/>
                          </a:highlight>
                          <a:latin typeface="Courier New"/>
                          <a:ea typeface="Courier New"/>
                          <a:cs typeface="Courier New"/>
                          <a:sym typeface="Courier New"/>
                        </a:rPr>
                        <a:t>// Packing values to return a tuple</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i="1" lang="en-US" sz="1200">
                          <a:solidFill>
                            <a:srgbClr val="808080"/>
                          </a:solidFill>
                          <a:highlight>
                            <a:srgbClr val="FFFFFF"/>
                          </a:highlight>
                          <a:latin typeface="Courier New"/>
                          <a:ea typeface="Courier New"/>
                          <a:cs typeface="Courier New"/>
                          <a:sym typeface="Courier New"/>
                        </a:rPr>
                        <a:t>   </a:t>
                      </a:r>
                      <a:r>
                        <a:rPr b="1" lang="en-US" sz="1200">
                          <a:solidFill>
                            <a:srgbClr val="000080"/>
                          </a:solidFill>
                          <a:highlight>
                            <a:srgbClr val="FFFFFF"/>
                          </a:highlight>
                          <a:latin typeface="Courier New"/>
                          <a:ea typeface="Courier New"/>
                          <a:cs typeface="Courier New"/>
                          <a:sym typeface="Courier New"/>
                        </a:rPr>
                        <a:t>return </a:t>
                      </a:r>
                      <a:r>
                        <a:rPr lang="en-US" sz="1200">
                          <a:solidFill>
                            <a:schemeClr val="dk1"/>
                          </a:solidFill>
                          <a:highlight>
                            <a:srgbClr val="FFFFFF"/>
                          </a:highlight>
                          <a:latin typeface="Courier New"/>
                          <a:ea typeface="Courier New"/>
                          <a:cs typeface="Courier New"/>
                          <a:sym typeface="Courier New"/>
                        </a:rPr>
                        <a:t>make_tuple(n2, n1, </a:t>
                      </a:r>
                      <a:r>
                        <a:rPr b="1" lang="en-US" sz="1200">
                          <a:solidFill>
                            <a:srgbClr val="008000"/>
                          </a:solidFill>
                          <a:highlight>
                            <a:srgbClr val="FFFFFF"/>
                          </a:highlight>
                          <a:latin typeface="Courier New"/>
                          <a:ea typeface="Courier New"/>
                          <a:cs typeface="Courier New"/>
                          <a:sym typeface="Courier New"/>
                        </a:rPr>
                        <a:t>'a'</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rgbClr val="008080"/>
                          </a:solidFill>
                          <a:highlight>
                            <a:srgbClr val="FFFFFF"/>
                          </a:highlight>
                          <a:latin typeface="Courier New"/>
                          <a:ea typeface="Courier New"/>
                          <a:cs typeface="Courier New"/>
                          <a:sym typeface="Courier New"/>
                        </a:rPr>
                        <a:t>pair</a:t>
                      </a:r>
                      <a:r>
                        <a:rPr lang="en-US" sz="1200">
                          <a:solidFill>
                            <a:schemeClr val="dk1"/>
                          </a:solidFill>
                          <a:highlight>
                            <a:srgbClr val="FFFFFF"/>
                          </a:highlight>
                          <a:latin typeface="Courier New"/>
                          <a:ea typeface="Courier New"/>
                          <a:cs typeface="Courier New"/>
                          <a:sym typeface="Courier New"/>
                        </a:rPr>
                        <a:t>&lt;</a:t>
                      </a:r>
                      <a:r>
                        <a:rPr b="1" lang="en-US" sz="1200">
                          <a:solidFill>
                            <a:srgbClr val="000080"/>
                          </a:solidFill>
                          <a:highlight>
                            <a:srgbClr val="FFFFFF"/>
                          </a:highlight>
                          <a:latin typeface="Courier New"/>
                          <a:ea typeface="Courier New"/>
                          <a:cs typeface="Courier New"/>
                          <a:sym typeface="Courier New"/>
                        </a:rPr>
                        <a:t>int</a:t>
                      </a:r>
                      <a:r>
                        <a:rPr lang="en-US" sz="1200">
                          <a:solidFill>
                            <a:schemeClr val="dk1"/>
                          </a:solidFill>
                          <a:highlight>
                            <a:srgbClr val="FFFFFF"/>
                          </a:highlight>
                          <a:latin typeface="Courier New"/>
                          <a:ea typeface="Courier New"/>
                          <a:cs typeface="Courier New"/>
                          <a:sym typeface="Courier New"/>
                        </a:rPr>
                        <a:t>, </a:t>
                      </a:r>
                      <a:r>
                        <a:rPr b="1" lang="en-US" sz="1200">
                          <a:solidFill>
                            <a:srgbClr val="000080"/>
                          </a:solidFill>
                          <a:highlight>
                            <a:srgbClr val="FFFFFF"/>
                          </a:highlight>
                          <a:latin typeface="Courier New"/>
                          <a:ea typeface="Courier New"/>
                          <a:cs typeface="Courier New"/>
                          <a:sym typeface="Courier New"/>
                        </a:rPr>
                        <a:t>int</a:t>
                      </a:r>
                      <a:r>
                        <a:rPr lang="en-US" sz="1200">
                          <a:solidFill>
                            <a:schemeClr val="dk1"/>
                          </a:solidFill>
                          <a:highlight>
                            <a:srgbClr val="FFFFFF"/>
                          </a:highlight>
                          <a:latin typeface="Courier New"/>
                          <a:ea typeface="Courier New"/>
                          <a:cs typeface="Courier New"/>
                          <a:sym typeface="Courier New"/>
                        </a:rPr>
                        <a:t>&gt; foo1(</a:t>
                      </a:r>
                      <a:r>
                        <a:rPr b="1" lang="en-US" sz="1200">
                          <a:solidFill>
                            <a:srgbClr val="000080"/>
                          </a:solidFill>
                          <a:highlight>
                            <a:srgbClr val="FFFFFF"/>
                          </a:highlight>
                          <a:latin typeface="Courier New"/>
                          <a:ea typeface="Courier New"/>
                          <a:cs typeface="Courier New"/>
                          <a:sym typeface="Courier New"/>
                        </a:rPr>
                        <a:t>int </a:t>
                      </a:r>
                      <a:r>
                        <a:rPr lang="en-US" sz="1200">
                          <a:solidFill>
                            <a:schemeClr val="dk1"/>
                          </a:solidFill>
                          <a:highlight>
                            <a:srgbClr val="FFFFFF"/>
                          </a:highlight>
                          <a:latin typeface="Courier New"/>
                          <a:ea typeface="Courier New"/>
                          <a:cs typeface="Courier New"/>
                          <a:sym typeface="Courier New"/>
                        </a:rPr>
                        <a:t>num1, </a:t>
                      </a:r>
                      <a:r>
                        <a:rPr b="1" lang="en-US" sz="1200">
                          <a:solidFill>
                            <a:srgbClr val="000080"/>
                          </a:solidFill>
                          <a:highlight>
                            <a:srgbClr val="FFFFFF"/>
                          </a:highlight>
                          <a:latin typeface="Courier New"/>
                          <a:ea typeface="Courier New"/>
                          <a:cs typeface="Courier New"/>
                          <a:sym typeface="Courier New"/>
                        </a:rPr>
                        <a:t>int </a:t>
                      </a:r>
                      <a:r>
                        <a:rPr lang="en-US" sz="1200">
                          <a:solidFill>
                            <a:schemeClr val="dk1"/>
                          </a:solidFill>
                          <a:highlight>
                            <a:srgbClr val="FFFFFF"/>
                          </a:highlight>
                          <a:latin typeface="Courier New"/>
                          <a:ea typeface="Courier New"/>
                          <a:cs typeface="Courier New"/>
                          <a:sym typeface="Courier New"/>
                        </a:rPr>
                        <a:t>num2)</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   </a:t>
                      </a:r>
                      <a:r>
                        <a:rPr i="1" lang="en-US" sz="1200">
                          <a:solidFill>
                            <a:srgbClr val="808080"/>
                          </a:solidFill>
                          <a:highlight>
                            <a:srgbClr val="FFFFFF"/>
                          </a:highlight>
                          <a:latin typeface="Courier New"/>
                          <a:ea typeface="Courier New"/>
                          <a:cs typeface="Courier New"/>
                          <a:sym typeface="Courier New"/>
                        </a:rPr>
                        <a:t>// Packing two values to return a pair</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i="1" lang="en-US" sz="1200">
                          <a:solidFill>
                            <a:srgbClr val="808080"/>
                          </a:solidFill>
                          <a:highlight>
                            <a:srgbClr val="FFFFFF"/>
                          </a:highlight>
                          <a:latin typeface="Courier New"/>
                          <a:ea typeface="Courier New"/>
                          <a:cs typeface="Courier New"/>
                          <a:sym typeface="Courier New"/>
                        </a:rPr>
                        <a:t>   </a:t>
                      </a:r>
                      <a:r>
                        <a:rPr b="1" lang="en-US" sz="1200">
                          <a:solidFill>
                            <a:srgbClr val="000080"/>
                          </a:solidFill>
                          <a:highlight>
                            <a:srgbClr val="FFFFFF"/>
                          </a:highlight>
                          <a:latin typeface="Courier New"/>
                          <a:ea typeface="Courier New"/>
                          <a:cs typeface="Courier New"/>
                          <a:sym typeface="Courier New"/>
                        </a:rPr>
                        <a:t>return </a:t>
                      </a:r>
                      <a:r>
                        <a:rPr lang="en-US" sz="1200">
                          <a:solidFill>
                            <a:schemeClr val="dk1"/>
                          </a:solidFill>
                          <a:highlight>
                            <a:srgbClr val="FFFFFF"/>
                          </a:highlight>
                          <a:latin typeface="Courier New"/>
                          <a:ea typeface="Courier New"/>
                          <a:cs typeface="Courier New"/>
                          <a:sym typeface="Courier New"/>
                        </a:rPr>
                        <a:t>make_pair(num2, num1);</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sz="1200">
                          <a:solidFill>
                            <a:srgbClr val="000080"/>
                          </a:solidFill>
                          <a:highlight>
                            <a:srgbClr val="FFFFFF"/>
                          </a:highlight>
                          <a:latin typeface="Courier New"/>
                          <a:ea typeface="Courier New"/>
                          <a:cs typeface="Courier New"/>
                          <a:sym typeface="Courier New"/>
                        </a:rPr>
                        <a:t>int </a:t>
                      </a:r>
                      <a:r>
                        <a:rPr lang="en-US" sz="1200">
                          <a:solidFill>
                            <a:schemeClr val="dk1"/>
                          </a:solidFill>
                          <a:highlight>
                            <a:srgbClr val="FFFFFF"/>
                          </a:highlight>
                          <a:latin typeface="Courier New"/>
                          <a:ea typeface="Courier New"/>
                          <a:cs typeface="Courier New"/>
                          <a:sym typeface="Courier New"/>
                        </a:rPr>
                        <a:t>a,b;</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1200">
                          <a:solidFill>
                            <a:srgbClr val="000080"/>
                          </a:solidFill>
                          <a:highlight>
                            <a:srgbClr val="FFFFFF"/>
                          </a:highlight>
                          <a:latin typeface="Courier New"/>
                          <a:ea typeface="Courier New"/>
                          <a:cs typeface="Courier New"/>
                          <a:sym typeface="Courier New"/>
                        </a:rPr>
                        <a:t>char </a:t>
                      </a:r>
                      <a:r>
                        <a:rPr lang="en-US" sz="1200">
                          <a:solidFill>
                            <a:schemeClr val="dk1"/>
                          </a:solidFill>
                          <a:highlight>
                            <a:srgbClr val="FFFFFF"/>
                          </a:highlight>
                          <a:latin typeface="Courier New"/>
                          <a:ea typeface="Courier New"/>
                          <a:cs typeface="Courier New"/>
                          <a:sym typeface="Courier New"/>
                        </a:rPr>
                        <a:t>cc;</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i="1" lang="en-US" sz="1200">
                          <a:solidFill>
                            <a:srgbClr val="808080"/>
                          </a:solidFill>
                          <a:highlight>
                            <a:srgbClr val="FFFFFF"/>
                          </a:highlight>
                          <a:latin typeface="Courier New"/>
                          <a:ea typeface="Courier New"/>
                          <a:cs typeface="Courier New"/>
                          <a:sym typeface="Courier New"/>
                        </a:rPr>
                        <a:t>// Unpack the elements returned by foo</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tie(a, b, cc) </a:t>
                      </a:r>
                      <a:r>
                        <a:rPr lang="en-US" sz="1200">
                          <a:solidFill>
                            <a:srgbClr val="008080"/>
                          </a:solidFill>
                          <a:highlight>
                            <a:srgbClr val="FFFFFF"/>
                          </a:highlight>
                          <a:latin typeface="Courier New"/>
                          <a:ea typeface="Courier New"/>
                          <a:cs typeface="Courier New"/>
                          <a:sym typeface="Courier New"/>
                        </a:rPr>
                        <a:t>= </a:t>
                      </a:r>
                      <a:r>
                        <a:rPr lang="en-US" sz="1200">
                          <a:solidFill>
                            <a:schemeClr val="dk1"/>
                          </a:solidFill>
                          <a:highlight>
                            <a:srgbClr val="FFFFFF"/>
                          </a:highlight>
                          <a:latin typeface="Courier New"/>
                          <a:ea typeface="Courier New"/>
                          <a:cs typeface="Courier New"/>
                          <a:sym typeface="Courier New"/>
                        </a:rPr>
                        <a:t>foo(</a:t>
                      </a:r>
                      <a:r>
                        <a:rPr lang="en-US" sz="1200">
                          <a:solidFill>
                            <a:srgbClr val="0000FF"/>
                          </a:solidFill>
                          <a:highlight>
                            <a:srgbClr val="FFFFFF"/>
                          </a:highlight>
                          <a:latin typeface="Courier New"/>
                          <a:ea typeface="Courier New"/>
                          <a:cs typeface="Courier New"/>
                          <a:sym typeface="Courier New"/>
                        </a:rPr>
                        <a:t>5</a:t>
                      </a:r>
                      <a:r>
                        <a:rPr lang="en-US" sz="1200">
                          <a:solidFill>
                            <a:schemeClr val="dk1"/>
                          </a:solidFill>
                          <a:highlight>
                            <a:srgbClr val="FFFFFF"/>
                          </a:highlight>
                          <a:latin typeface="Courier New"/>
                          <a:ea typeface="Courier New"/>
                          <a:cs typeface="Courier New"/>
                          <a:sym typeface="Courier New"/>
                        </a:rPr>
                        <a:t>, </a:t>
                      </a:r>
                      <a:r>
                        <a:rPr lang="en-US" sz="1200">
                          <a:solidFill>
                            <a:srgbClr val="0000FF"/>
                          </a:solidFill>
                          <a:highlight>
                            <a:srgbClr val="FFFFFF"/>
                          </a:highlight>
                          <a:latin typeface="Courier New"/>
                          <a:ea typeface="Courier New"/>
                          <a:cs typeface="Courier New"/>
                          <a:sym typeface="Courier New"/>
                        </a:rPr>
                        <a:t>10</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i="1" lang="en-US" sz="1200">
                          <a:solidFill>
                            <a:srgbClr val="808080"/>
                          </a:solidFill>
                          <a:highlight>
                            <a:srgbClr val="FFFFFF"/>
                          </a:highlight>
                          <a:latin typeface="Courier New"/>
                          <a:ea typeface="Courier New"/>
                          <a:cs typeface="Courier New"/>
                          <a:sym typeface="Courier New"/>
                        </a:rPr>
                        <a:t>// Storing  returned values in a pair</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rgbClr val="008080"/>
                          </a:solidFill>
                          <a:highlight>
                            <a:srgbClr val="FFFFFF"/>
                          </a:highlight>
                          <a:latin typeface="Courier New"/>
                          <a:ea typeface="Courier New"/>
                          <a:cs typeface="Courier New"/>
                          <a:sym typeface="Courier New"/>
                        </a:rPr>
                        <a:t>pair</a:t>
                      </a:r>
                      <a:r>
                        <a:rPr lang="en-US" sz="1200">
                          <a:solidFill>
                            <a:schemeClr val="dk1"/>
                          </a:solidFill>
                          <a:highlight>
                            <a:srgbClr val="FFFFFF"/>
                          </a:highlight>
                          <a:latin typeface="Courier New"/>
                          <a:ea typeface="Courier New"/>
                          <a:cs typeface="Courier New"/>
                          <a:sym typeface="Courier New"/>
                        </a:rPr>
                        <a:t>&lt;</a:t>
                      </a:r>
                      <a:r>
                        <a:rPr b="1" lang="en-US" sz="1200">
                          <a:solidFill>
                            <a:srgbClr val="000080"/>
                          </a:solidFill>
                          <a:highlight>
                            <a:srgbClr val="FFFFFF"/>
                          </a:highlight>
                          <a:latin typeface="Courier New"/>
                          <a:ea typeface="Courier New"/>
                          <a:cs typeface="Courier New"/>
                          <a:sym typeface="Courier New"/>
                        </a:rPr>
                        <a:t>int</a:t>
                      </a:r>
                      <a:r>
                        <a:rPr lang="en-US" sz="1200">
                          <a:solidFill>
                            <a:schemeClr val="dk1"/>
                          </a:solidFill>
                          <a:highlight>
                            <a:srgbClr val="FFFFFF"/>
                          </a:highlight>
                          <a:latin typeface="Courier New"/>
                          <a:ea typeface="Courier New"/>
                          <a:cs typeface="Courier New"/>
                          <a:sym typeface="Courier New"/>
                        </a:rPr>
                        <a:t>, </a:t>
                      </a:r>
                      <a:r>
                        <a:rPr b="1" lang="en-US" sz="1200">
                          <a:solidFill>
                            <a:srgbClr val="000080"/>
                          </a:solidFill>
                          <a:highlight>
                            <a:srgbClr val="FFFFFF"/>
                          </a:highlight>
                          <a:latin typeface="Courier New"/>
                          <a:ea typeface="Courier New"/>
                          <a:cs typeface="Courier New"/>
                          <a:sym typeface="Courier New"/>
                        </a:rPr>
                        <a:t>int</a:t>
                      </a:r>
                      <a:r>
                        <a:rPr lang="en-US" sz="1200">
                          <a:solidFill>
                            <a:schemeClr val="dk1"/>
                          </a:solidFill>
                          <a:highlight>
                            <a:srgbClr val="FFFFFF"/>
                          </a:highlight>
                          <a:latin typeface="Courier New"/>
                          <a:ea typeface="Courier New"/>
                          <a:cs typeface="Courier New"/>
                          <a:sym typeface="Courier New"/>
                        </a:rPr>
                        <a:t>&gt; p = foo1(</a:t>
                      </a:r>
                      <a:r>
                        <a:rPr lang="en-US" sz="1200">
                          <a:solidFill>
                            <a:srgbClr val="0000FF"/>
                          </a:solidFill>
                          <a:highlight>
                            <a:srgbClr val="FFFFFF"/>
                          </a:highlight>
                          <a:latin typeface="Courier New"/>
                          <a:ea typeface="Courier New"/>
                          <a:cs typeface="Courier New"/>
                          <a:sym typeface="Courier New"/>
                        </a:rPr>
                        <a:t>5</a:t>
                      </a:r>
                      <a:r>
                        <a:rPr lang="en-US" sz="1200">
                          <a:solidFill>
                            <a:schemeClr val="dk1"/>
                          </a:solidFill>
                          <a:highlight>
                            <a:srgbClr val="FFFFFF"/>
                          </a:highlight>
                          <a:latin typeface="Courier New"/>
                          <a:ea typeface="Courier New"/>
                          <a:cs typeface="Courier New"/>
                          <a:sym typeface="Courier New"/>
                        </a:rPr>
                        <a:t>,</a:t>
                      </a:r>
                      <a:r>
                        <a:rPr lang="en-US" sz="1200">
                          <a:solidFill>
                            <a:srgbClr val="0000FF"/>
                          </a:solidFill>
                          <a:highlight>
                            <a:srgbClr val="FFFFFF"/>
                          </a:highlight>
                          <a:latin typeface="Courier New"/>
                          <a:ea typeface="Courier New"/>
                          <a:cs typeface="Courier New"/>
                          <a:sym typeface="Courier New"/>
                        </a:rPr>
                        <a:t>2</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cout </a:t>
                      </a:r>
                      <a:r>
                        <a:rPr lang="en-US" sz="1200">
                          <a:solidFill>
                            <a:srgbClr val="008080"/>
                          </a:solidFill>
                          <a:highlight>
                            <a:srgbClr val="FFFFFF"/>
                          </a:highlight>
                          <a:latin typeface="Courier New"/>
                          <a:ea typeface="Courier New"/>
                          <a:cs typeface="Courier New"/>
                          <a:sym typeface="Courier New"/>
                        </a:rPr>
                        <a:t>&lt;&lt; </a:t>
                      </a:r>
                      <a:r>
                        <a:rPr b="1" lang="en-US" sz="1200">
                          <a:solidFill>
                            <a:srgbClr val="008000"/>
                          </a:solidFill>
                          <a:highlight>
                            <a:srgbClr val="FFFFFF"/>
                          </a:highlight>
                          <a:latin typeface="Courier New"/>
                          <a:ea typeface="Courier New"/>
                          <a:cs typeface="Courier New"/>
                          <a:sym typeface="Courier New"/>
                        </a:rPr>
                        <a:t>"Values returned by tuple: "</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cout </a:t>
                      </a:r>
                      <a:r>
                        <a:rPr lang="en-US" sz="1200">
                          <a:solidFill>
                            <a:srgbClr val="008080"/>
                          </a:solidFill>
                          <a:highlight>
                            <a:srgbClr val="FFFFFF"/>
                          </a:highlight>
                          <a:latin typeface="Courier New"/>
                          <a:ea typeface="Courier New"/>
                          <a:cs typeface="Courier New"/>
                          <a:sym typeface="Courier New"/>
                        </a:rPr>
                        <a:t>&lt;&lt; </a:t>
                      </a:r>
                      <a:r>
                        <a:rPr lang="en-US" sz="1200">
                          <a:solidFill>
                            <a:schemeClr val="dk1"/>
                          </a:solidFill>
                          <a:highlight>
                            <a:srgbClr val="FFFFFF"/>
                          </a:highlight>
                          <a:latin typeface="Courier New"/>
                          <a:ea typeface="Courier New"/>
                          <a:cs typeface="Courier New"/>
                          <a:sym typeface="Courier New"/>
                        </a:rPr>
                        <a:t>a </a:t>
                      </a:r>
                      <a:r>
                        <a:rPr lang="en-US" sz="1200">
                          <a:solidFill>
                            <a:srgbClr val="008080"/>
                          </a:solidFill>
                          <a:highlight>
                            <a:srgbClr val="FFFFFF"/>
                          </a:highlight>
                          <a:latin typeface="Courier New"/>
                          <a:ea typeface="Courier New"/>
                          <a:cs typeface="Courier New"/>
                          <a:sym typeface="Courier New"/>
                        </a:rPr>
                        <a:t>&lt;&lt; </a:t>
                      </a:r>
                      <a:r>
                        <a:rPr b="1" lang="en-US" sz="1200">
                          <a:solidFill>
                            <a:srgbClr val="008000"/>
                          </a:solidFill>
                          <a:highlight>
                            <a:srgbClr val="FFFFFF"/>
                          </a:highlight>
                          <a:latin typeface="Courier New"/>
                          <a:ea typeface="Courier New"/>
                          <a:cs typeface="Courier New"/>
                          <a:sym typeface="Courier New"/>
                        </a:rPr>
                        <a:t>" " </a:t>
                      </a:r>
                      <a:r>
                        <a:rPr lang="en-US" sz="1200">
                          <a:solidFill>
                            <a:srgbClr val="008080"/>
                          </a:solidFill>
                          <a:highlight>
                            <a:srgbClr val="FFFFFF"/>
                          </a:highlight>
                          <a:latin typeface="Courier New"/>
                          <a:ea typeface="Courier New"/>
                          <a:cs typeface="Courier New"/>
                          <a:sym typeface="Courier New"/>
                        </a:rPr>
                        <a:t>&lt;&lt; </a:t>
                      </a:r>
                      <a:r>
                        <a:rPr lang="en-US" sz="1200">
                          <a:solidFill>
                            <a:schemeClr val="dk1"/>
                          </a:solidFill>
                          <a:highlight>
                            <a:srgbClr val="FFFFFF"/>
                          </a:highlight>
                          <a:latin typeface="Courier New"/>
                          <a:ea typeface="Courier New"/>
                          <a:cs typeface="Courier New"/>
                          <a:sym typeface="Courier New"/>
                        </a:rPr>
                        <a:t>b </a:t>
                      </a:r>
                      <a:r>
                        <a:rPr lang="en-US" sz="1200">
                          <a:solidFill>
                            <a:srgbClr val="008080"/>
                          </a:solidFill>
                          <a:highlight>
                            <a:srgbClr val="FFFFFF"/>
                          </a:highlight>
                          <a:latin typeface="Courier New"/>
                          <a:ea typeface="Courier New"/>
                          <a:cs typeface="Courier New"/>
                          <a:sym typeface="Courier New"/>
                        </a:rPr>
                        <a:t>&lt;&lt; </a:t>
                      </a:r>
                      <a:r>
                        <a:rPr b="1" lang="en-US" sz="1200">
                          <a:solidFill>
                            <a:srgbClr val="008000"/>
                          </a:solidFill>
                          <a:highlight>
                            <a:srgbClr val="FFFFFF"/>
                          </a:highlight>
                          <a:latin typeface="Courier New"/>
                          <a:ea typeface="Courier New"/>
                          <a:cs typeface="Courier New"/>
                          <a:sym typeface="Courier New"/>
                        </a:rPr>
                        <a:t>" " </a:t>
                      </a:r>
                      <a:r>
                        <a:rPr lang="en-US" sz="1200">
                          <a:solidFill>
                            <a:srgbClr val="008080"/>
                          </a:solidFill>
                          <a:highlight>
                            <a:srgbClr val="FFFFFF"/>
                          </a:highlight>
                          <a:latin typeface="Courier New"/>
                          <a:ea typeface="Courier New"/>
                          <a:cs typeface="Courier New"/>
                          <a:sym typeface="Courier New"/>
                        </a:rPr>
                        <a:t>&lt;&lt; </a:t>
                      </a:r>
                      <a:r>
                        <a:rPr lang="en-US" sz="1200">
                          <a:solidFill>
                            <a:schemeClr val="dk1"/>
                          </a:solidFill>
                          <a:highlight>
                            <a:srgbClr val="FFFFFF"/>
                          </a:highlight>
                          <a:latin typeface="Courier New"/>
                          <a:ea typeface="Courier New"/>
                          <a:cs typeface="Courier New"/>
                          <a:sym typeface="Courier New"/>
                        </a:rPr>
                        <a:t>cc </a:t>
                      </a:r>
                      <a:r>
                        <a:rPr lang="en-US" sz="1200">
                          <a:solidFill>
                            <a:srgbClr val="008080"/>
                          </a:solidFill>
                          <a:highlight>
                            <a:srgbClr val="FFFFFF"/>
                          </a:highlight>
                          <a:latin typeface="Courier New"/>
                          <a:ea typeface="Courier New"/>
                          <a:cs typeface="Courier New"/>
                          <a:sym typeface="Courier New"/>
                        </a:rPr>
                        <a:t>&lt;&lt; </a:t>
                      </a:r>
                      <a:r>
                        <a:rPr lang="en-US" sz="1200">
                          <a:solidFill>
                            <a:schemeClr val="dk1"/>
                          </a:solidFill>
                          <a:highlight>
                            <a:srgbClr val="FFFFFF"/>
                          </a:highlight>
                          <a:latin typeface="Courier New"/>
                          <a:ea typeface="Courier New"/>
                          <a:cs typeface="Courier New"/>
                          <a:sym typeface="Courier New"/>
                        </a:rPr>
                        <a:t>endl;</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cout </a:t>
                      </a:r>
                      <a:r>
                        <a:rPr lang="en-US" sz="1200">
                          <a:solidFill>
                            <a:srgbClr val="008080"/>
                          </a:solidFill>
                          <a:highlight>
                            <a:srgbClr val="FFFFFF"/>
                          </a:highlight>
                          <a:latin typeface="Courier New"/>
                          <a:ea typeface="Courier New"/>
                          <a:cs typeface="Courier New"/>
                          <a:sym typeface="Courier New"/>
                        </a:rPr>
                        <a:t>&lt;&lt; </a:t>
                      </a:r>
                      <a:r>
                        <a:rPr b="1" lang="en-US" sz="1200">
                          <a:solidFill>
                            <a:srgbClr val="008000"/>
                          </a:solidFill>
                          <a:highlight>
                            <a:srgbClr val="FFFFFF"/>
                          </a:highlight>
                          <a:latin typeface="Courier New"/>
                          <a:ea typeface="Courier New"/>
                          <a:cs typeface="Courier New"/>
                          <a:sym typeface="Courier New"/>
                        </a:rPr>
                        <a:t>"Values returned by Pair: "</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1000"/>
                        </a:spcAft>
                        <a:buNone/>
                      </a:pPr>
                      <a:r>
                        <a:rPr lang="en-US" sz="1200">
                          <a:solidFill>
                            <a:schemeClr val="dk1"/>
                          </a:solidFill>
                          <a:highlight>
                            <a:srgbClr val="FFFFFF"/>
                          </a:highlight>
                          <a:latin typeface="Courier New"/>
                          <a:ea typeface="Courier New"/>
                          <a:cs typeface="Courier New"/>
                          <a:sym typeface="Courier New"/>
                        </a:rPr>
                        <a:t>cout </a:t>
                      </a:r>
                      <a:r>
                        <a:rPr lang="en-US" sz="1200">
                          <a:solidFill>
                            <a:srgbClr val="008080"/>
                          </a:solidFill>
                          <a:highlight>
                            <a:srgbClr val="FFFFFF"/>
                          </a:highlight>
                          <a:latin typeface="Courier New"/>
                          <a:ea typeface="Courier New"/>
                          <a:cs typeface="Courier New"/>
                          <a:sym typeface="Courier New"/>
                        </a:rPr>
                        <a:t>&lt;&lt; </a:t>
                      </a:r>
                      <a:r>
                        <a:rPr lang="en-US" sz="1200">
                          <a:solidFill>
                            <a:schemeClr val="dk1"/>
                          </a:solidFill>
                          <a:highlight>
                            <a:srgbClr val="FFFFFF"/>
                          </a:highlight>
                          <a:latin typeface="Courier New"/>
                          <a:ea typeface="Courier New"/>
                          <a:cs typeface="Courier New"/>
                          <a:sym typeface="Courier New"/>
                        </a:rPr>
                        <a:t>p.</a:t>
                      </a:r>
                      <a:r>
                        <a:rPr lang="en-US" sz="1200">
                          <a:solidFill>
                            <a:srgbClr val="660E7A"/>
                          </a:solidFill>
                          <a:highlight>
                            <a:srgbClr val="FFFFFF"/>
                          </a:highlight>
                          <a:latin typeface="Courier New"/>
                          <a:ea typeface="Courier New"/>
                          <a:cs typeface="Courier New"/>
                          <a:sym typeface="Courier New"/>
                        </a:rPr>
                        <a:t>first </a:t>
                      </a:r>
                      <a:r>
                        <a:rPr lang="en-US" sz="1200">
                          <a:solidFill>
                            <a:srgbClr val="008080"/>
                          </a:solidFill>
                          <a:highlight>
                            <a:srgbClr val="FFFFFF"/>
                          </a:highlight>
                          <a:latin typeface="Courier New"/>
                          <a:ea typeface="Courier New"/>
                          <a:cs typeface="Courier New"/>
                          <a:sym typeface="Courier New"/>
                        </a:rPr>
                        <a:t>&lt;&lt; </a:t>
                      </a:r>
                      <a:r>
                        <a:rPr b="1" lang="en-US" sz="1200">
                          <a:solidFill>
                            <a:srgbClr val="008000"/>
                          </a:solidFill>
                          <a:highlight>
                            <a:srgbClr val="FFFFFF"/>
                          </a:highlight>
                          <a:latin typeface="Courier New"/>
                          <a:ea typeface="Courier New"/>
                          <a:cs typeface="Courier New"/>
                          <a:sym typeface="Courier New"/>
                        </a:rPr>
                        <a:t>" " </a:t>
                      </a:r>
                      <a:r>
                        <a:rPr lang="en-US" sz="1200">
                          <a:solidFill>
                            <a:srgbClr val="008080"/>
                          </a:solidFill>
                          <a:highlight>
                            <a:srgbClr val="FFFFFF"/>
                          </a:highlight>
                          <a:latin typeface="Courier New"/>
                          <a:ea typeface="Courier New"/>
                          <a:cs typeface="Courier New"/>
                          <a:sym typeface="Courier New"/>
                        </a:rPr>
                        <a:t>&lt;&lt; </a:t>
                      </a:r>
                      <a:r>
                        <a:rPr lang="en-US" sz="1200">
                          <a:solidFill>
                            <a:schemeClr val="dk1"/>
                          </a:solidFill>
                          <a:highlight>
                            <a:srgbClr val="FFFFFF"/>
                          </a:highlight>
                          <a:latin typeface="Courier New"/>
                          <a:ea typeface="Courier New"/>
                          <a:cs typeface="Courier New"/>
                          <a:sym typeface="Courier New"/>
                        </a:rPr>
                        <a:t>p.</a:t>
                      </a:r>
                      <a:r>
                        <a:rPr lang="en-US" sz="1200">
                          <a:solidFill>
                            <a:srgbClr val="660E7A"/>
                          </a:solidFill>
                          <a:highlight>
                            <a:srgbClr val="FFFFFF"/>
                          </a:highlight>
                          <a:latin typeface="Courier New"/>
                          <a:ea typeface="Courier New"/>
                          <a:cs typeface="Courier New"/>
                          <a:sym typeface="Courier New"/>
                        </a:rPr>
                        <a:t>second</a:t>
                      </a:r>
                      <a:r>
                        <a:rPr lang="en-US" sz="1200">
                          <a:solidFill>
                            <a:schemeClr val="dk1"/>
                          </a:solidFill>
                          <a:highlight>
                            <a:srgbClr val="FFFFFF"/>
                          </a:highlight>
                          <a:latin typeface="Courier New"/>
                          <a:ea typeface="Courier New"/>
                          <a:cs typeface="Courier New"/>
                          <a:sym typeface="Courier New"/>
                        </a:rPr>
                        <a:t>;</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9"/>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smart pointers</a:t>
            </a:r>
            <a:endParaRPr/>
          </a:p>
        </p:txBody>
      </p:sp>
      <p:sp>
        <p:nvSpPr>
          <p:cNvPr id="440" name="Google Shape;440;p49"/>
          <p:cNvSpPr txBox="1"/>
          <p:nvPr>
            <p:ph idx="1" type="body"/>
          </p:nvPr>
        </p:nvSpPr>
        <p:spPr>
          <a:xfrm>
            <a:off x="822950" y="1737400"/>
            <a:ext cx="7543800" cy="4576800"/>
          </a:xfrm>
          <a:prstGeom prst="rect">
            <a:avLst/>
          </a:prstGeom>
        </p:spPr>
        <p:txBody>
          <a:bodyPr anchorCtr="0" anchor="t" bIns="45700" lIns="0" spcFirstLastPara="1" rIns="0" wrap="square" tIns="45700">
            <a:normAutofit lnSpcReduction="10000"/>
          </a:bodyPr>
          <a:lstStyle/>
          <a:p>
            <a:pPr indent="-342900" lvl="0" marL="457200" rtl="0" algn="l">
              <a:spcBef>
                <a:spcPts val="1200"/>
              </a:spcBef>
              <a:spcAft>
                <a:spcPts val="0"/>
              </a:spcAft>
              <a:buSzPts val="1800"/>
              <a:buChar char="●"/>
            </a:pPr>
            <a:r>
              <a:rPr lang="en-US"/>
              <a:t>T</a:t>
            </a:r>
            <a:r>
              <a:rPr lang="en-US"/>
              <a:t>he Standard Library includes smart pointers, which are used to help ensure that programs are free of memory and resource leaks and are exception-safe</a:t>
            </a:r>
            <a:endParaRPr/>
          </a:p>
          <a:p>
            <a:pPr indent="-342900" lvl="0" marL="457200" rtl="0" algn="l">
              <a:spcBef>
                <a:spcPts val="0"/>
              </a:spcBef>
              <a:spcAft>
                <a:spcPts val="0"/>
              </a:spcAft>
              <a:buSzPts val="1800"/>
              <a:buChar char="●"/>
            </a:pPr>
            <a:r>
              <a:rPr lang="en-US"/>
              <a:t>In modern C++, raw pointers are only used in small code blocks of limited scope, loops, or helper functions where performance is critical and there is no chance of confusion about ownership</a:t>
            </a:r>
            <a:endParaRPr/>
          </a:p>
          <a:p>
            <a:pPr indent="-342900" lvl="0" marL="457200" rtl="0" algn="l">
              <a:spcBef>
                <a:spcPts val="0"/>
              </a:spcBef>
              <a:spcAft>
                <a:spcPts val="0"/>
              </a:spcAft>
              <a:buSzPts val="1800"/>
              <a:buChar char="●"/>
            </a:pPr>
            <a:r>
              <a:rPr lang="en-US"/>
              <a:t>A smart pointer is a class template that you declare on the stack, and initialize by using a raw pointer that points to a heap-allocated object</a:t>
            </a:r>
            <a:endParaRPr/>
          </a:p>
          <a:p>
            <a:pPr indent="-342900" lvl="0" marL="457200" rtl="0" algn="l">
              <a:spcBef>
                <a:spcPts val="0"/>
              </a:spcBef>
              <a:spcAft>
                <a:spcPts val="0"/>
              </a:spcAft>
              <a:buSzPts val="1800"/>
              <a:buChar char="●"/>
            </a:pPr>
            <a:r>
              <a:rPr lang="en-US"/>
              <a:t>After the smart pointer is initialized, it owns the raw pointer - this means that the smart pointer is responsible for deleting the memory that the raw pointer specifies</a:t>
            </a:r>
            <a:endParaRPr/>
          </a:p>
          <a:p>
            <a:pPr indent="-342900" lvl="0" marL="457200" rtl="0" algn="l">
              <a:spcBef>
                <a:spcPts val="0"/>
              </a:spcBef>
              <a:spcAft>
                <a:spcPts val="0"/>
              </a:spcAft>
              <a:buSzPts val="1800"/>
              <a:buChar char="●"/>
            </a:pPr>
            <a:r>
              <a:rPr lang="en-US"/>
              <a:t>The smart pointer destructor contains the call to delete, and because the smart pointer is declared on the stack, its destructor is invoked when the smart pointer goes out of scope</a:t>
            </a:r>
            <a:endParaRPr/>
          </a:p>
          <a:p>
            <a:pPr indent="-342900" lvl="0" marL="457200" rtl="0" algn="l">
              <a:spcBef>
                <a:spcPts val="0"/>
              </a:spcBef>
              <a:spcAft>
                <a:spcPts val="0"/>
              </a:spcAft>
              <a:buSzPts val="1800"/>
              <a:buChar char="●"/>
            </a:pPr>
            <a:r>
              <a:rPr lang="en-US"/>
              <a:t>Access the encapsulated pointer by using the familiar pointer operators, -&gt; and *, which the smart pointer class overloads to return the encapsulated raw pointer</a:t>
            </a:r>
            <a:endParaRPr/>
          </a:p>
        </p:txBody>
      </p:sp>
      <p:sp>
        <p:nvSpPr>
          <p:cNvPr id="441" name="Google Shape;441;p49"/>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0"/>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Example</a:t>
            </a:r>
            <a:endParaRPr/>
          </a:p>
        </p:txBody>
      </p:sp>
      <p:sp>
        <p:nvSpPr>
          <p:cNvPr id="448" name="Google Shape;448;p50"/>
          <p:cNvSpPr txBox="1"/>
          <p:nvPr>
            <p:ph idx="1" type="body"/>
          </p:nvPr>
        </p:nvSpPr>
        <p:spPr>
          <a:xfrm>
            <a:off x="822950" y="1845724"/>
            <a:ext cx="7543800" cy="4468200"/>
          </a:xfrm>
          <a:prstGeom prst="rect">
            <a:avLst/>
          </a:prstGeom>
        </p:spPr>
        <p:txBody>
          <a:bodyPr anchorCtr="0" anchor="t" bIns="45700" lIns="0" spcFirstLastPara="1" rIns="0" wrap="square" tIns="45700">
            <a:normAutofit fontScale="62500" lnSpcReduction="20000"/>
          </a:bodyPr>
          <a:lstStyle/>
          <a:p>
            <a:pPr indent="0" lvl="0" marL="0" rtl="0" algn="l">
              <a:spcBef>
                <a:spcPts val="0"/>
              </a:spcBef>
              <a:spcAft>
                <a:spcPts val="0"/>
              </a:spcAft>
              <a:buClr>
                <a:schemeClr val="dk1"/>
              </a:buClr>
              <a:buSzPct val="43967"/>
              <a:buFont typeface="Arial"/>
              <a:buNone/>
            </a:pPr>
            <a:r>
              <a:rPr b="1" lang="en-US" sz="2501">
                <a:latin typeface="Courier New"/>
                <a:ea typeface="Courier New"/>
                <a:cs typeface="Courier New"/>
                <a:sym typeface="Courier New"/>
              </a:rPr>
              <a:t>class MyClass{</a:t>
            </a:r>
            <a:endParaRPr b="1" sz="2501">
              <a:latin typeface="Courier New"/>
              <a:ea typeface="Courier New"/>
              <a:cs typeface="Courier New"/>
              <a:sym typeface="Courier New"/>
            </a:endParaRPr>
          </a:p>
          <a:p>
            <a:pPr indent="0" lvl="0" marL="0" rtl="0" algn="l">
              <a:spcBef>
                <a:spcPts val="200"/>
              </a:spcBef>
              <a:spcAft>
                <a:spcPts val="0"/>
              </a:spcAft>
              <a:buClr>
                <a:schemeClr val="dk1"/>
              </a:buClr>
              <a:buSzPct val="43967"/>
              <a:buFont typeface="Arial"/>
              <a:buNone/>
            </a:pPr>
            <a:r>
              <a:rPr b="1" lang="en-US" sz="2501">
                <a:latin typeface="Courier New"/>
                <a:ea typeface="Courier New"/>
                <a:cs typeface="Courier New"/>
                <a:sym typeface="Courier New"/>
              </a:rPr>
              <a:t>private:</a:t>
            </a:r>
            <a:endParaRPr b="1" sz="2501">
              <a:latin typeface="Courier New"/>
              <a:ea typeface="Courier New"/>
              <a:cs typeface="Courier New"/>
              <a:sym typeface="Courier New"/>
            </a:endParaRPr>
          </a:p>
          <a:p>
            <a:pPr indent="0" lvl="0" marL="0" rtl="0" algn="l">
              <a:spcBef>
                <a:spcPts val="200"/>
              </a:spcBef>
              <a:spcAft>
                <a:spcPts val="0"/>
              </a:spcAft>
              <a:buClr>
                <a:schemeClr val="dk1"/>
              </a:buClr>
              <a:buSzPct val="43967"/>
              <a:buFont typeface="Arial"/>
              <a:buNone/>
            </a:pPr>
            <a:r>
              <a:rPr b="1" lang="en-US" sz="2501">
                <a:latin typeface="Courier New"/>
                <a:ea typeface="Courier New"/>
                <a:cs typeface="Courier New"/>
                <a:sym typeface="Courier New"/>
              </a:rPr>
              <a:t>    int a;</a:t>
            </a:r>
            <a:endParaRPr b="1" sz="2501">
              <a:latin typeface="Courier New"/>
              <a:ea typeface="Courier New"/>
              <a:cs typeface="Courier New"/>
              <a:sym typeface="Courier New"/>
            </a:endParaRPr>
          </a:p>
          <a:p>
            <a:pPr indent="0" lvl="0" marL="0" rtl="0" algn="l">
              <a:spcBef>
                <a:spcPts val="200"/>
              </a:spcBef>
              <a:spcAft>
                <a:spcPts val="0"/>
              </a:spcAft>
              <a:buClr>
                <a:schemeClr val="dk1"/>
              </a:buClr>
              <a:buSzPct val="43967"/>
              <a:buFont typeface="Arial"/>
              <a:buNone/>
            </a:pPr>
            <a:r>
              <a:rPr b="1" lang="en-US" sz="2501">
                <a:latin typeface="Courier New"/>
                <a:ea typeface="Courier New"/>
                <a:cs typeface="Courier New"/>
                <a:sym typeface="Courier New"/>
              </a:rPr>
              <a:t>    double b;</a:t>
            </a:r>
            <a:endParaRPr b="1" sz="2501">
              <a:latin typeface="Courier New"/>
              <a:ea typeface="Courier New"/>
              <a:cs typeface="Courier New"/>
              <a:sym typeface="Courier New"/>
            </a:endParaRPr>
          </a:p>
          <a:p>
            <a:pPr indent="0" lvl="0" marL="0" rtl="0" algn="l">
              <a:spcBef>
                <a:spcPts val="200"/>
              </a:spcBef>
              <a:spcAft>
                <a:spcPts val="0"/>
              </a:spcAft>
              <a:buClr>
                <a:schemeClr val="dk1"/>
              </a:buClr>
              <a:buSzPct val="43967"/>
              <a:buFont typeface="Arial"/>
              <a:buNone/>
            </a:pPr>
            <a:r>
              <a:rPr b="1" lang="en-US" sz="2501">
                <a:latin typeface="Courier New"/>
                <a:ea typeface="Courier New"/>
                <a:cs typeface="Courier New"/>
                <a:sym typeface="Courier New"/>
              </a:rPr>
              <a:t>public:</a:t>
            </a:r>
            <a:endParaRPr b="1" sz="2501">
              <a:latin typeface="Courier New"/>
              <a:ea typeface="Courier New"/>
              <a:cs typeface="Courier New"/>
              <a:sym typeface="Courier New"/>
            </a:endParaRPr>
          </a:p>
          <a:p>
            <a:pPr indent="0" lvl="0" marL="0" rtl="0" algn="l">
              <a:spcBef>
                <a:spcPts val="200"/>
              </a:spcBef>
              <a:spcAft>
                <a:spcPts val="0"/>
              </a:spcAft>
              <a:buClr>
                <a:schemeClr val="dk1"/>
              </a:buClr>
              <a:buSzPct val="43967"/>
              <a:buFont typeface="Arial"/>
              <a:buNone/>
            </a:pPr>
            <a:r>
              <a:rPr b="1" lang="en-US" sz="2501">
                <a:latin typeface="Courier New"/>
                <a:ea typeface="Courier New"/>
                <a:cs typeface="Courier New"/>
                <a:sym typeface="Courier New"/>
              </a:rPr>
              <a:t>    MyClass(int _a, double _b) : a(_a), b(_b) {}</a:t>
            </a:r>
            <a:endParaRPr b="1" sz="2501">
              <a:latin typeface="Courier New"/>
              <a:ea typeface="Courier New"/>
              <a:cs typeface="Courier New"/>
              <a:sym typeface="Courier New"/>
            </a:endParaRPr>
          </a:p>
          <a:p>
            <a:pPr indent="0" lvl="0" marL="0" rtl="0" algn="l">
              <a:spcBef>
                <a:spcPts val="200"/>
              </a:spcBef>
              <a:spcAft>
                <a:spcPts val="0"/>
              </a:spcAft>
              <a:buClr>
                <a:schemeClr val="dk1"/>
              </a:buClr>
              <a:buSzPct val="43967"/>
              <a:buFont typeface="Arial"/>
              <a:buNone/>
            </a:pPr>
            <a:r>
              <a:rPr b="1" lang="en-US" sz="2501">
                <a:latin typeface="Courier New"/>
                <a:ea typeface="Courier New"/>
                <a:cs typeface="Courier New"/>
                <a:sym typeface="Courier New"/>
              </a:rPr>
              <a:t>    ~MyClass(){</a:t>
            </a:r>
            <a:endParaRPr b="1" sz="2501">
              <a:latin typeface="Courier New"/>
              <a:ea typeface="Courier New"/>
              <a:cs typeface="Courier New"/>
              <a:sym typeface="Courier New"/>
            </a:endParaRPr>
          </a:p>
          <a:p>
            <a:pPr indent="0" lvl="0" marL="0" rtl="0" algn="l">
              <a:spcBef>
                <a:spcPts val="200"/>
              </a:spcBef>
              <a:spcAft>
                <a:spcPts val="0"/>
              </a:spcAft>
              <a:buClr>
                <a:schemeClr val="dk1"/>
              </a:buClr>
              <a:buSzPct val="43967"/>
              <a:buFont typeface="Arial"/>
              <a:buNone/>
            </a:pPr>
            <a:r>
              <a:rPr b="1" lang="en-US" sz="2501">
                <a:latin typeface="Courier New"/>
                <a:ea typeface="Courier New"/>
                <a:cs typeface="Courier New"/>
                <a:sym typeface="Courier New"/>
              </a:rPr>
              <a:t>        cout &lt;&lt; "destructor" &lt;&lt; endl;</a:t>
            </a:r>
            <a:endParaRPr b="1" sz="2501">
              <a:latin typeface="Courier New"/>
              <a:ea typeface="Courier New"/>
              <a:cs typeface="Courier New"/>
              <a:sym typeface="Courier New"/>
            </a:endParaRPr>
          </a:p>
          <a:p>
            <a:pPr indent="0" lvl="0" marL="0" rtl="0" algn="l">
              <a:spcBef>
                <a:spcPts val="200"/>
              </a:spcBef>
              <a:spcAft>
                <a:spcPts val="0"/>
              </a:spcAft>
              <a:buClr>
                <a:schemeClr val="dk1"/>
              </a:buClr>
              <a:buSzPct val="43967"/>
              <a:buFont typeface="Arial"/>
              <a:buNone/>
            </a:pPr>
            <a:r>
              <a:rPr b="1" lang="en-US" sz="2501">
                <a:latin typeface="Courier New"/>
                <a:ea typeface="Courier New"/>
                <a:cs typeface="Courier New"/>
                <a:sym typeface="Courier New"/>
              </a:rPr>
              <a:t>    }</a:t>
            </a:r>
            <a:endParaRPr b="1" sz="2501">
              <a:latin typeface="Courier New"/>
              <a:ea typeface="Courier New"/>
              <a:cs typeface="Courier New"/>
              <a:sym typeface="Courier New"/>
            </a:endParaRPr>
          </a:p>
          <a:p>
            <a:pPr indent="0" lvl="0" marL="0" rtl="0" algn="l">
              <a:spcBef>
                <a:spcPts val="200"/>
              </a:spcBef>
              <a:spcAft>
                <a:spcPts val="0"/>
              </a:spcAft>
              <a:buClr>
                <a:schemeClr val="dk1"/>
              </a:buClr>
              <a:buSzPct val="43967"/>
              <a:buFont typeface="Arial"/>
              <a:buNone/>
            </a:pPr>
            <a:r>
              <a:t/>
            </a:r>
            <a:endParaRPr b="1" sz="2501">
              <a:latin typeface="Courier New"/>
              <a:ea typeface="Courier New"/>
              <a:cs typeface="Courier New"/>
              <a:sym typeface="Courier New"/>
            </a:endParaRPr>
          </a:p>
          <a:p>
            <a:pPr indent="0" lvl="0" marL="0" rtl="0" algn="l">
              <a:spcBef>
                <a:spcPts val="200"/>
              </a:spcBef>
              <a:spcAft>
                <a:spcPts val="0"/>
              </a:spcAft>
              <a:buClr>
                <a:schemeClr val="dk1"/>
              </a:buClr>
              <a:buSzPct val="43967"/>
              <a:buFont typeface="Arial"/>
              <a:buNone/>
            </a:pPr>
            <a:r>
              <a:rPr b="1" lang="en-US" sz="2501">
                <a:latin typeface="Courier New"/>
                <a:ea typeface="Courier New"/>
                <a:cs typeface="Courier New"/>
                <a:sym typeface="Courier New"/>
              </a:rPr>
              <a:t>    void print(){</a:t>
            </a:r>
            <a:endParaRPr b="1" sz="2501">
              <a:latin typeface="Courier New"/>
              <a:ea typeface="Courier New"/>
              <a:cs typeface="Courier New"/>
              <a:sym typeface="Courier New"/>
            </a:endParaRPr>
          </a:p>
          <a:p>
            <a:pPr indent="0" lvl="0" marL="0" rtl="0" algn="l">
              <a:spcBef>
                <a:spcPts val="200"/>
              </a:spcBef>
              <a:spcAft>
                <a:spcPts val="0"/>
              </a:spcAft>
              <a:buClr>
                <a:schemeClr val="dk1"/>
              </a:buClr>
              <a:buSzPct val="43967"/>
              <a:buFont typeface="Arial"/>
              <a:buNone/>
            </a:pPr>
            <a:r>
              <a:rPr b="1" lang="en-US" sz="2501">
                <a:latin typeface="Courier New"/>
                <a:ea typeface="Courier New"/>
                <a:cs typeface="Courier New"/>
                <a:sym typeface="Courier New"/>
              </a:rPr>
              <a:t>        cout &lt;&lt; a &lt;&lt; ";" &lt;&lt; b &lt;&lt; endl;</a:t>
            </a:r>
            <a:endParaRPr b="1" sz="2501">
              <a:latin typeface="Courier New"/>
              <a:ea typeface="Courier New"/>
              <a:cs typeface="Courier New"/>
              <a:sym typeface="Courier New"/>
            </a:endParaRPr>
          </a:p>
          <a:p>
            <a:pPr indent="0" lvl="0" marL="0" rtl="0" algn="l">
              <a:spcBef>
                <a:spcPts val="200"/>
              </a:spcBef>
              <a:spcAft>
                <a:spcPts val="0"/>
              </a:spcAft>
              <a:buClr>
                <a:schemeClr val="dk1"/>
              </a:buClr>
              <a:buSzPct val="43967"/>
              <a:buFont typeface="Arial"/>
              <a:buNone/>
            </a:pPr>
            <a:r>
              <a:rPr b="1" lang="en-US" sz="2501">
                <a:latin typeface="Courier New"/>
                <a:ea typeface="Courier New"/>
                <a:cs typeface="Courier New"/>
                <a:sym typeface="Courier New"/>
              </a:rPr>
              <a:t>    }</a:t>
            </a:r>
            <a:endParaRPr b="1" sz="2501">
              <a:latin typeface="Courier New"/>
              <a:ea typeface="Courier New"/>
              <a:cs typeface="Courier New"/>
              <a:sym typeface="Courier New"/>
            </a:endParaRPr>
          </a:p>
          <a:p>
            <a:pPr indent="0" lvl="0" marL="0" rtl="0" algn="l">
              <a:spcBef>
                <a:spcPts val="200"/>
              </a:spcBef>
              <a:spcAft>
                <a:spcPts val="0"/>
              </a:spcAft>
              <a:buClr>
                <a:schemeClr val="dk1"/>
              </a:buClr>
              <a:buSzPct val="43967"/>
              <a:buFont typeface="Arial"/>
              <a:buNone/>
            </a:pPr>
            <a:r>
              <a:rPr b="1" lang="en-US" sz="2501">
                <a:latin typeface="Courier New"/>
                <a:ea typeface="Courier New"/>
                <a:cs typeface="Courier New"/>
                <a:sym typeface="Courier New"/>
              </a:rPr>
              <a:t>};</a:t>
            </a:r>
            <a:endParaRPr b="1" sz="2501">
              <a:latin typeface="Courier New"/>
              <a:ea typeface="Courier New"/>
              <a:cs typeface="Courier New"/>
              <a:sym typeface="Courier New"/>
            </a:endParaRPr>
          </a:p>
          <a:p>
            <a:pPr indent="0" lvl="0" marL="0" rtl="0" algn="l">
              <a:spcBef>
                <a:spcPts val="200"/>
              </a:spcBef>
              <a:spcAft>
                <a:spcPts val="0"/>
              </a:spcAft>
              <a:buClr>
                <a:schemeClr val="dk1"/>
              </a:buClr>
              <a:buSzPct val="43967"/>
              <a:buFont typeface="Arial"/>
              <a:buNone/>
            </a:pPr>
            <a:r>
              <a:t/>
            </a:r>
            <a:endParaRPr b="1" sz="2501">
              <a:latin typeface="Courier New"/>
              <a:ea typeface="Courier New"/>
              <a:cs typeface="Courier New"/>
              <a:sym typeface="Courier New"/>
            </a:endParaRPr>
          </a:p>
          <a:p>
            <a:pPr indent="0" lvl="0" marL="0" rtl="0" algn="l">
              <a:spcBef>
                <a:spcPts val="200"/>
              </a:spcBef>
              <a:spcAft>
                <a:spcPts val="0"/>
              </a:spcAft>
              <a:buClr>
                <a:schemeClr val="dk1"/>
              </a:buClr>
              <a:buSzPct val="43967"/>
              <a:buFont typeface="Arial"/>
              <a:buNone/>
            </a:pPr>
            <a:r>
              <a:rPr b="1" lang="en-US" sz="2501">
                <a:latin typeface="Courier New"/>
                <a:ea typeface="Courier New"/>
                <a:cs typeface="Courier New"/>
                <a:sym typeface="Courier New"/>
              </a:rPr>
              <a:t>void ptrs(){</a:t>
            </a:r>
            <a:endParaRPr b="1" sz="2501">
              <a:latin typeface="Courier New"/>
              <a:ea typeface="Courier New"/>
              <a:cs typeface="Courier New"/>
              <a:sym typeface="Courier New"/>
            </a:endParaRPr>
          </a:p>
          <a:p>
            <a:pPr indent="0" lvl="0" marL="0" rtl="0" algn="l">
              <a:spcBef>
                <a:spcPts val="200"/>
              </a:spcBef>
              <a:spcAft>
                <a:spcPts val="0"/>
              </a:spcAft>
              <a:buClr>
                <a:schemeClr val="dk1"/>
              </a:buClr>
              <a:buSzPct val="43967"/>
              <a:buFont typeface="Arial"/>
              <a:buNone/>
            </a:pPr>
            <a:r>
              <a:rPr b="1" lang="en-US" sz="2501">
                <a:latin typeface="Courier New"/>
                <a:ea typeface="Courier New"/>
                <a:cs typeface="Courier New"/>
                <a:sym typeface="Courier New"/>
              </a:rPr>
              <a:t>    MyClass *p = new MyClass(1, 5.5);</a:t>
            </a:r>
            <a:endParaRPr b="1" sz="2501">
              <a:latin typeface="Courier New"/>
              <a:ea typeface="Courier New"/>
              <a:cs typeface="Courier New"/>
              <a:sym typeface="Courier New"/>
            </a:endParaRPr>
          </a:p>
          <a:p>
            <a:pPr indent="0" lvl="0" marL="0" rtl="0" algn="l">
              <a:spcBef>
                <a:spcPts val="200"/>
              </a:spcBef>
              <a:spcAft>
                <a:spcPts val="0"/>
              </a:spcAft>
              <a:buClr>
                <a:schemeClr val="dk1"/>
              </a:buClr>
              <a:buSzPct val="43967"/>
              <a:buFont typeface="Arial"/>
              <a:buNone/>
            </a:pPr>
            <a:r>
              <a:rPr b="1" lang="en-US" sz="2501">
                <a:latin typeface="Courier New"/>
                <a:ea typeface="Courier New"/>
                <a:cs typeface="Courier New"/>
                <a:sym typeface="Courier New"/>
              </a:rPr>
              <a:t>    p-&gt;print();</a:t>
            </a:r>
            <a:endParaRPr b="1" sz="2501">
              <a:latin typeface="Courier New"/>
              <a:ea typeface="Courier New"/>
              <a:cs typeface="Courier New"/>
              <a:sym typeface="Courier New"/>
            </a:endParaRPr>
          </a:p>
          <a:p>
            <a:pPr indent="0" lvl="0" marL="0" rtl="0" algn="l">
              <a:spcBef>
                <a:spcPts val="200"/>
              </a:spcBef>
              <a:spcAft>
                <a:spcPts val="0"/>
              </a:spcAft>
              <a:buClr>
                <a:schemeClr val="dk1"/>
              </a:buClr>
              <a:buSzPct val="43967"/>
              <a:buFont typeface="Arial"/>
              <a:buNone/>
            </a:pPr>
            <a:r>
              <a:t/>
            </a:r>
            <a:endParaRPr b="1" sz="2501">
              <a:latin typeface="Courier New"/>
              <a:ea typeface="Courier New"/>
              <a:cs typeface="Courier New"/>
              <a:sym typeface="Courier New"/>
            </a:endParaRPr>
          </a:p>
          <a:p>
            <a:pPr indent="0" lvl="0" marL="0" rtl="0" algn="l">
              <a:spcBef>
                <a:spcPts val="200"/>
              </a:spcBef>
              <a:spcAft>
                <a:spcPts val="0"/>
              </a:spcAft>
              <a:buClr>
                <a:schemeClr val="dk1"/>
              </a:buClr>
              <a:buSzPct val="43967"/>
              <a:buFont typeface="Arial"/>
              <a:buNone/>
            </a:pPr>
            <a:r>
              <a:rPr b="1" lang="en-US" sz="2501">
                <a:latin typeface="Courier New"/>
                <a:ea typeface="Courier New"/>
                <a:cs typeface="Courier New"/>
                <a:sym typeface="Courier New"/>
              </a:rPr>
              <a:t>    unique_ptr&lt;MyClass&gt; up(new MyClass(2, 10.5));</a:t>
            </a:r>
            <a:endParaRPr b="1" sz="2501">
              <a:latin typeface="Courier New"/>
              <a:ea typeface="Courier New"/>
              <a:cs typeface="Courier New"/>
              <a:sym typeface="Courier New"/>
            </a:endParaRPr>
          </a:p>
          <a:p>
            <a:pPr indent="0" lvl="0" marL="0" rtl="0" algn="l">
              <a:spcBef>
                <a:spcPts val="200"/>
              </a:spcBef>
              <a:spcAft>
                <a:spcPts val="0"/>
              </a:spcAft>
              <a:buClr>
                <a:schemeClr val="dk1"/>
              </a:buClr>
              <a:buSzPct val="43967"/>
              <a:buFont typeface="Arial"/>
              <a:buNone/>
            </a:pPr>
            <a:r>
              <a:rPr b="1" lang="en-US" sz="2501">
                <a:latin typeface="Courier New"/>
                <a:ea typeface="Courier New"/>
                <a:cs typeface="Courier New"/>
                <a:sym typeface="Courier New"/>
              </a:rPr>
              <a:t>    up-&gt;print();</a:t>
            </a:r>
            <a:endParaRPr b="1" sz="2501">
              <a:latin typeface="Courier New"/>
              <a:ea typeface="Courier New"/>
              <a:cs typeface="Courier New"/>
              <a:sym typeface="Courier New"/>
            </a:endParaRPr>
          </a:p>
          <a:p>
            <a:pPr indent="0" lvl="0" marL="0" rtl="0" algn="l">
              <a:spcBef>
                <a:spcPts val="200"/>
              </a:spcBef>
              <a:spcAft>
                <a:spcPts val="0"/>
              </a:spcAft>
              <a:buClr>
                <a:schemeClr val="dk1"/>
              </a:buClr>
              <a:buSzPct val="43967"/>
              <a:buFont typeface="Arial"/>
              <a:buNone/>
            </a:pPr>
            <a:r>
              <a:rPr b="1" lang="en-US" sz="2501">
                <a:latin typeface="Courier New"/>
                <a:ea typeface="Courier New"/>
                <a:cs typeface="Courier New"/>
                <a:sym typeface="Courier New"/>
              </a:rPr>
              <a:t>}</a:t>
            </a:r>
            <a:endParaRPr b="1" sz="2501">
              <a:latin typeface="Courier New"/>
              <a:ea typeface="Courier New"/>
              <a:cs typeface="Courier New"/>
              <a:sym typeface="Courier New"/>
            </a:endParaRPr>
          </a:p>
          <a:p>
            <a:pPr indent="0" lvl="0" marL="0" rtl="0" algn="l">
              <a:spcBef>
                <a:spcPts val="200"/>
              </a:spcBef>
              <a:spcAft>
                <a:spcPts val="200"/>
              </a:spcAft>
              <a:buNone/>
            </a:pPr>
            <a:r>
              <a:t/>
            </a:r>
            <a:endParaRPr b="1">
              <a:latin typeface="Courier New"/>
              <a:ea typeface="Courier New"/>
              <a:cs typeface="Courier New"/>
              <a:sym typeface="Courier New"/>
            </a:endParaRPr>
          </a:p>
        </p:txBody>
      </p:sp>
      <p:sp>
        <p:nvSpPr>
          <p:cNvPr id="449" name="Google Shape;449;p50"/>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1"/>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smart pointers</a:t>
            </a:r>
            <a:endParaRPr/>
          </a:p>
        </p:txBody>
      </p:sp>
      <p:sp>
        <p:nvSpPr>
          <p:cNvPr id="456" name="Google Shape;456;p51"/>
          <p:cNvSpPr txBox="1"/>
          <p:nvPr>
            <p:ph idx="1" type="body"/>
          </p:nvPr>
        </p:nvSpPr>
        <p:spPr>
          <a:xfrm>
            <a:off x="822950" y="1845725"/>
            <a:ext cx="7704300" cy="4401900"/>
          </a:xfrm>
          <a:prstGeom prst="rect">
            <a:avLst/>
          </a:prstGeom>
        </p:spPr>
        <p:txBody>
          <a:bodyPr anchorCtr="0" anchor="t" bIns="45700" lIns="0" spcFirstLastPara="1" rIns="0" wrap="square" tIns="45700">
            <a:normAutofit lnSpcReduction="10000"/>
          </a:bodyPr>
          <a:lstStyle/>
          <a:p>
            <a:pPr indent="-342900" lvl="0" marL="457200" rtl="0" algn="l">
              <a:lnSpc>
                <a:spcPct val="115000"/>
              </a:lnSpc>
              <a:spcBef>
                <a:spcPts val="0"/>
              </a:spcBef>
              <a:spcAft>
                <a:spcPts val="0"/>
              </a:spcAft>
              <a:buSzPts val="1800"/>
              <a:buChar char="●"/>
            </a:pPr>
            <a:r>
              <a:rPr lang="en-US"/>
              <a:t>The previous example demonstrates the following essential steps for using smart pointers</a:t>
            </a:r>
            <a:endParaRPr/>
          </a:p>
          <a:p>
            <a:pPr indent="-342900" lvl="1" marL="914400" rtl="0" algn="l">
              <a:lnSpc>
                <a:spcPct val="115000"/>
              </a:lnSpc>
              <a:spcBef>
                <a:spcPts val="0"/>
              </a:spcBef>
              <a:spcAft>
                <a:spcPts val="0"/>
              </a:spcAft>
              <a:buSzPts val="1800"/>
              <a:buChar char="○"/>
            </a:pPr>
            <a:r>
              <a:rPr lang="en-US"/>
              <a:t>Declare the smart pointer as an automatic (local) variable (Do not use the new or malloc expression on the smart pointer itself)</a:t>
            </a:r>
            <a:endParaRPr/>
          </a:p>
          <a:p>
            <a:pPr indent="-342900" lvl="1" marL="914400" rtl="0" algn="l">
              <a:lnSpc>
                <a:spcPct val="115000"/>
              </a:lnSpc>
              <a:spcBef>
                <a:spcPts val="0"/>
              </a:spcBef>
              <a:spcAft>
                <a:spcPts val="0"/>
              </a:spcAft>
              <a:buSzPts val="1800"/>
              <a:buChar char="○"/>
            </a:pPr>
            <a:r>
              <a:rPr lang="en-US"/>
              <a:t>In the type parameter, specify the pointed-to type of the encapsulated pointer</a:t>
            </a:r>
            <a:endParaRPr/>
          </a:p>
          <a:p>
            <a:pPr indent="-342900" lvl="1" marL="914400" rtl="0" algn="l">
              <a:lnSpc>
                <a:spcPct val="115000"/>
              </a:lnSpc>
              <a:spcBef>
                <a:spcPts val="0"/>
              </a:spcBef>
              <a:spcAft>
                <a:spcPts val="0"/>
              </a:spcAft>
              <a:buSzPts val="1800"/>
              <a:buChar char="○"/>
            </a:pPr>
            <a:r>
              <a:rPr lang="en-US"/>
              <a:t>Pass a raw pointer to a new-ed object in the smart pointer constructor</a:t>
            </a:r>
            <a:endParaRPr/>
          </a:p>
          <a:p>
            <a:pPr indent="-342900" lvl="1" marL="914400" rtl="0" algn="l">
              <a:lnSpc>
                <a:spcPct val="115000"/>
              </a:lnSpc>
              <a:spcBef>
                <a:spcPts val="0"/>
              </a:spcBef>
              <a:spcAft>
                <a:spcPts val="0"/>
              </a:spcAft>
              <a:buSzPts val="1800"/>
              <a:buChar char="○"/>
            </a:pPr>
            <a:r>
              <a:rPr lang="en-US"/>
              <a:t>Use the overloaded -&gt; and * operators to access the object</a:t>
            </a:r>
            <a:endParaRPr/>
          </a:p>
          <a:p>
            <a:pPr indent="-342900" lvl="1" marL="914400" rtl="0" algn="l">
              <a:lnSpc>
                <a:spcPct val="115000"/>
              </a:lnSpc>
              <a:spcBef>
                <a:spcPts val="0"/>
              </a:spcBef>
              <a:spcAft>
                <a:spcPts val="0"/>
              </a:spcAft>
              <a:buSzPts val="1800"/>
              <a:buChar char="○"/>
            </a:pPr>
            <a:r>
              <a:rPr lang="en-US"/>
              <a:t>Let the smart pointer delete the object</a:t>
            </a:r>
            <a:endParaRPr/>
          </a:p>
          <a:p>
            <a:pPr indent="-342900" lvl="0" marL="457200" rtl="0" algn="l">
              <a:lnSpc>
                <a:spcPct val="115000"/>
              </a:lnSpc>
              <a:spcBef>
                <a:spcPts val="0"/>
              </a:spcBef>
              <a:spcAft>
                <a:spcPts val="0"/>
              </a:spcAft>
              <a:buSzPts val="1800"/>
              <a:buChar char="●"/>
            </a:pPr>
            <a:r>
              <a:rPr lang="en-US"/>
              <a:t>Smart pointers are designed to be as efficient as possible both in terms of memory and performance</a:t>
            </a:r>
            <a:endParaRPr/>
          </a:p>
          <a:p>
            <a:pPr indent="-342900" lvl="0" marL="457200" rtl="0" algn="l">
              <a:lnSpc>
                <a:spcPct val="115000"/>
              </a:lnSpc>
              <a:spcBef>
                <a:spcPts val="0"/>
              </a:spcBef>
              <a:spcAft>
                <a:spcPts val="0"/>
              </a:spcAft>
              <a:buSzPts val="1800"/>
              <a:buChar char="●"/>
            </a:pPr>
            <a:r>
              <a:rPr lang="en-US"/>
              <a:t>The </a:t>
            </a:r>
            <a:r>
              <a:rPr b="1" lang="en-US">
                <a:latin typeface="Courier New"/>
                <a:ea typeface="Courier New"/>
                <a:cs typeface="Courier New"/>
                <a:sym typeface="Courier New"/>
              </a:rPr>
              <a:t>reset</a:t>
            </a:r>
            <a:r>
              <a:rPr lang="en-US"/>
              <a:t> member function releases ownership of the pointer - this is useful when you want to free the memory owned by the smart pointer before the smart pointer goes out of scope (see also </a:t>
            </a:r>
            <a:r>
              <a:rPr b="1" lang="en-US">
                <a:latin typeface="Courier New"/>
                <a:ea typeface="Courier New"/>
                <a:cs typeface="Courier New"/>
                <a:sym typeface="Courier New"/>
              </a:rPr>
              <a:t>get()</a:t>
            </a:r>
            <a:r>
              <a:rPr lang="en-US"/>
              <a:t>)</a:t>
            </a:r>
            <a:endParaRPr/>
          </a:p>
        </p:txBody>
      </p:sp>
      <p:sp>
        <p:nvSpPr>
          <p:cNvPr id="457" name="Google Shape;457;p51"/>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2"/>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types</a:t>
            </a:r>
            <a:r>
              <a:rPr lang="en-US"/>
              <a:t> of smart pointers</a:t>
            </a:r>
            <a:endParaRPr/>
          </a:p>
        </p:txBody>
      </p:sp>
      <p:sp>
        <p:nvSpPr>
          <p:cNvPr id="464" name="Google Shape;464;p52"/>
          <p:cNvSpPr txBox="1"/>
          <p:nvPr>
            <p:ph idx="1" type="body"/>
          </p:nvPr>
        </p:nvSpPr>
        <p:spPr>
          <a:xfrm>
            <a:off x="822950" y="1737400"/>
            <a:ext cx="7837800" cy="4653300"/>
          </a:xfrm>
          <a:prstGeom prst="rect">
            <a:avLst/>
          </a:prstGeom>
        </p:spPr>
        <p:txBody>
          <a:bodyPr anchorCtr="0" anchor="t" bIns="45700" lIns="0" spcFirstLastPara="1" rIns="0" wrap="square" tIns="45700">
            <a:normAutofit fontScale="85000" lnSpcReduction="20000"/>
          </a:bodyPr>
          <a:lstStyle/>
          <a:p>
            <a:pPr indent="-332105" lvl="0" marL="457200" rtl="0" algn="l">
              <a:spcBef>
                <a:spcPts val="1200"/>
              </a:spcBef>
              <a:spcAft>
                <a:spcPts val="0"/>
              </a:spcAft>
              <a:buSzPct val="90555"/>
              <a:buChar char="●"/>
            </a:pPr>
            <a:r>
              <a:rPr lang="en-US" sz="2117">
                <a:latin typeface="Courier New"/>
                <a:ea typeface="Courier New"/>
                <a:cs typeface="Courier New"/>
                <a:sym typeface="Courier New"/>
              </a:rPr>
              <a:t>unique_ptr</a:t>
            </a:r>
            <a:r>
              <a:rPr lang="en-US" sz="2117"/>
              <a:t> - as the name implies, make sure that only exactly one copy of an object exists</a:t>
            </a:r>
            <a:endParaRPr sz="2117"/>
          </a:p>
          <a:p>
            <a:pPr indent="-332105" lvl="0" marL="457200" rtl="0" algn="l">
              <a:spcBef>
                <a:spcPts val="0"/>
              </a:spcBef>
              <a:spcAft>
                <a:spcPts val="0"/>
              </a:spcAft>
              <a:buSzPct val="90555"/>
              <a:buChar char="●"/>
            </a:pPr>
            <a:r>
              <a:rPr lang="en-US" sz="2117">
                <a:latin typeface="Courier New"/>
                <a:ea typeface="Courier New"/>
                <a:cs typeface="Courier New"/>
                <a:sym typeface="Courier New"/>
              </a:rPr>
              <a:t>shared_ptr</a:t>
            </a:r>
            <a:r>
              <a:rPr lang="en-US" sz="2117"/>
              <a:t> - the shared_pointer is a reference counting smart pointer that can be used to store and pass a reference beyond the scope of a function</a:t>
            </a:r>
            <a:endParaRPr sz="2117"/>
          </a:p>
          <a:p>
            <a:pPr indent="0" lvl="0" marL="457200" rtl="0" algn="l">
              <a:spcBef>
                <a:spcPts val="200"/>
              </a:spcBef>
              <a:spcAft>
                <a:spcPts val="0"/>
              </a:spcAft>
              <a:buNone/>
            </a:pPr>
            <a:r>
              <a:rPr b="1" lang="en-US" sz="1506">
                <a:latin typeface="Courier New"/>
                <a:ea typeface="Courier New"/>
                <a:cs typeface="Courier New"/>
                <a:sym typeface="Courier New"/>
              </a:rPr>
              <a:t>class Foo {</a:t>
            </a:r>
            <a:endParaRPr b="1" sz="1506">
              <a:latin typeface="Courier New"/>
              <a:ea typeface="Courier New"/>
              <a:cs typeface="Courier New"/>
              <a:sym typeface="Courier New"/>
            </a:endParaRPr>
          </a:p>
          <a:p>
            <a:pPr indent="0" lvl="0" marL="457200" rtl="0" algn="l">
              <a:spcBef>
                <a:spcPts val="200"/>
              </a:spcBef>
              <a:spcAft>
                <a:spcPts val="0"/>
              </a:spcAft>
              <a:buNone/>
            </a:pPr>
            <a:r>
              <a:rPr b="1" lang="en-US" sz="1506">
                <a:latin typeface="Courier New"/>
                <a:ea typeface="Courier New"/>
                <a:cs typeface="Courier New"/>
                <a:sym typeface="Courier New"/>
              </a:rPr>
              <a:t>public:</a:t>
            </a:r>
            <a:endParaRPr b="1" sz="1506">
              <a:latin typeface="Courier New"/>
              <a:ea typeface="Courier New"/>
              <a:cs typeface="Courier New"/>
              <a:sym typeface="Courier New"/>
            </a:endParaRPr>
          </a:p>
          <a:p>
            <a:pPr indent="0" lvl="0" marL="914400" rtl="0" algn="l">
              <a:spcBef>
                <a:spcPts val="200"/>
              </a:spcBef>
              <a:spcAft>
                <a:spcPts val="0"/>
              </a:spcAft>
              <a:buNone/>
            </a:pPr>
            <a:r>
              <a:rPr b="1" lang="en-US" sz="1506">
                <a:latin typeface="Courier New"/>
                <a:ea typeface="Courier New"/>
                <a:cs typeface="Courier New"/>
                <a:sym typeface="Courier New"/>
              </a:rPr>
              <a:t>void doSomething();</a:t>
            </a:r>
            <a:endParaRPr b="1" sz="1506">
              <a:latin typeface="Courier New"/>
              <a:ea typeface="Courier New"/>
              <a:cs typeface="Courier New"/>
              <a:sym typeface="Courier New"/>
            </a:endParaRPr>
          </a:p>
          <a:p>
            <a:pPr indent="0" lvl="0" marL="457200" rtl="0" algn="l">
              <a:spcBef>
                <a:spcPts val="200"/>
              </a:spcBef>
              <a:spcAft>
                <a:spcPts val="0"/>
              </a:spcAft>
              <a:buNone/>
            </a:pPr>
            <a:r>
              <a:rPr b="1" lang="en-US" sz="1506">
                <a:latin typeface="Courier New"/>
                <a:ea typeface="Courier New"/>
                <a:cs typeface="Courier New"/>
                <a:sym typeface="Courier New"/>
              </a:rPr>
              <a:t>};</a:t>
            </a:r>
            <a:endParaRPr b="1" sz="1506">
              <a:latin typeface="Courier New"/>
              <a:ea typeface="Courier New"/>
              <a:cs typeface="Courier New"/>
              <a:sym typeface="Courier New"/>
            </a:endParaRPr>
          </a:p>
          <a:p>
            <a:pPr indent="0" lvl="0" marL="457200" rtl="0" algn="l">
              <a:spcBef>
                <a:spcPts val="200"/>
              </a:spcBef>
              <a:spcAft>
                <a:spcPts val="0"/>
              </a:spcAft>
              <a:buNone/>
            </a:pPr>
            <a:r>
              <a:rPr b="1" lang="en-US" sz="1506">
                <a:latin typeface="Courier New"/>
                <a:ea typeface="Courier New"/>
                <a:cs typeface="Courier New"/>
                <a:sym typeface="Courier New"/>
              </a:rPr>
              <a:t> </a:t>
            </a:r>
            <a:endParaRPr b="1" sz="1506">
              <a:latin typeface="Courier New"/>
              <a:ea typeface="Courier New"/>
              <a:cs typeface="Courier New"/>
              <a:sym typeface="Courier New"/>
            </a:endParaRPr>
          </a:p>
          <a:p>
            <a:pPr indent="0" lvl="0" marL="457200" rtl="0" algn="l">
              <a:spcBef>
                <a:spcPts val="200"/>
              </a:spcBef>
              <a:spcAft>
                <a:spcPts val="0"/>
              </a:spcAft>
              <a:buNone/>
            </a:pPr>
            <a:r>
              <a:rPr b="1" lang="en-US" sz="1506">
                <a:latin typeface="Courier New"/>
                <a:ea typeface="Courier New"/>
                <a:cs typeface="Courier New"/>
                <a:sym typeface="Courier New"/>
              </a:rPr>
              <a:t>class Bar{</a:t>
            </a:r>
            <a:endParaRPr b="1" sz="1506">
              <a:latin typeface="Courier New"/>
              <a:ea typeface="Courier New"/>
              <a:cs typeface="Courier New"/>
              <a:sym typeface="Courier New"/>
            </a:endParaRPr>
          </a:p>
          <a:p>
            <a:pPr indent="0" lvl="0" marL="457200" rtl="0" algn="l">
              <a:spcBef>
                <a:spcPts val="200"/>
              </a:spcBef>
              <a:spcAft>
                <a:spcPts val="0"/>
              </a:spcAft>
              <a:buNone/>
            </a:pPr>
            <a:r>
              <a:rPr b="1" lang="en-US" sz="1506">
                <a:latin typeface="Courier New"/>
                <a:ea typeface="Courier New"/>
                <a:cs typeface="Courier New"/>
                <a:sym typeface="Courier New"/>
              </a:rPr>
              <a:t>private:</a:t>
            </a:r>
            <a:endParaRPr b="1" sz="1506">
              <a:latin typeface="Courier New"/>
              <a:ea typeface="Courier New"/>
              <a:cs typeface="Courier New"/>
              <a:sym typeface="Courier New"/>
            </a:endParaRPr>
          </a:p>
          <a:p>
            <a:pPr indent="0" lvl="0" marL="457200" rtl="0" algn="l">
              <a:spcBef>
                <a:spcPts val="200"/>
              </a:spcBef>
              <a:spcAft>
                <a:spcPts val="0"/>
              </a:spcAft>
              <a:buNone/>
            </a:pPr>
            <a:r>
              <a:rPr b="1" lang="en-US" sz="1506">
                <a:latin typeface="Courier New"/>
                <a:ea typeface="Courier New"/>
                <a:cs typeface="Courier New"/>
                <a:sym typeface="Courier New"/>
              </a:rPr>
              <a:t>	std::shared_ptr&lt;Foo&gt; pFoo;</a:t>
            </a:r>
            <a:endParaRPr b="1" sz="1506">
              <a:latin typeface="Courier New"/>
              <a:ea typeface="Courier New"/>
              <a:cs typeface="Courier New"/>
              <a:sym typeface="Courier New"/>
            </a:endParaRPr>
          </a:p>
          <a:p>
            <a:pPr indent="0" lvl="0" marL="457200" rtl="0" algn="l">
              <a:spcBef>
                <a:spcPts val="200"/>
              </a:spcBef>
              <a:spcAft>
                <a:spcPts val="0"/>
              </a:spcAft>
              <a:buNone/>
            </a:pPr>
            <a:r>
              <a:rPr b="1" lang="en-US" sz="1506">
                <a:latin typeface="Courier New"/>
                <a:ea typeface="Courier New"/>
                <a:cs typeface="Courier New"/>
                <a:sym typeface="Courier New"/>
              </a:rPr>
              <a:t>public:</a:t>
            </a:r>
            <a:endParaRPr b="1" sz="1506">
              <a:latin typeface="Courier New"/>
              <a:ea typeface="Courier New"/>
              <a:cs typeface="Courier New"/>
              <a:sym typeface="Courier New"/>
            </a:endParaRPr>
          </a:p>
          <a:p>
            <a:pPr indent="0" lvl="0" marL="457200" rtl="0" algn="l">
              <a:spcBef>
                <a:spcPts val="200"/>
              </a:spcBef>
              <a:spcAft>
                <a:spcPts val="0"/>
              </a:spcAft>
              <a:buNone/>
            </a:pPr>
            <a:r>
              <a:rPr b="1" lang="en-US" sz="1506">
                <a:latin typeface="Courier New"/>
                <a:ea typeface="Courier New"/>
                <a:cs typeface="Courier New"/>
                <a:sym typeface="Courier New"/>
              </a:rPr>
              <a:t>	Bar(){</a:t>
            </a:r>
            <a:endParaRPr b="1" sz="1506">
              <a:latin typeface="Courier New"/>
              <a:ea typeface="Courier New"/>
              <a:cs typeface="Courier New"/>
              <a:sym typeface="Courier New"/>
            </a:endParaRPr>
          </a:p>
          <a:p>
            <a:pPr indent="0" lvl="0" marL="457200" rtl="0" algn="l">
              <a:spcBef>
                <a:spcPts val="200"/>
              </a:spcBef>
              <a:spcAft>
                <a:spcPts val="0"/>
              </a:spcAft>
              <a:buNone/>
            </a:pPr>
            <a:r>
              <a:rPr b="1" lang="en-US" sz="1506">
                <a:latin typeface="Courier New"/>
                <a:ea typeface="Courier New"/>
                <a:cs typeface="Courier New"/>
                <a:sym typeface="Courier New"/>
              </a:rPr>
              <a:t>		pFoo = std::shared_ptr&lt;Foo&gt;(new Foo());</a:t>
            </a:r>
            <a:endParaRPr b="1" sz="1506">
              <a:latin typeface="Courier New"/>
              <a:ea typeface="Courier New"/>
              <a:cs typeface="Courier New"/>
              <a:sym typeface="Courier New"/>
            </a:endParaRPr>
          </a:p>
          <a:p>
            <a:pPr indent="0" lvl="0" marL="457200" rtl="0" algn="l">
              <a:spcBef>
                <a:spcPts val="200"/>
              </a:spcBef>
              <a:spcAft>
                <a:spcPts val="0"/>
              </a:spcAft>
              <a:buNone/>
            </a:pPr>
            <a:r>
              <a:rPr b="1" lang="en-US" sz="1506">
                <a:latin typeface="Courier New"/>
                <a:ea typeface="Courier New"/>
                <a:cs typeface="Courier New"/>
                <a:sym typeface="Courier New"/>
              </a:rPr>
              <a:t>	}</a:t>
            </a:r>
            <a:endParaRPr b="1" sz="1506">
              <a:latin typeface="Courier New"/>
              <a:ea typeface="Courier New"/>
              <a:cs typeface="Courier New"/>
              <a:sym typeface="Courier New"/>
            </a:endParaRPr>
          </a:p>
          <a:p>
            <a:pPr indent="0" lvl="0" marL="457200" rtl="0" algn="l">
              <a:spcBef>
                <a:spcPts val="200"/>
              </a:spcBef>
              <a:spcAft>
                <a:spcPts val="0"/>
              </a:spcAft>
              <a:buNone/>
            </a:pPr>
            <a:r>
              <a:rPr b="1" lang="en-US" sz="1506">
                <a:latin typeface="Courier New"/>
                <a:ea typeface="Courier New"/>
                <a:cs typeface="Courier New"/>
                <a:sym typeface="Courier New"/>
              </a:rPr>
              <a:t> </a:t>
            </a:r>
            <a:endParaRPr b="1" sz="1506">
              <a:latin typeface="Courier New"/>
              <a:ea typeface="Courier New"/>
              <a:cs typeface="Courier New"/>
              <a:sym typeface="Courier New"/>
            </a:endParaRPr>
          </a:p>
          <a:p>
            <a:pPr indent="0" lvl="0" marL="457200" rtl="0" algn="l">
              <a:spcBef>
                <a:spcPts val="200"/>
              </a:spcBef>
              <a:spcAft>
                <a:spcPts val="0"/>
              </a:spcAft>
              <a:buNone/>
            </a:pPr>
            <a:r>
              <a:rPr b="1" lang="en-US" sz="1506">
                <a:latin typeface="Courier New"/>
                <a:ea typeface="Courier New"/>
                <a:cs typeface="Courier New"/>
                <a:sym typeface="Courier New"/>
              </a:rPr>
              <a:t>	std::shared_ptr&lt;Foo&gt; getFoo(){</a:t>
            </a:r>
            <a:endParaRPr b="1" sz="1506">
              <a:latin typeface="Courier New"/>
              <a:ea typeface="Courier New"/>
              <a:cs typeface="Courier New"/>
              <a:sym typeface="Courier New"/>
            </a:endParaRPr>
          </a:p>
          <a:p>
            <a:pPr indent="0" lvl="0" marL="457200" rtl="0" algn="l">
              <a:spcBef>
                <a:spcPts val="200"/>
              </a:spcBef>
              <a:spcAft>
                <a:spcPts val="0"/>
              </a:spcAft>
              <a:buNone/>
            </a:pPr>
            <a:r>
              <a:rPr b="1" lang="en-US" sz="1506">
                <a:latin typeface="Courier New"/>
                <a:ea typeface="Courier New"/>
                <a:cs typeface="Courier New"/>
                <a:sym typeface="Courier New"/>
              </a:rPr>
              <a:t>		return pFoo;</a:t>
            </a:r>
            <a:endParaRPr b="1" sz="1506">
              <a:latin typeface="Courier New"/>
              <a:ea typeface="Courier New"/>
              <a:cs typeface="Courier New"/>
              <a:sym typeface="Courier New"/>
            </a:endParaRPr>
          </a:p>
          <a:p>
            <a:pPr indent="0" lvl="0" marL="457200" rtl="0" algn="l">
              <a:spcBef>
                <a:spcPts val="200"/>
              </a:spcBef>
              <a:spcAft>
                <a:spcPts val="0"/>
              </a:spcAft>
              <a:buNone/>
            </a:pPr>
            <a:r>
              <a:rPr b="1" lang="en-US" sz="1506">
                <a:latin typeface="Courier New"/>
                <a:ea typeface="Courier New"/>
                <a:cs typeface="Courier New"/>
                <a:sym typeface="Courier New"/>
              </a:rPr>
              <a:t>	}</a:t>
            </a:r>
            <a:endParaRPr b="1" sz="1506">
              <a:latin typeface="Courier New"/>
              <a:ea typeface="Courier New"/>
              <a:cs typeface="Courier New"/>
              <a:sym typeface="Courier New"/>
            </a:endParaRPr>
          </a:p>
          <a:p>
            <a:pPr indent="0" lvl="0" marL="457200" rtl="0" algn="l">
              <a:spcBef>
                <a:spcPts val="200"/>
              </a:spcBef>
              <a:spcAft>
                <a:spcPts val="0"/>
              </a:spcAft>
              <a:buNone/>
            </a:pPr>
            <a:r>
              <a:rPr b="1" lang="en-US" sz="1506">
                <a:latin typeface="Courier New"/>
                <a:ea typeface="Courier New"/>
                <a:cs typeface="Courier New"/>
                <a:sym typeface="Courier New"/>
              </a:rPr>
              <a:t>};</a:t>
            </a:r>
            <a:endParaRPr b="1" sz="1506">
              <a:latin typeface="Courier New"/>
              <a:ea typeface="Courier New"/>
              <a:cs typeface="Courier New"/>
              <a:sym typeface="Courier New"/>
            </a:endParaRPr>
          </a:p>
          <a:p>
            <a:pPr indent="-332105" lvl="0" marL="457200" rtl="0" algn="l">
              <a:spcBef>
                <a:spcPts val="1200"/>
              </a:spcBef>
              <a:spcAft>
                <a:spcPts val="0"/>
              </a:spcAft>
              <a:buSzPct val="90555"/>
              <a:buChar char="●"/>
            </a:pPr>
            <a:r>
              <a:rPr lang="en-US" sz="2117">
                <a:latin typeface="Courier New"/>
                <a:ea typeface="Courier New"/>
                <a:cs typeface="Courier New"/>
                <a:sym typeface="Courier New"/>
              </a:rPr>
              <a:t>weak_ptr </a:t>
            </a:r>
            <a:r>
              <a:rPr lang="en-US" sz="2117"/>
              <a:t>- Special-case smart pointer for use in conjunction with shared_ptr - it provides access to an object that is owned by one or more shared_ptr instances, but does not participate in reference counting</a:t>
            </a:r>
            <a:endParaRPr sz="2117"/>
          </a:p>
        </p:txBody>
      </p:sp>
      <p:sp>
        <p:nvSpPr>
          <p:cNvPr id="465" name="Google Shape;465;p52"/>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3"/>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 Casting Operators</a:t>
            </a:r>
            <a:endParaRPr/>
          </a:p>
        </p:txBody>
      </p:sp>
      <p:sp>
        <p:nvSpPr>
          <p:cNvPr id="472" name="Google Shape;472;p53"/>
          <p:cNvSpPr txBox="1"/>
          <p:nvPr>
            <p:ph idx="1" type="body"/>
          </p:nvPr>
        </p:nvSpPr>
        <p:spPr>
          <a:xfrm>
            <a:off x="822950" y="1845724"/>
            <a:ext cx="7543800" cy="4344600"/>
          </a:xfrm>
          <a:prstGeom prst="rect">
            <a:avLst/>
          </a:prstGeom>
        </p:spPr>
        <p:txBody>
          <a:bodyPr anchorCtr="0" anchor="t" bIns="45700" lIns="0" spcFirstLastPara="1" rIns="0" wrap="square" tIns="45700">
            <a:normAutofit/>
          </a:bodyPr>
          <a:lstStyle/>
          <a:p>
            <a:pPr indent="-342900" lvl="0" marL="457200" rtl="0" algn="l">
              <a:lnSpc>
                <a:spcPct val="115000"/>
              </a:lnSpc>
              <a:spcBef>
                <a:spcPts val="1200"/>
              </a:spcBef>
              <a:spcAft>
                <a:spcPts val="0"/>
              </a:spcAft>
              <a:buSzPts val="1800"/>
              <a:buChar char="●"/>
            </a:pPr>
            <a:r>
              <a:rPr lang="en-US"/>
              <a:t>A cast is a special operator that forces one data type to be converted into another:</a:t>
            </a:r>
            <a:endParaRPr/>
          </a:p>
          <a:p>
            <a:pPr indent="-342900" lvl="0" marL="457200" rtl="0" algn="l">
              <a:lnSpc>
                <a:spcPct val="115000"/>
              </a:lnSpc>
              <a:spcBef>
                <a:spcPts val="0"/>
              </a:spcBef>
              <a:spcAft>
                <a:spcPts val="0"/>
              </a:spcAft>
              <a:buSzPts val="1800"/>
              <a:buChar char="●"/>
            </a:pPr>
            <a:r>
              <a:rPr lang="en-US" u="sng">
                <a:solidFill>
                  <a:schemeClr val="hlink"/>
                </a:solidFill>
                <a:hlinkClick r:id="rId3"/>
              </a:rPr>
              <a:t>const_cast</a:t>
            </a:r>
            <a:r>
              <a:rPr lang="en-US"/>
              <a:t> - it is used to explicitly override - </a:t>
            </a:r>
            <a:r>
              <a:rPr lang="en-US"/>
              <a:t>cast away (remove) - constness or volatility</a:t>
            </a:r>
            <a:endParaRPr/>
          </a:p>
          <a:p>
            <a:pPr indent="-342900" lvl="0" marL="457200" rtl="0" algn="l">
              <a:lnSpc>
                <a:spcPct val="115000"/>
              </a:lnSpc>
              <a:spcBef>
                <a:spcPts val="0"/>
              </a:spcBef>
              <a:spcAft>
                <a:spcPts val="0"/>
              </a:spcAft>
              <a:buSzPts val="1800"/>
              <a:buChar char="●"/>
            </a:pPr>
            <a:r>
              <a:rPr lang="en-US" u="sng">
                <a:solidFill>
                  <a:schemeClr val="hlink"/>
                </a:solidFill>
                <a:hlinkClick r:id="rId4"/>
              </a:rPr>
              <a:t>static_cast</a:t>
            </a:r>
            <a:r>
              <a:rPr lang="en-US"/>
              <a:t> - converts between types using a combination of implicit and user-defined conversions</a:t>
            </a:r>
            <a:endParaRPr/>
          </a:p>
          <a:p>
            <a:pPr indent="-342900" lvl="0" marL="457200" rtl="0" algn="l">
              <a:lnSpc>
                <a:spcPct val="115000"/>
              </a:lnSpc>
              <a:spcBef>
                <a:spcPts val="0"/>
              </a:spcBef>
              <a:spcAft>
                <a:spcPts val="0"/>
              </a:spcAft>
              <a:buSzPts val="1800"/>
              <a:buChar char="●"/>
            </a:pPr>
            <a:r>
              <a:rPr lang="en-US" u="sng">
                <a:solidFill>
                  <a:schemeClr val="hlink"/>
                </a:solidFill>
                <a:hlinkClick r:id="rId5"/>
              </a:rPr>
              <a:t>dynamic_cast</a:t>
            </a:r>
            <a:r>
              <a:rPr lang="en-US"/>
              <a:t> - safely converts pointers and references - if the cast fails and new-type is a pointer type, it returns a </a:t>
            </a:r>
            <a:r>
              <a:rPr lang="en-US">
                <a:latin typeface="Courier New"/>
                <a:ea typeface="Courier New"/>
                <a:cs typeface="Courier New"/>
                <a:sym typeface="Courier New"/>
              </a:rPr>
              <a:t>null</a:t>
            </a:r>
            <a:r>
              <a:rPr lang="en-US"/>
              <a:t> pointer; if is a reference type, it throws an exception </a:t>
            </a:r>
            <a:r>
              <a:rPr lang="en-US">
                <a:latin typeface="Courier New"/>
                <a:ea typeface="Courier New"/>
                <a:cs typeface="Courier New"/>
                <a:sym typeface="Courier New"/>
              </a:rPr>
              <a:t>std::bad_cast</a:t>
            </a:r>
            <a:endParaRPr/>
          </a:p>
          <a:p>
            <a:pPr indent="-342900" lvl="0" marL="457200" rtl="0" algn="l">
              <a:lnSpc>
                <a:spcPct val="115000"/>
              </a:lnSpc>
              <a:spcBef>
                <a:spcPts val="0"/>
              </a:spcBef>
              <a:spcAft>
                <a:spcPts val="0"/>
              </a:spcAft>
              <a:buSzPts val="1800"/>
              <a:buChar char="●"/>
            </a:pPr>
            <a:r>
              <a:rPr lang="en-US" u="sng">
                <a:solidFill>
                  <a:schemeClr val="hlink"/>
                </a:solidFill>
                <a:hlinkClick r:id="rId6"/>
              </a:rPr>
              <a:t>reinterpret_cast</a:t>
            </a:r>
            <a:r>
              <a:rPr lang="en-US"/>
              <a:t> - converts between types by reinterpreting the underlying bit pattern</a:t>
            </a:r>
            <a:endParaRPr/>
          </a:p>
        </p:txBody>
      </p:sp>
      <p:sp>
        <p:nvSpPr>
          <p:cNvPr id="473" name="Google Shape;473;p53"/>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7"/>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Some links</a:t>
            </a:r>
            <a:endParaRPr/>
          </a:p>
        </p:txBody>
      </p:sp>
      <p:sp>
        <p:nvSpPr>
          <p:cNvPr id="262" name="Google Shape;262;p27"/>
          <p:cNvSpPr txBox="1"/>
          <p:nvPr>
            <p:ph idx="1" type="body"/>
          </p:nvPr>
        </p:nvSpPr>
        <p:spPr>
          <a:xfrm>
            <a:off x="822959" y="1845734"/>
            <a:ext cx="7543800" cy="4023300"/>
          </a:xfrm>
          <a:prstGeom prst="rect">
            <a:avLst/>
          </a:prstGeom>
        </p:spPr>
        <p:txBody>
          <a:bodyPr anchorCtr="0" anchor="t" bIns="45700" lIns="0" spcFirstLastPara="1" rIns="0" wrap="square" tIns="45700">
            <a:normAutofit/>
          </a:bodyPr>
          <a:lstStyle/>
          <a:p>
            <a:pPr indent="-342900" lvl="0" marL="457200" rtl="0" algn="l">
              <a:lnSpc>
                <a:spcPct val="150000"/>
              </a:lnSpc>
              <a:spcBef>
                <a:spcPts val="1200"/>
              </a:spcBef>
              <a:spcAft>
                <a:spcPts val="0"/>
              </a:spcAft>
              <a:buSzPts val="1800"/>
              <a:buChar char="●"/>
            </a:pPr>
            <a:r>
              <a:rPr lang="en-US" u="sng">
                <a:solidFill>
                  <a:schemeClr val="hlink"/>
                </a:solidFill>
                <a:hlinkClick r:id="rId3"/>
              </a:rPr>
              <a:t>compilation process</a:t>
            </a:r>
            <a:endParaRPr/>
          </a:p>
          <a:p>
            <a:pPr indent="-342900" lvl="0" marL="457200" rtl="0" algn="l">
              <a:lnSpc>
                <a:spcPct val="150000"/>
              </a:lnSpc>
              <a:spcBef>
                <a:spcPts val="0"/>
              </a:spcBef>
              <a:spcAft>
                <a:spcPts val="0"/>
              </a:spcAft>
              <a:buSzPts val="1800"/>
              <a:buChar char="●"/>
            </a:pPr>
            <a:r>
              <a:rPr lang="en-US" u="sng">
                <a:solidFill>
                  <a:schemeClr val="hlink"/>
                </a:solidFill>
                <a:hlinkClick r:id="rId4"/>
              </a:rPr>
              <a:t>Make tutorial</a:t>
            </a:r>
            <a:endParaRPr/>
          </a:p>
          <a:p>
            <a:pPr indent="-342900" lvl="0" marL="457200" rtl="0" algn="l">
              <a:lnSpc>
                <a:spcPct val="150000"/>
              </a:lnSpc>
              <a:spcBef>
                <a:spcPts val="0"/>
              </a:spcBef>
              <a:spcAft>
                <a:spcPts val="0"/>
              </a:spcAft>
              <a:buSzPts val="1800"/>
              <a:buChar char="●"/>
            </a:pPr>
            <a:r>
              <a:rPr lang="en-US" u="sng">
                <a:solidFill>
                  <a:schemeClr val="hlink"/>
                </a:solidFill>
                <a:hlinkClick r:id="rId5"/>
              </a:rPr>
              <a:t>CMake tutorial</a:t>
            </a:r>
            <a:r>
              <a:rPr lang="en-US"/>
              <a:t> or </a:t>
            </a:r>
            <a:r>
              <a:rPr lang="en-US" u="sng">
                <a:solidFill>
                  <a:schemeClr val="hlink"/>
                </a:solidFill>
                <a:hlinkClick r:id="rId6"/>
              </a:rPr>
              <a:t>Clion CMake tutorial</a:t>
            </a:r>
            <a:endParaRPr/>
          </a:p>
          <a:p>
            <a:pPr indent="-342900" lvl="0" marL="457200" rtl="0" algn="l">
              <a:lnSpc>
                <a:spcPct val="150000"/>
              </a:lnSpc>
              <a:spcBef>
                <a:spcPts val="0"/>
              </a:spcBef>
              <a:spcAft>
                <a:spcPts val="0"/>
              </a:spcAft>
              <a:buSzPts val="1800"/>
              <a:buChar char="●"/>
            </a:pPr>
            <a:r>
              <a:rPr lang="en-US" u="sng">
                <a:solidFill>
                  <a:schemeClr val="hlink"/>
                </a:solidFill>
                <a:hlinkClick r:id="rId7"/>
              </a:rPr>
              <a:t>Meson</a:t>
            </a:r>
            <a:endParaRPr/>
          </a:p>
          <a:p>
            <a:pPr indent="-342900" lvl="0" marL="457200" rtl="0" algn="l">
              <a:lnSpc>
                <a:spcPct val="150000"/>
              </a:lnSpc>
              <a:spcBef>
                <a:spcPts val="0"/>
              </a:spcBef>
              <a:spcAft>
                <a:spcPts val="0"/>
              </a:spcAft>
              <a:buSzPts val="1800"/>
              <a:buChar char="●"/>
            </a:pPr>
            <a:r>
              <a:rPr lang="en-US" u="sng">
                <a:solidFill>
                  <a:schemeClr val="hlink"/>
                </a:solidFill>
                <a:hlinkClick r:id="rId8"/>
              </a:rPr>
              <a:t>create libraries in C/C++</a:t>
            </a:r>
            <a:endParaRPr/>
          </a:p>
          <a:p>
            <a:pPr indent="-342900" lvl="0" marL="457200" rtl="0" algn="l">
              <a:lnSpc>
                <a:spcPct val="150000"/>
              </a:lnSpc>
              <a:spcBef>
                <a:spcPts val="0"/>
              </a:spcBef>
              <a:spcAft>
                <a:spcPts val="0"/>
              </a:spcAft>
              <a:buSzPts val="1800"/>
              <a:buChar char="●"/>
            </a:pPr>
            <a:r>
              <a:rPr lang="en-US" u="sng">
                <a:solidFill>
                  <a:schemeClr val="hlink"/>
                </a:solidFill>
                <a:hlinkClick r:id="rId9"/>
              </a:rPr>
              <a:t>GNU debugger</a:t>
            </a:r>
            <a:endParaRPr/>
          </a:p>
          <a:p>
            <a:pPr indent="-342900" lvl="0" marL="457200" rtl="0" algn="l">
              <a:lnSpc>
                <a:spcPct val="150000"/>
              </a:lnSpc>
              <a:spcBef>
                <a:spcPts val="0"/>
              </a:spcBef>
              <a:spcAft>
                <a:spcPts val="0"/>
              </a:spcAft>
              <a:buSzPts val="1800"/>
              <a:buChar char="●"/>
            </a:pPr>
            <a:r>
              <a:rPr lang="en-US" u="sng">
                <a:solidFill>
                  <a:schemeClr val="hlink"/>
                </a:solidFill>
                <a:hlinkClick r:id="rId10"/>
              </a:rPr>
              <a:t>debug and </a:t>
            </a:r>
            <a:r>
              <a:rPr lang="en-US" u="sng">
                <a:solidFill>
                  <a:schemeClr val="hlink"/>
                </a:solidFill>
                <a:hlinkClick r:id="rId11"/>
              </a:rPr>
              <a:t>profiling</a:t>
            </a:r>
            <a:r>
              <a:rPr lang="en-US"/>
              <a:t> </a:t>
            </a:r>
            <a:endParaRPr/>
          </a:p>
          <a:p>
            <a:pPr indent="-342900" lvl="0" marL="457200" rtl="0" algn="l">
              <a:lnSpc>
                <a:spcPct val="150000"/>
              </a:lnSpc>
              <a:spcBef>
                <a:spcPts val="0"/>
              </a:spcBef>
              <a:spcAft>
                <a:spcPts val="0"/>
              </a:spcAft>
              <a:buSzPts val="1800"/>
              <a:buChar char="●"/>
            </a:pPr>
            <a:r>
              <a:rPr lang="en-US" u="sng">
                <a:solidFill>
                  <a:schemeClr val="hlink"/>
                </a:solidFill>
                <a:hlinkClick r:id="rId12"/>
              </a:rPr>
              <a:t>ninja build system</a:t>
            </a:r>
            <a:endParaRPr/>
          </a:p>
        </p:txBody>
      </p:sp>
      <p:sp>
        <p:nvSpPr>
          <p:cNvPr id="263" name="Google Shape;263;p27"/>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4"/>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const_cast</a:t>
            </a:r>
            <a:endParaRPr/>
          </a:p>
        </p:txBody>
      </p:sp>
      <p:sp>
        <p:nvSpPr>
          <p:cNvPr id="480" name="Google Shape;480;p54"/>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481" name="Google Shape;481;p54"/>
          <p:cNvGraphicFramePr/>
          <p:nvPr/>
        </p:nvGraphicFramePr>
        <p:xfrm>
          <a:off x="322200" y="1807750"/>
          <a:ext cx="3000000" cy="3000000"/>
        </p:xfrm>
        <a:graphic>
          <a:graphicData uri="http://schemas.openxmlformats.org/drawingml/2006/table">
            <a:tbl>
              <a:tblPr>
                <a:noFill/>
                <a:tableStyleId>{A9CFB84F-3A9B-4CF4-AB3D-23B3C45F9AB6}</a:tableStyleId>
              </a:tblPr>
              <a:tblGrid>
                <a:gridCol w="4667525"/>
                <a:gridCol w="3754200"/>
              </a:tblGrid>
              <a:tr h="3870925">
                <a:tc>
                  <a:txBody>
                    <a:bodyPr/>
                    <a:lstStyle/>
                    <a:p>
                      <a:pPr indent="0" lvl="0" marL="0" rtl="0" algn="l">
                        <a:spcBef>
                          <a:spcPts val="0"/>
                        </a:spcBef>
                        <a:spcAft>
                          <a:spcPts val="0"/>
                        </a:spcAft>
                        <a:buClr>
                          <a:schemeClr val="dk1"/>
                        </a:buClr>
                        <a:buSzPts val="1100"/>
                        <a:buFont typeface="Arial"/>
                        <a:buNone/>
                      </a:pPr>
                      <a:r>
                        <a:rPr b="1" lang="en-US" sz="1200">
                          <a:solidFill>
                            <a:srgbClr val="000080"/>
                          </a:solidFill>
                          <a:highlight>
                            <a:srgbClr val="FFFFFF"/>
                          </a:highlight>
                          <a:latin typeface="Courier New"/>
                          <a:ea typeface="Courier New"/>
                          <a:cs typeface="Courier New"/>
                          <a:sym typeface="Courier New"/>
                        </a:rPr>
                        <a:t>class </a:t>
                      </a:r>
                      <a:r>
                        <a:rPr lang="en-US" sz="1200">
                          <a:solidFill>
                            <a:srgbClr val="008080"/>
                          </a:solidFill>
                          <a:highlight>
                            <a:srgbClr val="FFFFFF"/>
                          </a:highlight>
                          <a:latin typeface="Courier New"/>
                          <a:ea typeface="Courier New"/>
                          <a:cs typeface="Courier New"/>
                          <a:sym typeface="Courier New"/>
                        </a:rPr>
                        <a:t>MyC</a:t>
                      </a:r>
                      <a:r>
                        <a:rPr lang="en-US" sz="1200">
                          <a:solidFill>
                            <a:srgbClr val="008080"/>
                          </a:solidFill>
                          <a:highlight>
                            <a:srgbClr val="FFFFFF"/>
                          </a:highlight>
                          <a:latin typeface="Courier New"/>
                          <a:ea typeface="Courier New"/>
                          <a:cs typeface="Courier New"/>
                          <a:sym typeface="Courier New"/>
                        </a:rPr>
                        <a:t> </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1200">
                          <a:solidFill>
                            <a:srgbClr val="000080"/>
                          </a:solidFill>
                          <a:highlight>
                            <a:srgbClr val="FFFFFF"/>
                          </a:highlight>
                          <a:latin typeface="Courier New"/>
                          <a:ea typeface="Courier New"/>
                          <a:cs typeface="Courier New"/>
                          <a:sym typeface="Courier New"/>
                        </a:rPr>
                        <a:t>private</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   </a:t>
                      </a:r>
                      <a:r>
                        <a:rPr b="1" lang="en-US" sz="1200">
                          <a:solidFill>
                            <a:srgbClr val="000080"/>
                          </a:solidFill>
                          <a:highlight>
                            <a:srgbClr val="FFFFFF"/>
                          </a:highlight>
                          <a:latin typeface="Courier New"/>
                          <a:ea typeface="Courier New"/>
                          <a:cs typeface="Courier New"/>
                          <a:sym typeface="Courier New"/>
                        </a:rPr>
                        <a:t>int </a:t>
                      </a:r>
                      <a:r>
                        <a:rPr lang="en-US" sz="1200">
                          <a:solidFill>
                            <a:srgbClr val="660E7A"/>
                          </a:solidFill>
                          <a:highlight>
                            <a:srgbClr val="FFFFFF"/>
                          </a:highlight>
                          <a:latin typeface="Courier New"/>
                          <a:ea typeface="Courier New"/>
                          <a:cs typeface="Courier New"/>
                          <a:sym typeface="Courier New"/>
                        </a:rPr>
                        <a:t>i</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1200">
                          <a:solidFill>
                            <a:srgbClr val="000080"/>
                          </a:solidFill>
                          <a:highlight>
                            <a:srgbClr val="FFFFFF"/>
                          </a:highlight>
                          <a:latin typeface="Courier New"/>
                          <a:ea typeface="Courier New"/>
                          <a:cs typeface="Courier New"/>
                          <a:sym typeface="Courier New"/>
                        </a:rPr>
                        <a:t>public</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   </a:t>
                      </a:r>
                      <a:r>
                        <a:rPr lang="en-US" sz="1200">
                          <a:solidFill>
                            <a:schemeClr val="dk1"/>
                          </a:solidFill>
                          <a:highlight>
                            <a:srgbClr val="FFFFFF"/>
                          </a:highlight>
                          <a:latin typeface="Courier New"/>
                          <a:ea typeface="Courier New"/>
                          <a:cs typeface="Courier New"/>
                          <a:sym typeface="Courier New"/>
                        </a:rPr>
                        <a:t>MyC</a:t>
                      </a:r>
                      <a:r>
                        <a:rPr lang="en-US" sz="1200">
                          <a:solidFill>
                            <a:schemeClr val="dk1"/>
                          </a:solidFill>
                          <a:highlight>
                            <a:srgbClr val="FFFFFF"/>
                          </a:highlight>
                          <a:latin typeface="Courier New"/>
                          <a:ea typeface="Courier New"/>
                          <a:cs typeface="Courier New"/>
                          <a:sym typeface="Courier New"/>
                        </a:rPr>
                        <a:t>(): </a:t>
                      </a:r>
                      <a:r>
                        <a:rPr lang="en-US" sz="1200">
                          <a:solidFill>
                            <a:srgbClr val="660E7A"/>
                          </a:solidFill>
                          <a:highlight>
                            <a:srgbClr val="FFFFFF"/>
                          </a:highlight>
                          <a:latin typeface="Courier New"/>
                          <a:ea typeface="Courier New"/>
                          <a:cs typeface="Courier New"/>
                          <a:sym typeface="Courier New"/>
                        </a:rPr>
                        <a:t>i</a:t>
                      </a:r>
                      <a:r>
                        <a:rPr lang="en-US" sz="1200">
                          <a:solidFill>
                            <a:schemeClr val="dk1"/>
                          </a:solidFill>
                          <a:highlight>
                            <a:srgbClr val="FFFFFF"/>
                          </a:highlight>
                          <a:latin typeface="Courier New"/>
                          <a:ea typeface="Courier New"/>
                          <a:cs typeface="Courier New"/>
                          <a:sym typeface="Courier New"/>
                        </a:rPr>
                        <a:t>(</a:t>
                      </a:r>
                      <a:r>
                        <a:rPr lang="en-US" sz="1200">
                          <a:solidFill>
                            <a:srgbClr val="0000FF"/>
                          </a:solidFill>
                          <a:highlight>
                            <a:srgbClr val="FFFFFF"/>
                          </a:highlight>
                          <a:latin typeface="Courier New"/>
                          <a:ea typeface="Courier New"/>
                          <a:cs typeface="Courier New"/>
                          <a:sym typeface="Courier New"/>
                        </a:rPr>
                        <a:t>3</a:t>
                      </a:r>
                      <a:r>
                        <a:rPr lang="en-US" sz="1200">
                          <a:solidFill>
                            <a:schemeClr val="dk1"/>
                          </a:solidFill>
                          <a:highlight>
                            <a:srgbClr val="FFFFFF"/>
                          </a:highlight>
                          <a:latin typeface="Courier New"/>
                          <a:ea typeface="Courier New"/>
                          <a:cs typeface="Courier New"/>
                          <a:sym typeface="Courier New"/>
                        </a:rPr>
                        <a:t>)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   </a:t>
                      </a:r>
                      <a:r>
                        <a:rPr b="1" lang="en-US" sz="1200">
                          <a:solidFill>
                            <a:srgbClr val="000080"/>
                          </a:solidFill>
                          <a:highlight>
                            <a:srgbClr val="FFFFFF"/>
                          </a:highlight>
                          <a:latin typeface="Courier New"/>
                          <a:ea typeface="Courier New"/>
                          <a:cs typeface="Courier New"/>
                          <a:sym typeface="Courier New"/>
                        </a:rPr>
                        <a:t>void </a:t>
                      </a:r>
                      <a:r>
                        <a:rPr lang="en-US" sz="1200">
                          <a:solidFill>
                            <a:schemeClr val="dk1"/>
                          </a:solidFill>
                          <a:highlight>
                            <a:srgbClr val="FFFFFF"/>
                          </a:highlight>
                          <a:latin typeface="Courier New"/>
                          <a:ea typeface="Courier New"/>
                          <a:cs typeface="Courier New"/>
                          <a:sym typeface="Courier New"/>
                        </a:rPr>
                        <a:t>f(</a:t>
                      </a:r>
                      <a:r>
                        <a:rPr b="1" lang="en-US" sz="1200">
                          <a:solidFill>
                            <a:srgbClr val="000080"/>
                          </a:solidFill>
                          <a:highlight>
                            <a:srgbClr val="FFFFFF"/>
                          </a:highlight>
                          <a:latin typeface="Courier New"/>
                          <a:ea typeface="Courier New"/>
                          <a:cs typeface="Courier New"/>
                          <a:sym typeface="Courier New"/>
                        </a:rPr>
                        <a:t>int </a:t>
                      </a:r>
                      <a:r>
                        <a:rPr lang="en-US" sz="1200">
                          <a:solidFill>
                            <a:schemeClr val="dk1"/>
                          </a:solidFill>
                          <a:highlight>
                            <a:srgbClr val="FFFFFF"/>
                          </a:highlight>
                          <a:latin typeface="Courier New"/>
                          <a:ea typeface="Courier New"/>
                          <a:cs typeface="Courier New"/>
                          <a:sym typeface="Courier New"/>
                        </a:rPr>
                        <a:t>v) </a:t>
                      </a:r>
                      <a:r>
                        <a:rPr b="1" lang="en-US" sz="1200">
                          <a:solidFill>
                            <a:srgbClr val="000080"/>
                          </a:solidFill>
                          <a:highlight>
                            <a:srgbClr val="FFFFFF"/>
                          </a:highlight>
                          <a:latin typeface="Courier New"/>
                          <a:ea typeface="Courier New"/>
                          <a:cs typeface="Courier New"/>
                          <a:sym typeface="Courier New"/>
                        </a:rPr>
                        <a:t>const </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a:t>
                      </a:r>
                      <a:r>
                        <a:rPr i="1" lang="en-US" sz="1200">
                          <a:solidFill>
                            <a:srgbClr val="808080"/>
                          </a:solidFill>
                          <a:highlight>
                            <a:srgbClr val="FFFFFF"/>
                          </a:highlight>
                          <a:latin typeface="Courier New"/>
                          <a:ea typeface="Courier New"/>
                          <a:cs typeface="Courier New"/>
                          <a:sym typeface="Courier New"/>
                        </a:rPr>
                        <a:t>// this-&gt;i = v;</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i="1" lang="en-US" sz="1200">
                          <a:solidFill>
                            <a:srgbClr val="808080"/>
                          </a:solidFill>
                          <a:highlight>
                            <a:srgbClr val="FFFFFF"/>
                          </a:highlight>
                          <a:latin typeface="Courier New"/>
                          <a:ea typeface="Courier New"/>
                          <a:cs typeface="Courier New"/>
                          <a:sym typeface="Courier New"/>
                        </a:rPr>
                        <a:t>       </a:t>
                      </a:r>
                      <a:r>
                        <a:rPr b="1" lang="en-US" sz="1200">
                          <a:solidFill>
                            <a:srgbClr val="000080"/>
                          </a:solidFill>
                          <a:highlight>
                            <a:srgbClr val="FFFFFF"/>
                          </a:highlight>
                          <a:latin typeface="Courier New"/>
                          <a:ea typeface="Courier New"/>
                          <a:cs typeface="Courier New"/>
                          <a:sym typeface="Courier New"/>
                        </a:rPr>
                        <a:t>const_cast</a:t>
                      </a:r>
                      <a:r>
                        <a:rPr lang="en-US" sz="1200">
                          <a:solidFill>
                            <a:schemeClr val="dk1"/>
                          </a:solidFill>
                          <a:highlight>
                            <a:srgbClr val="FFFFFF"/>
                          </a:highlight>
                          <a:latin typeface="Courier New"/>
                          <a:ea typeface="Courier New"/>
                          <a:cs typeface="Courier New"/>
                          <a:sym typeface="Courier New"/>
                        </a:rPr>
                        <a:t>&lt;</a:t>
                      </a:r>
                      <a:r>
                        <a:rPr lang="en-US" sz="1200">
                          <a:solidFill>
                            <a:srgbClr val="008080"/>
                          </a:solidFill>
                          <a:highlight>
                            <a:srgbClr val="FFFFFF"/>
                          </a:highlight>
                          <a:latin typeface="Courier New"/>
                          <a:ea typeface="Courier New"/>
                          <a:cs typeface="Courier New"/>
                          <a:sym typeface="Courier New"/>
                        </a:rPr>
                        <a:t>MyC</a:t>
                      </a:r>
                      <a:r>
                        <a:rPr lang="en-US" sz="1200">
                          <a:solidFill>
                            <a:schemeClr val="dk1"/>
                          </a:solidFill>
                          <a:highlight>
                            <a:srgbClr val="FFFFFF"/>
                          </a:highlight>
                          <a:latin typeface="Courier New"/>
                          <a:ea typeface="Courier New"/>
                          <a:cs typeface="Courier New"/>
                          <a:sym typeface="Courier New"/>
                        </a:rPr>
                        <a:t>*&gt;(</a:t>
                      </a:r>
                      <a:r>
                        <a:rPr b="1" lang="en-US" sz="1200">
                          <a:solidFill>
                            <a:srgbClr val="000080"/>
                          </a:solidFill>
                          <a:highlight>
                            <a:srgbClr val="FFFFFF"/>
                          </a:highlight>
                          <a:latin typeface="Courier New"/>
                          <a:ea typeface="Courier New"/>
                          <a:cs typeface="Courier New"/>
                          <a:sym typeface="Courier New"/>
                        </a:rPr>
                        <a:t>this</a:t>
                      </a:r>
                      <a:r>
                        <a:rPr lang="en-US" sz="1200">
                          <a:solidFill>
                            <a:schemeClr val="dk1"/>
                          </a:solidFill>
                          <a:highlight>
                            <a:srgbClr val="FFFFFF"/>
                          </a:highlight>
                          <a:latin typeface="Courier New"/>
                          <a:ea typeface="Courier New"/>
                          <a:cs typeface="Courier New"/>
                          <a:sym typeface="Courier New"/>
                        </a:rPr>
                        <a:t>)-&gt;</a:t>
                      </a:r>
                      <a:r>
                        <a:rPr lang="en-US" sz="1200">
                          <a:solidFill>
                            <a:srgbClr val="660E7A"/>
                          </a:solidFill>
                          <a:highlight>
                            <a:srgbClr val="FFFFFF"/>
                          </a:highlight>
                          <a:latin typeface="Courier New"/>
                          <a:ea typeface="Courier New"/>
                          <a:cs typeface="Courier New"/>
                          <a:sym typeface="Courier New"/>
                        </a:rPr>
                        <a:t>i </a:t>
                      </a:r>
                      <a:r>
                        <a:rPr lang="en-US" sz="1200">
                          <a:solidFill>
                            <a:schemeClr val="dk1"/>
                          </a:solidFill>
                          <a:highlight>
                            <a:srgbClr val="FFFFFF"/>
                          </a:highlight>
                          <a:latin typeface="Courier New"/>
                          <a:ea typeface="Courier New"/>
                          <a:cs typeface="Courier New"/>
                          <a:sym typeface="Courier New"/>
                        </a:rPr>
                        <a:t>= v;</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US" sz="1200">
                          <a:solidFill>
                            <a:srgbClr val="808080"/>
                          </a:solidFill>
                          <a:highlight>
                            <a:srgbClr val="FFFFFF"/>
                          </a:highlight>
                          <a:latin typeface="Courier New"/>
                          <a:ea typeface="Courier New"/>
                          <a:cs typeface="Courier New"/>
                          <a:sym typeface="Courier New"/>
                        </a:rPr>
                        <a:t>   </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   </a:t>
                      </a:r>
                      <a:r>
                        <a:rPr b="1" lang="en-US" sz="1200">
                          <a:solidFill>
                            <a:srgbClr val="000080"/>
                          </a:solidFill>
                          <a:highlight>
                            <a:srgbClr val="FFFFFF"/>
                          </a:highlight>
                          <a:latin typeface="Courier New"/>
                          <a:ea typeface="Courier New"/>
                          <a:cs typeface="Courier New"/>
                          <a:sym typeface="Courier New"/>
                        </a:rPr>
                        <a:t>int </a:t>
                      </a:r>
                      <a:r>
                        <a:rPr lang="en-US" sz="1200">
                          <a:solidFill>
                            <a:schemeClr val="dk1"/>
                          </a:solidFill>
                          <a:highlight>
                            <a:srgbClr val="FFFFFF"/>
                          </a:highlight>
                          <a:latin typeface="Courier New"/>
                          <a:ea typeface="Courier New"/>
                          <a:cs typeface="Courier New"/>
                          <a:sym typeface="Courier New"/>
                        </a:rPr>
                        <a:t>getI() </a:t>
                      </a:r>
                      <a:r>
                        <a:rPr b="1" lang="en-US" sz="1200">
                          <a:solidFill>
                            <a:srgbClr val="000080"/>
                          </a:solidFill>
                          <a:highlight>
                            <a:srgbClr val="FFFFFF"/>
                          </a:highlight>
                          <a:latin typeface="Courier New"/>
                          <a:ea typeface="Courier New"/>
                          <a:cs typeface="Courier New"/>
                          <a:sym typeface="Courier New"/>
                        </a:rPr>
                        <a:t>const</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       </a:t>
                      </a:r>
                      <a:r>
                        <a:rPr b="1" lang="en-US" sz="1200">
                          <a:solidFill>
                            <a:srgbClr val="000080"/>
                          </a:solidFill>
                          <a:highlight>
                            <a:srgbClr val="FFFFFF"/>
                          </a:highlight>
                          <a:latin typeface="Courier New"/>
                          <a:ea typeface="Courier New"/>
                          <a:cs typeface="Courier New"/>
                          <a:sym typeface="Courier New"/>
                        </a:rPr>
                        <a:t>return </a:t>
                      </a:r>
                      <a:r>
                        <a:rPr lang="en-US" sz="1200">
                          <a:solidFill>
                            <a:srgbClr val="008080"/>
                          </a:solidFill>
                          <a:highlight>
                            <a:srgbClr val="FFFFFF"/>
                          </a:highlight>
                          <a:latin typeface="Courier New"/>
                          <a:ea typeface="Courier New"/>
                          <a:cs typeface="Courier New"/>
                          <a:sym typeface="Courier New"/>
                        </a:rPr>
                        <a:t>MyC</a:t>
                      </a:r>
                      <a:r>
                        <a:rPr lang="en-US" sz="1200">
                          <a:solidFill>
                            <a:schemeClr val="dk1"/>
                          </a:solidFill>
                          <a:highlight>
                            <a:srgbClr val="FFFFFF"/>
                          </a:highlight>
                          <a:latin typeface="Courier New"/>
                          <a:ea typeface="Courier New"/>
                          <a:cs typeface="Courier New"/>
                          <a:sym typeface="Courier New"/>
                        </a:rPr>
                        <a:t>::</a:t>
                      </a:r>
                      <a:r>
                        <a:rPr lang="en-US" sz="1200">
                          <a:solidFill>
                            <a:srgbClr val="660E7A"/>
                          </a:solidFill>
                          <a:highlight>
                            <a:srgbClr val="FFFFFF"/>
                          </a:highlight>
                          <a:latin typeface="Courier New"/>
                          <a:ea typeface="Courier New"/>
                          <a:cs typeface="Courier New"/>
                          <a:sym typeface="Courier New"/>
                        </a:rPr>
                        <a:t>i</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sz="1200">
                          <a:solidFill>
                            <a:srgbClr val="000080"/>
                          </a:solidFill>
                          <a:highlight>
                            <a:srgbClr val="FFFFFF"/>
                          </a:highlight>
                          <a:latin typeface="Courier New"/>
                          <a:ea typeface="Courier New"/>
                          <a:cs typeface="Courier New"/>
                          <a:sym typeface="Courier New"/>
                        </a:rPr>
                        <a:t>int </a:t>
                      </a:r>
                      <a:r>
                        <a:rPr lang="en-US" sz="1200">
                          <a:solidFill>
                            <a:schemeClr val="dk1"/>
                          </a:solidFill>
                          <a:highlight>
                            <a:srgbClr val="FFFFFF"/>
                          </a:highlight>
                          <a:latin typeface="Courier New"/>
                          <a:ea typeface="Courier New"/>
                          <a:cs typeface="Courier New"/>
                          <a:sym typeface="Courier New"/>
                        </a:rPr>
                        <a:t>i = </a:t>
                      </a:r>
                      <a:r>
                        <a:rPr lang="en-US" sz="1200">
                          <a:solidFill>
                            <a:srgbClr val="0000FF"/>
                          </a:solidFill>
                          <a:highlight>
                            <a:srgbClr val="FFFFFF"/>
                          </a:highlight>
                          <a:latin typeface="Courier New"/>
                          <a:ea typeface="Courier New"/>
                          <a:cs typeface="Courier New"/>
                          <a:sym typeface="Courier New"/>
                        </a:rPr>
                        <a:t>3</a:t>
                      </a:r>
                      <a:r>
                        <a:rPr lang="en-US" sz="1200">
                          <a:solidFill>
                            <a:schemeClr val="dk1"/>
                          </a:solidFill>
                          <a:highlight>
                            <a:srgbClr val="FFFFFF"/>
                          </a:highlight>
                          <a:latin typeface="Courier New"/>
                          <a:ea typeface="Courier New"/>
                          <a:cs typeface="Courier New"/>
                          <a:sym typeface="Courier New"/>
                        </a:rPr>
                        <a:t>; </a:t>
                      </a:r>
                      <a:r>
                        <a:rPr i="1" lang="en-US" sz="1200">
                          <a:solidFill>
                            <a:srgbClr val="808080"/>
                          </a:solidFill>
                          <a:highlight>
                            <a:srgbClr val="FFFFFF"/>
                          </a:highlight>
                          <a:latin typeface="Courier New"/>
                          <a:ea typeface="Courier New"/>
                          <a:cs typeface="Courier New"/>
                          <a:sym typeface="Courier New"/>
                        </a:rPr>
                        <a:t>// i is not declared const</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rgbClr val="008080"/>
                          </a:solidFill>
                          <a:highlight>
                            <a:srgbClr val="FFFFFF"/>
                          </a:highlight>
                          <a:latin typeface="Courier New"/>
                          <a:ea typeface="Courier New"/>
                          <a:cs typeface="Courier New"/>
                          <a:sym typeface="Courier New"/>
                        </a:rPr>
                        <a:t>std</a:t>
                      </a:r>
                      <a:r>
                        <a:rPr lang="en-US" sz="1200">
                          <a:solidFill>
                            <a:schemeClr val="dk1"/>
                          </a:solidFill>
                          <a:highlight>
                            <a:srgbClr val="FFFFFF"/>
                          </a:highlight>
                          <a:latin typeface="Courier New"/>
                          <a:ea typeface="Courier New"/>
                          <a:cs typeface="Courier New"/>
                          <a:sym typeface="Courier New"/>
                        </a:rPr>
                        <a:t>::cout </a:t>
                      </a:r>
                      <a:r>
                        <a:rPr lang="en-US" sz="1200">
                          <a:solidFill>
                            <a:srgbClr val="008080"/>
                          </a:solidFill>
                          <a:highlight>
                            <a:srgbClr val="FFFFFF"/>
                          </a:highlight>
                          <a:latin typeface="Courier New"/>
                          <a:ea typeface="Courier New"/>
                          <a:cs typeface="Courier New"/>
                          <a:sym typeface="Courier New"/>
                        </a:rPr>
                        <a:t>&lt;&lt; </a:t>
                      </a:r>
                      <a:r>
                        <a:rPr b="1" lang="en-US" sz="1200">
                          <a:solidFill>
                            <a:srgbClr val="008000"/>
                          </a:solidFill>
                          <a:highlight>
                            <a:srgbClr val="FFFFFF"/>
                          </a:highlight>
                          <a:latin typeface="Courier New"/>
                          <a:ea typeface="Courier New"/>
                          <a:cs typeface="Courier New"/>
                          <a:sym typeface="Courier New"/>
                        </a:rPr>
                        <a:t>"i = " </a:t>
                      </a:r>
                      <a:r>
                        <a:rPr lang="en-US" sz="1200">
                          <a:solidFill>
                            <a:srgbClr val="008080"/>
                          </a:solidFill>
                          <a:highlight>
                            <a:srgbClr val="FFFFFF"/>
                          </a:highlight>
                          <a:latin typeface="Courier New"/>
                          <a:ea typeface="Courier New"/>
                          <a:cs typeface="Courier New"/>
                          <a:sym typeface="Courier New"/>
                        </a:rPr>
                        <a:t>&lt;&lt; </a:t>
                      </a:r>
                      <a:r>
                        <a:rPr lang="en-US" sz="1200">
                          <a:solidFill>
                            <a:schemeClr val="dk1"/>
                          </a:solidFill>
                          <a:highlight>
                            <a:srgbClr val="FFFFFF"/>
                          </a:highlight>
                          <a:latin typeface="Courier New"/>
                          <a:ea typeface="Courier New"/>
                          <a:cs typeface="Courier New"/>
                          <a:sym typeface="Courier New"/>
                        </a:rPr>
                        <a:t>i </a:t>
                      </a:r>
                      <a:r>
                        <a:rPr lang="en-US" sz="1200">
                          <a:solidFill>
                            <a:srgbClr val="008080"/>
                          </a:solidFill>
                          <a:highlight>
                            <a:srgbClr val="FFFFFF"/>
                          </a:highlight>
                          <a:latin typeface="Courier New"/>
                          <a:ea typeface="Courier New"/>
                          <a:cs typeface="Courier New"/>
                          <a:sym typeface="Courier New"/>
                        </a:rPr>
                        <a:t>&lt;&lt; </a:t>
                      </a:r>
                      <a:r>
                        <a:rPr lang="en-US" sz="1200">
                          <a:solidFill>
                            <a:schemeClr val="dk1"/>
                          </a:solidFill>
                          <a:highlight>
                            <a:srgbClr val="FFFFFF"/>
                          </a:highlight>
                          <a:latin typeface="Courier New"/>
                          <a:ea typeface="Courier New"/>
                          <a:cs typeface="Courier New"/>
                          <a:sym typeface="Courier New"/>
                        </a:rPr>
                        <a:t>endl;</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1200">
                          <a:solidFill>
                            <a:srgbClr val="000080"/>
                          </a:solidFill>
                          <a:highlight>
                            <a:srgbClr val="FFFFFF"/>
                          </a:highlight>
                          <a:latin typeface="Courier New"/>
                          <a:ea typeface="Courier New"/>
                          <a:cs typeface="Courier New"/>
                          <a:sym typeface="Courier New"/>
                        </a:rPr>
                        <a:t>const int</a:t>
                      </a:r>
                      <a:r>
                        <a:rPr lang="en-US" sz="1200">
                          <a:solidFill>
                            <a:schemeClr val="dk1"/>
                          </a:solidFill>
                          <a:highlight>
                            <a:srgbClr val="FFFFFF"/>
                          </a:highlight>
                          <a:latin typeface="Courier New"/>
                          <a:ea typeface="Courier New"/>
                          <a:cs typeface="Courier New"/>
                          <a:sym typeface="Courier New"/>
                        </a:rPr>
                        <a:t>&amp; rci = i;</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1200">
                          <a:solidFill>
                            <a:srgbClr val="000080"/>
                          </a:solidFill>
                          <a:highlight>
                            <a:srgbClr val="FFFFFF"/>
                          </a:highlight>
                          <a:latin typeface="Courier New"/>
                          <a:ea typeface="Courier New"/>
                          <a:cs typeface="Courier New"/>
                          <a:sym typeface="Courier New"/>
                        </a:rPr>
                        <a:t>const_cast</a:t>
                      </a:r>
                      <a:r>
                        <a:rPr lang="en-US" sz="1200">
                          <a:solidFill>
                            <a:schemeClr val="dk1"/>
                          </a:solidFill>
                          <a:highlight>
                            <a:srgbClr val="FFFFFF"/>
                          </a:highlight>
                          <a:latin typeface="Courier New"/>
                          <a:ea typeface="Courier New"/>
                          <a:cs typeface="Courier New"/>
                          <a:sym typeface="Courier New"/>
                        </a:rPr>
                        <a:t>&lt;</a:t>
                      </a:r>
                      <a:r>
                        <a:rPr b="1" lang="en-US" sz="1200">
                          <a:solidFill>
                            <a:srgbClr val="000080"/>
                          </a:solidFill>
                          <a:highlight>
                            <a:srgbClr val="FFFFFF"/>
                          </a:highlight>
                          <a:latin typeface="Courier New"/>
                          <a:ea typeface="Courier New"/>
                          <a:cs typeface="Courier New"/>
                          <a:sym typeface="Courier New"/>
                        </a:rPr>
                        <a:t>int</a:t>
                      </a:r>
                      <a:r>
                        <a:rPr lang="en-US" sz="1200">
                          <a:solidFill>
                            <a:schemeClr val="dk1"/>
                          </a:solidFill>
                          <a:highlight>
                            <a:srgbClr val="FFFFFF"/>
                          </a:highlight>
                          <a:latin typeface="Courier New"/>
                          <a:ea typeface="Courier New"/>
                          <a:cs typeface="Courier New"/>
                          <a:sym typeface="Courier New"/>
                        </a:rPr>
                        <a:t>&amp;&gt;(rci) = </a:t>
                      </a:r>
                      <a:r>
                        <a:rPr lang="en-US" sz="1200">
                          <a:solidFill>
                            <a:srgbClr val="0000FF"/>
                          </a:solidFill>
                          <a:highlight>
                            <a:srgbClr val="FFFFFF"/>
                          </a:highlight>
                          <a:latin typeface="Courier New"/>
                          <a:ea typeface="Courier New"/>
                          <a:cs typeface="Courier New"/>
                          <a:sym typeface="Courier New"/>
                        </a:rPr>
                        <a:t>4</a:t>
                      </a:r>
                      <a:r>
                        <a:rPr lang="en-US" sz="1200">
                          <a:solidFill>
                            <a:schemeClr val="dk1"/>
                          </a:solidFill>
                          <a:highlight>
                            <a:srgbClr val="FFFFFF"/>
                          </a:highlight>
                          <a:latin typeface="Courier New"/>
                          <a:ea typeface="Courier New"/>
                          <a:cs typeface="Courier New"/>
                          <a:sym typeface="Courier New"/>
                        </a:rPr>
                        <a:t>; </a:t>
                      </a:r>
                      <a:r>
                        <a:rPr i="1" lang="en-US" sz="1200">
                          <a:solidFill>
                            <a:srgbClr val="808080"/>
                          </a:solidFill>
                          <a:highlight>
                            <a:srgbClr val="FFFFFF"/>
                          </a:highlight>
                          <a:latin typeface="Courier New"/>
                          <a:ea typeface="Courier New"/>
                          <a:cs typeface="Courier New"/>
                          <a:sym typeface="Courier New"/>
                        </a:rPr>
                        <a:t>// OK</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rgbClr val="008080"/>
                          </a:solidFill>
                          <a:highlight>
                            <a:srgbClr val="FFFFFF"/>
                          </a:highlight>
                          <a:latin typeface="Courier New"/>
                          <a:ea typeface="Courier New"/>
                          <a:cs typeface="Courier New"/>
                          <a:sym typeface="Courier New"/>
                        </a:rPr>
                        <a:t>std</a:t>
                      </a:r>
                      <a:r>
                        <a:rPr lang="en-US" sz="1200">
                          <a:solidFill>
                            <a:schemeClr val="dk1"/>
                          </a:solidFill>
                          <a:highlight>
                            <a:srgbClr val="FFFFFF"/>
                          </a:highlight>
                          <a:latin typeface="Courier New"/>
                          <a:ea typeface="Courier New"/>
                          <a:cs typeface="Courier New"/>
                          <a:sym typeface="Courier New"/>
                        </a:rPr>
                        <a:t>::cout </a:t>
                      </a:r>
                      <a:r>
                        <a:rPr lang="en-US" sz="1200">
                          <a:solidFill>
                            <a:srgbClr val="008080"/>
                          </a:solidFill>
                          <a:highlight>
                            <a:srgbClr val="FFFFFF"/>
                          </a:highlight>
                          <a:latin typeface="Courier New"/>
                          <a:ea typeface="Courier New"/>
                          <a:cs typeface="Courier New"/>
                          <a:sym typeface="Courier New"/>
                        </a:rPr>
                        <a:t>&lt;&lt; </a:t>
                      </a:r>
                      <a:r>
                        <a:rPr b="1" lang="en-US" sz="1200">
                          <a:solidFill>
                            <a:srgbClr val="008000"/>
                          </a:solidFill>
                          <a:highlight>
                            <a:srgbClr val="FFFFFF"/>
                          </a:highlight>
                          <a:latin typeface="Courier New"/>
                          <a:ea typeface="Courier New"/>
                          <a:cs typeface="Courier New"/>
                          <a:sym typeface="Courier New"/>
                        </a:rPr>
                        <a:t>"i = " </a:t>
                      </a:r>
                      <a:r>
                        <a:rPr lang="en-US" sz="1200">
                          <a:solidFill>
                            <a:srgbClr val="008080"/>
                          </a:solidFill>
                          <a:highlight>
                            <a:srgbClr val="FFFFFF"/>
                          </a:highlight>
                          <a:latin typeface="Courier New"/>
                          <a:ea typeface="Courier New"/>
                          <a:cs typeface="Courier New"/>
                          <a:sym typeface="Courier New"/>
                        </a:rPr>
                        <a:t>&lt;&lt; </a:t>
                      </a:r>
                      <a:r>
                        <a:rPr lang="en-US" sz="1200">
                          <a:solidFill>
                            <a:schemeClr val="dk1"/>
                          </a:solidFill>
                          <a:highlight>
                            <a:srgbClr val="FFFFFF"/>
                          </a:highlight>
                          <a:latin typeface="Courier New"/>
                          <a:ea typeface="Courier New"/>
                          <a:cs typeface="Courier New"/>
                          <a:sym typeface="Courier New"/>
                        </a:rPr>
                        <a:t>i </a:t>
                      </a:r>
                      <a:r>
                        <a:rPr lang="en-US" sz="1200">
                          <a:solidFill>
                            <a:srgbClr val="008080"/>
                          </a:solidFill>
                          <a:highlight>
                            <a:srgbClr val="FFFFFF"/>
                          </a:highlight>
                          <a:latin typeface="Courier New"/>
                          <a:ea typeface="Courier New"/>
                          <a:cs typeface="Courier New"/>
                          <a:sym typeface="Courier New"/>
                        </a:rPr>
                        <a:t>&lt;&lt; </a:t>
                      </a:r>
                      <a:r>
                        <a:rPr b="1" lang="en-US" sz="1200">
                          <a:solidFill>
                            <a:srgbClr val="008000"/>
                          </a:solidFill>
                          <a:highlight>
                            <a:srgbClr val="FFFFFF"/>
                          </a:highlight>
                          <a:latin typeface="Courier New"/>
                          <a:ea typeface="Courier New"/>
                          <a:cs typeface="Courier New"/>
                          <a:sym typeface="Courier New"/>
                        </a:rPr>
                        <a:t>'</a:t>
                      </a:r>
                      <a:r>
                        <a:rPr b="1" lang="en-US" sz="1200">
                          <a:solidFill>
                            <a:srgbClr val="000080"/>
                          </a:solidFill>
                          <a:highlight>
                            <a:srgbClr val="FFFFFF"/>
                          </a:highlight>
                          <a:latin typeface="Courier New"/>
                          <a:ea typeface="Courier New"/>
                          <a:cs typeface="Courier New"/>
                          <a:sym typeface="Courier New"/>
                        </a:rPr>
                        <a:t>\n</a:t>
                      </a:r>
                      <a:r>
                        <a:rPr b="1" lang="en-US" sz="1200">
                          <a:solidFill>
                            <a:srgbClr val="008000"/>
                          </a:solidFill>
                          <a:highlight>
                            <a:srgbClr val="FFFFFF"/>
                          </a:highlight>
                          <a:latin typeface="Courier New"/>
                          <a:ea typeface="Courier New"/>
                          <a:cs typeface="Courier New"/>
                          <a:sym typeface="Courier New"/>
                        </a:rPr>
                        <a:t>'</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200">
                          <a:solidFill>
                            <a:srgbClr val="008080"/>
                          </a:solidFill>
                          <a:highlight>
                            <a:srgbClr val="FFFFFF"/>
                          </a:highlight>
                          <a:latin typeface="Courier New"/>
                          <a:ea typeface="Courier New"/>
                          <a:cs typeface="Courier New"/>
                          <a:sym typeface="Courier New"/>
                        </a:rPr>
                        <a:t>MyC</a:t>
                      </a:r>
                      <a:r>
                        <a:rPr lang="en-US" sz="1200">
                          <a:solidFill>
                            <a:srgbClr val="008080"/>
                          </a:solidFill>
                          <a:highlight>
                            <a:srgbClr val="FFFFFF"/>
                          </a:highlight>
                          <a:latin typeface="Courier New"/>
                          <a:ea typeface="Courier New"/>
                          <a:cs typeface="Courier New"/>
                          <a:sym typeface="Courier New"/>
                        </a:rPr>
                        <a:t> </a:t>
                      </a:r>
                      <a:r>
                        <a:rPr lang="en-US" sz="1200">
                          <a:solidFill>
                            <a:schemeClr val="dk1"/>
                          </a:solidFill>
                          <a:highlight>
                            <a:srgbClr val="FFFFFF"/>
                          </a:highlight>
                          <a:latin typeface="Courier New"/>
                          <a:ea typeface="Courier New"/>
                          <a:cs typeface="Courier New"/>
                          <a:sym typeface="Courier New"/>
                        </a:rPr>
                        <a:t>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rgbClr val="008080"/>
                          </a:solidFill>
                          <a:highlight>
                            <a:srgbClr val="FFFFFF"/>
                          </a:highlight>
                          <a:latin typeface="Courier New"/>
                          <a:ea typeface="Courier New"/>
                          <a:cs typeface="Courier New"/>
                          <a:sym typeface="Courier New"/>
                        </a:rPr>
                        <a:t>std</a:t>
                      </a:r>
                      <a:r>
                        <a:rPr lang="en-US" sz="1200">
                          <a:solidFill>
                            <a:schemeClr val="dk1"/>
                          </a:solidFill>
                          <a:highlight>
                            <a:srgbClr val="FFFFFF"/>
                          </a:highlight>
                          <a:latin typeface="Courier New"/>
                          <a:ea typeface="Courier New"/>
                          <a:cs typeface="Courier New"/>
                          <a:sym typeface="Courier New"/>
                        </a:rPr>
                        <a:t>::cout </a:t>
                      </a:r>
                      <a:r>
                        <a:rPr lang="en-US" sz="1200">
                          <a:solidFill>
                            <a:srgbClr val="008080"/>
                          </a:solidFill>
                          <a:highlight>
                            <a:srgbClr val="FFFFFF"/>
                          </a:highlight>
                          <a:latin typeface="Courier New"/>
                          <a:ea typeface="Courier New"/>
                          <a:cs typeface="Courier New"/>
                          <a:sym typeface="Courier New"/>
                        </a:rPr>
                        <a:t>&lt;&lt; </a:t>
                      </a:r>
                      <a:r>
                        <a:rPr b="1" lang="en-US" sz="1200">
                          <a:solidFill>
                            <a:srgbClr val="008000"/>
                          </a:solidFill>
                          <a:highlight>
                            <a:srgbClr val="FFFFFF"/>
                          </a:highlight>
                          <a:latin typeface="Courier New"/>
                          <a:ea typeface="Courier New"/>
                          <a:cs typeface="Courier New"/>
                          <a:sym typeface="Courier New"/>
                        </a:rPr>
                        <a:t>"MyC::i = " </a:t>
                      </a:r>
                      <a:r>
                        <a:rPr lang="en-US" sz="1200">
                          <a:solidFill>
                            <a:srgbClr val="008080"/>
                          </a:solidFill>
                          <a:highlight>
                            <a:srgbClr val="FFFFFF"/>
                          </a:highlight>
                          <a:latin typeface="Courier New"/>
                          <a:ea typeface="Courier New"/>
                          <a:cs typeface="Courier New"/>
                          <a:sym typeface="Courier New"/>
                        </a:rPr>
                        <a:t>&lt;&lt; </a:t>
                      </a:r>
                      <a:r>
                        <a:rPr lang="en-US" sz="1200">
                          <a:solidFill>
                            <a:schemeClr val="dk1"/>
                          </a:solidFill>
                          <a:highlight>
                            <a:srgbClr val="FFFFFF"/>
                          </a:highlight>
                          <a:latin typeface="Courier New"/>
                          <a:ea typeface="Courier New"/>
                          <a:cs typeface="Courier New"/>
                          <a:sym typeface="Courier New"/>
                        </a:rPr>
                        <a:t>t.getI();</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t.f(</a:t>
                      </a:r>
                      <a:r>
                        <a:rPr lang="en-US" sz="1200">
                          <a:solidFill>
                            <a:srgbClr val="0000FF"/>
                          </a:solidFill>
                          <a:highlight>
                            <a:srgbClr val="FFFFFF"/>
                          </a:highlight>
                          <a:latin typeface="Courier New"/>
                          <a:ea typeface="Courier New"/>
                          <a:cs typeface="Courier New"/>
                          <a:sym typeface="Courier New"/>
                        </a:rPr>
                        <a:t>4</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rgbClr val="008080"/>
                          </a:solidFill>
                          <a:highlight>
                            <a:srgbClr val="FFFFFF"/>
                          </a:highlight>
                          <a:latin typeface="Courier New"/>
                          <a:ea typeface="Courier New"/>
                          <a:cs typeface="Courier New"/>
                          <a:sym typeface="Courier New"/>
                        </a:rPr>
                        <a:t>std</a:t>
                      </a:r>
                      <a:r>
                        <a:rPr lang="en-US" sz="1200">
                          <a:solidFill>
                            <a:schemeClr val="dk1"/>
                          </a:solidFill>
                          <a:highlight>
                            <a:srgbClr val="FFFFFF"/>
                          </a:highlight>
                          <a:latin typeface="Courier New"/>
                          <a:ea typeface="Courier New"/>
                          <a:cs typeface="Courier New"/>
                          <a:sym typeface="Courier New"/>
                        </a:rPr>
                        <a:t>::cout </a:t>
                      </a:r>
                      <a:r>
                        <a:rPr lang="en-US" sz="1200">
                          <a:solidFill>
                            <a:srgbClr val="008080"/>
                          </a:solidFill>
                          <a:highlight>
                            <a:srgbClr val="FFFFFF"/>
                          </a:highlight>
                          <a:latin typeface="Courier New"/>
                          <a:ea typeface="Courier New"/>
                          <a:cs typeface="Courier New"/>
                          <a:sym typeface="Courier New"/>
                        </a:rPr>
                        <a:t>&lt;&lt; </a:t>
                      </a:r>
                      <a:r>
                        <a:rPr b="1" lang="en-US" sz="1200">
                          <a:solidFill>
                            <a:srgbClr val="008000"/>
                          </a:solidFill>
                          <a:highlight>
                            <a:srgbClr val="FFFFFF"/>
                          </a:highlight>
                          <a:latin typeface="Courier New"/>
                          <a:ea typeface="Courier New"/>
                          <a:cs typeface="Courier New"/>
                          <a:sym typeface="Courier New"/>
                        </a:rPr>
                        <a:t>"</a:t>
                      </a:r>
                      <a:r>
                        <a:rPr b="1" lang="en-US" sz="1200">
                          <a:solidFill>
                            <a:srgbClr val="008000"/>
                          </a:solidFill>
                          <a:highlight>
                            <a:srgbClr val="FFFFFF"/>
                          </a:highlight>
                          <a:latin typeface="Courier New"/>
                          <a:ea typeface="Courier New"/>
                          <a:cs typeface="Courier New"/>
                          <a:sym typeface="Courier New"/>
                        </a:rPr>
                        <a:t>MyC</a:t>
                      </a:r>
                      <a:r>
                        <a:rPr b="1" lang="en-US" sz="1200">
                          <a:solidFill>
                            <a:srgbClr val="008000"/>
                          </a:solidFill>
                          <a:highlight>
                            <a:srgbClr val="FFFFFF"/>
                          </a:highlight>
                          <a:latin typeface="Courier New"/>
                          <a:ea typeface="Courier New"/>
                          <a:cs typeface="Courier New"/>
                          <a:sym typeface="Courier New"/>
                        </a:rPr>
                        <a:t>::i = " </a:t>
                      </a:r>
                      <a:r>
                        <a:rPr lang="en-US" sz="1200">
                          <a:solidFill>
                            <a:srgbClr val="008080"/>
                          </a:solidFill>
                          <a:highlight>
                            <a:srgbClr val="FFFFFF"/>
                          </a:highlight>
                          <a:latin typeface="Courier New"/>
                          <a:ea typeface="Courier New"/>
                          <a:cs typeface="Courier New"/>
                          <a:sym typeface="Courier New"/>
                        </a:rPr>
                        <a:t>&lt;&lt; </a:t>
                      </a:r>
                      <a:r>
                        <a:rPr lang="en-US" sz="1200">
                          <a:solidFill>
                            <a:schemeClr val="dk1"/>
                          </a:solidFill>
                          <a:highlight>
                            <a:srgbClr val="FFFFFF"/>
                          </a:highlight>
                          <a:latin typeface="Courier New"/>
                          <a:ea typeface="Courier New"/>
                          <a:cs typeface="Courier New"/>
                          <a:sym typeface="Courier New"/>
                        </a:rPr>
                        <a:t>t.getI();</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5"/>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dynamic_cast</a:t>
            </a:r>
            <a:endParaRPr/>
          </a:p>
        </p:txBody>
      </p:sp>
      <p:sp>
        <p:nvSpPr>
          <p:cNvPr id="488" name="Google Shape;488;p55"/>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489" name="Google Shape;489;p55"/>
          <p:cNvGraphicFramePr/>
          <p:nvPr/>
        </p:nvGraphicFramePr>
        <p:xfrm>
          <a:off x="322200" y="1807750"/>
          <a:ext cx="3000000" cy="3000000"/>
        </p:xfrm>
        <a:graphic>
          <a:graphicData uri="http://schemas.openxmlformats.org/drawingml/2006/table">
            <a:tbl>
              <a:tblPr>
                <a:noFill/>
                <a:tableStyleId>{A9CFB84F-3A9B-4CF4-AB3D-23B3C45F9AB6}</a:tableStyleId>
              </a:tblPr>
              <a:tblGrid>
                <a:gridCol w="3398900"/>
                <a:gridCol w="5022825"/>
              </a:tblGrid>
              <a:tr h="3870925">
                <a:tc>
                  <a:txBody>
                    <a:bodyPr/>
                    <a:lstStyle/>
                    <a:p>
                      <a:pPr indent="0" lvl="0" marL="0" rtl="0" algn="l">
                        <a:spcBef>
                          <a:spcPts val="0"/>
                        </a:spcBef>
                        <a:spcAft>
                          <a:spcPts val="0"/>
                        </a:spcAft>
                        <a:buNone/>
                      </a:pPr>
                      <a:r>
                        <a:rPr b="1" lang="en-US" sz="1200">
                          <a:solidFill>
                            <a:srgbClr val="000080"/>
                          </a:solidFill>
                          <a:highlight>
                            <a:srgbClr val="FFFFFF"/>
                          </a:highlight>
                          <a:latin typeface="Courier New"/>
                          <a:ea typeface="Courier New"/>
                          <a:cs typeface="Courier New"/>
                          <a:sym typeface="Courier New"/>
                        </a:rPr>
                        <a:t>struct </a:t>
                      </a:r>
                      <a:r>
                        <a:rPr lang="en-US" sz="1200">
                          <a:solidFill>
                            <a:srgbClr val="008080"/>
                          </a:solidFill>
                          <a:highlight>
                            <a:srgbClr val="FFFFFF"/>
                          </a:highlight>
                          <a:latin typeface="Courier New"/>
                          <a:ea typeface="Courier New"/>
                          <a:cs typeface="Courier New"/>
                          <a:sym typeface="Courier New"/>
                        </a:rPr>
                        <a:t>Base </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a:t>
                      </a:r>
                      <a:r>
                        <a:rPr b="1" lang="en-US" sz="1200">
                          <a:solidFill>
                            <a:srgbClr val="000080"/>
                          </a:solidFill>
                          <a:highlight>
                            <a:srgbClr val="FFFFFF"/>
                          </a:highlight>
                          <a:latin typeface="Courier New"/>
                          <a:ea typeface="Courier New"/>
                          <a:cs typeface="Courier New"/>
                          <a:sym typeface="Courier New"/>
                        </a:rPr>
                        <a:t>virtual </a:t>
                      </a:r>
                      <a:r>
                        <a:rPr lang="en-US" sz="1200">
                          <a:solidFill>
                            <a:schemeClr val="dk1"/>
                          </a:solidFill>
                          <a:highlight>
                            <a:srgbClr val="FFFFFF"/>
                          </a:highlight>
                          <a:latin typeface="Courier New"/>
                          <a:ea typeface="Courier New"/>
                          <a:cs typeface="Courier New"/>
                          <a:sym typeface="Courier New"/>
                        </a:rPr>
                        <a:t>~Base()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US" sz="1200">
                          <a:solidFill>
                            <a:srgbClr val="000080"/>
                          </a:solidFill>
                          <a:highlight>
                            <a:srgbClr val="FFFFFF"/>
                          </a:highlight>
                          <a:latin typeface="Courier New"/>
                          <a:ea typeface="Courier New"/>
                          <a:cs typeface="Courier New"/>
                          <a:sym typeface="Courier New"/>
                        </a:rPr>
                        <a:t>struct </a:t>
                      </a:r>
                      <a:r>
                        <a:rPr lang="en-US" sz="1200">
                          <a:solidFill>
                            <a:srgbClr val="008080"/>
                          </a:solidFill>
                          <a:highlight>
                            <a:srgbClr val="FFFFFF"/>
                          </a:highlight>
                          <a:latin typeface="Courier New"/>
                          <a:ea typeface="Courier New"/>
                          <a:cs typeface="Courier New"/>
                          <a:sym typeface="Courier New"/>
                        </a:rPr>
                        <a:t>Derived</a:t>
                      </a:r>
                      <a:r>
                        <a:rPr lang="en-US" sz="1200">
                          <a:solidFill>
                            <a:schemeClr val="dk1"/>
                          </a:solidFill>
                          <a:highlight>
                            <a:srgbClr val="FFFFFF"/>
                          </a:highlight>
                          <a:latin typeface="Courier New"/>
                          <a:ea typeface="Courier New"/>
                          <a:cs typeface="Courier New"/>
                          <a:sym typeface="Courier New"/>
                        </a:rPr>
                        <a:t>: </a:t>
                      </a:r>
                      <a:r>
                        <a:rPr lang="en-US" sz="1200">
                          <a:solidFill>
                            <a:srgbClr val="008080"/>
                          </a:solidFill>
                          <a:highlight>
                            <a:srgbClr val="FFFFFF"/>
                          </a:highlight>
                          <a:latin typeface="Courier New"/>
                          <a:ea typeface="Courier New"/>
                          <a:cs typeface="Courier New"/>
                          <a:sym typeface="Courier New"/>
                        </a:rPr>
                        <a:t>Base </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a:t>
                      </a:r>
                      <a:r>
                        <a:rPr b="1" lang="en-US" sz="1200">
                          <a:solidFill>
                            <a:srgbClr val="000080"/>
                          </a:solidFill>
                          <a:highlight>
                            <a:srgbClr val="FFFFFF"/>
                          </a:highlight>
                          <a:latin typeface="Courier New"/>
                          <a:ea typeface="Courier New"/>
                          <a:cs typeface="Courier New"/>
                          <a:sym typeface="Courier New"/>
                        </a:rPr>
                        <a:t>void </a:t>
                      </a:r>
                      <a:r>
                        <a:rPr lang="en-US" sz="1200">
                          <a:solidFill>
                            <a:schemeClr val="dk1"/>
                          </a:solidFill>
                          <a:highlight>
                            <a:srgbClr val="FFFFFF"/>
                          </a:highlight>
                          <a:latin typeface="Courier New"/>
                          <a:ea typeface="Courier New"/>
                          <a:cs typeface="Courier New"/>
                          <a:sym typeface="Courier New"/>
                        </a:rPr>
                        <a:t>name()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cout </a:t>
                      </a:r>
                      <a:r>
                        <a:rPr lang="en-US" sz="1200">
                          <a:solidFill>
                            <a:srgbClr val="008080"/>
                          </a:solidFill>
                          <a:highlight>
                            <a:srgbClr val="FFFFFF"/>
                          </a:highlight>
                          <a:latin typeface="Courier New"/>
                          <a:ea typeface="Courier New"/>
                          <a:cs typeface="Courier New"/>
                          <a:sym typeface="Courier New"/>
                        </a:rPr>
                        <a:t>&lt;&lt; </a:t>
                      </a:r>
                      <a:r>
                        <a:rPr b="1" lang="en-US" sz="1200">
                          <a:solidFill>
                            <a:srgbClr val="008000"/>
                          </a:solidFill>
                          <a:highlight>
                            <a:srgbClr val="FFFFFF"/>
                          </a:highlight>
                          <a:latin typeface="Courier New"/>
                          <a:ea typeface="Courier New"/>
                          <a:cs typeface="Courier New"/>
                          <a:sym typeface="Courier New"/>
                        </a:rPr>
                        <a:t>"D" </a:t>
                      </a:r>
                      <a:r>
                        <a:rPr lang="en-US" sz="1200">
                          <a:solidFill>
                            <a:srgbClr val="008080"/>
                          </a:solidFill>
                          <a:highlight>
                            <a:srgbClr val="FFFFFF"/>
                          </a:highlight>
                          <a:latin typeface="Courier New"/>
                          <a:ea typeface="Courier New"/>
                          <a:cs typeface="Courier New"/>
                          <a:sym typeface="Courier New"/>
                        </a:rPr>
                        <a:t>&lt;&lt; </a:t>
                      </a:r>
                      <a:r>
                        <a:rPr lang="en-US" sz="1200">
                          <a:solidFill>
                            <a:schemeClr val="dk1"/>
                          </a:solidFill>
                          <a:highlight>
                            <a:srgbClr val="FFFFFF"/>
                          </a:highlight>
                          <a:latin typeface="Courier New"/>
                          <a:ea typeface="Courier New"/>
                          <a:cs typeface="Courier New"/>
                          <a:sym typeface="Courier New"/>
                        </a:rPr>
                        <a:t>endl;</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US" sz="1200">
                          <a:solidFill>
                            <a:srgbClr val="000080"/>
                          </a:solidFill>
                          <a:highlight>
                            <a:srgbClr val="FFFFFF"/>
                          </a:highlight>
                          <a:latin typeface="Courier New"/>
                          <a:ea typeface="Courier New"/>
                          <a:cs typeface="Courier New"/>
                          <a:sym typeface="Courier New"/>
                        </a:rPr>
                        <a:t>struct </a:t>
                      </a:r>
                      <a:r>
                        <a:rPr lang="en-US" sz="1200">
                          <a:solidFill>
                            <a:srgbClr val="008080"/>
                          </a:solidFill>
                          <a:highlight>
                            <a:srgbClr val="FFFFFF"/>
                          </a:highlight>
                          <a:latin typeface="Courier New"/>
                          <a:ea typeface="Courier New"/>
                          <a:cs typeface="Courier New"/>
                          <a:sym typeface="Courier New"/>
                        </a:rPr>
                        <a:t>DerivedDerived</a:t>
                      </a:r>
                      <a:r>
                        <a:rPr lang="en-US" sz="1200">
                          <a:solidFill>
                            <a:schemeClr val="dk1"/>
                          </a:solidFill>
                          <a:highlight>
                            <a:srgbClr val="FFFFFF"/>
                          </a:highlight>
                          <a:latin typeface="Courier New"/>
                          <a:ea typeface="Courier New"/>
                          <a:cs typeface="Courier New"/>
                          <a:sym typeface="Courier New"/>
                        </a:rPr>
                        <a:t>: </a:t>
                      </a:r>
                      <a:r>
                        <a:rPr lang="en-US" sz="1200">
                          <a:solidFill>
                            <a:srgbClr val="008080"/>
                          </a:solidFill>
                          <a:highlight>
                            <a:srgbClr val="FFFFFF"/>
                          </a:highlight>
                          <a:latin typeface="Courier New"/>
                          <a:ea typeface="Courier New"/>
                          <a:cs typeface="Courier New"/>
                          <a:sym typeface="Courier New"/>
                        </a:rPr>
                        <a:t>Derived </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a:t>
                      </a:r>
                      <a:r>
                        <a:rPr b="1" lang="en-US" sz="1200">
                          <a:solidFill>
                            <a:srgbClr val="000080"/>
                          </a:solidFill>
                          <a:highlight>
                            <a:srgbClr val="FFFFFF"/>
                          </a:highlight>
                          <a:latin typeface="Courier New"/>
                          <a:ea typeface="Courier New"/>
                          <a:cs typeface="Courier New"/>
                          <a:sym typeface="Courier New"/>
                        </a:rPr>
                        <a:t>void </a:t>
                      </a:r>
                      <a:r>
                        <a:rPr lang="en-US" sz="1200">
                          <a:solidFill>
                            <a:schemeClr val="dk1"/>
                          </a:solidFill>
                          <a:highlight>
                            <a:srgbClr val="FFFFFF"/>
                          </a:highlight>
                          <a:latin typeface="Courier New"/>
                          <a:ea typeface="Courier New"/>
                          <a:cs typeface="Courier New"/>
                          <a:sym typeface="Courier New"/>
                        </a:rPr>
                        <a:t>myName()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cout </a:t>
                      </a:r>
                      <a:r>
                        <a:rPr lang="en-US" sz="1200">
                          <a:solidFill>
                            <a:srgbClr val="008080"/>
                          </a:solidFill>
                          <a:highlight>
                            <a:srgbClr val="FFFFFF"/>
                          </a:highlight>
                          <a:latin typeface="Courier New"/>
                          <a:ea typeface="Courier New"/>
                          <a:cs typeface="Courier New"/>
                          <a:sym typeface="Courier New"/>
                        </a:rPr>
                        <a:t>&lt;&lt; </a:t>
                      </a:r>
                      <a:r>
                        <a:rPr b="1" lang="en-US" sz="1200">
                          <a:solidFill>
                            <a:srgbClr val="008000"/>
                          </a:solidFill>
                          <a:highlight>
                            <a:srgbClr val="FFFFFF"/>
                          </a:highlight>
                          <a:latin typeface="Courier New"/>
                          <a:ea typeface="Courier New"/>
                          <a:cs typeface="Courier New"/>
                          <a:sym typeface="Courier New"/>
                        </a:rPr>
                        <a:t>"MC" </a:t>
                      </a:r>
                      <a:r>
                        <a:rPr lang="en-US" sz="1200">
                          <a:solidFill>
                            <a:srgbClr val="008080"/>
                          </a:solidFill>
                          <a:highlight>
                            <a:srgbClr val="FFFFFF"/>
                          </a:highlight>
                          <a:latin typeface="Courier New"/>
                          <a:ea typeface="Courier New"/>
                          <a:cs typeface="Courier New"/>
                          <a:sym typeface="Courier New"/>
                        </a:rPr>
                        <a:t>&lt;&lt; </a:t>
                      </a:r>
                      <a:r>
                        <a:rPr lang="en-US" sz="1200">
                          <a:solidFill>
                            <a:schemeClr val="dk1"/>
                          </a:solidFill>
                          <a:highlight>
                            <a:srgbClr val="FFFFFF"/>
                          </a:highlight>
                          <a:latin typeface="Courier New"/>
                          <a:ea typeface="Courier New"/>
                          <a:cs typeface="Courier New"/>
                          <a:sym typeface="Courier New"/>
                        </a:rPr>
                        <a:t>endl;</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1200">
                        <a:solidFill>
                          <a:srgbClr val="000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sz="1200">
                          <a:solidFill>
                            <a:srgbClr val="008080"/>
                          </a:solidFill>
                          <a:highlight>
                            <a:srgbClr val="FFFFFF"/>
                          </a:highlight>
                          <a:latin typeface="Courier New"/>
                          <a:ea typeface="Courier New"/>
                          <a:cs typeface="Courier New"/>
                          <a:sym typeface="Courier New"/>
                        </a:rPr>
                        <a:t>Base</a:t>
                      </a:r>
                      <a:r>
                        <a:rPr lang="en-US" sz="1200">
                          <a:solidFill>
                            <a:schemeClr val="dk1"/>
                          </a:solidFill>
                          <a:highlight>
                            <a:srgbClr val="FFFFFF"/>
                          </a:highlight>
                          <a:latin typeface="Courier New"/>
                          <a:ea typeface="Courier New"/>
                          <a:cs typeface="Courier New"/>
                          <a:sym typeface="Courier New"/>
                        </a:rPr>
                        <a:t>* b1 = </a:t>
                      </a:r>
                      <a:r>
                        <a:rPr b="1" lang="en-US" sz="1200">
                          <a:solidFill>
                            <a:srgbClr val="000080"/>
                          </a:solidFill>
                          <a:highlight>
                            <a:srgbClr val="FFFFFF"/>
                          </a:highlight>
                          <a:latin typeface="Courier New"/>
                          <a:ea typeface="Courier New"/>
                          <a:cs typeface="Courier New"/>
                          <a:sym typeface="Courier New"/>
                        </a:rPr>
                        <a:t>new </a:t>
                      </a:r>
                      <a:r>
                        <a:rPr lang="en-US" sz="1200">
                          <a:solidFill>
                            <a:schemeClr val="dk1"/>
                          </a:solidFill>
                          <a:highlight>
                            <a:srgbClr val="FFFFFF"/>
                          </a:highlight>
                          <a:latin typeface="Courier New"/>
                          <a:ea typeface="Courier New"/>
                          <a:cs typeface="Courier New"/>
                          <a:sym typeface="Courier New"/>
                        </a:rPr>
                        <a:t>Base;</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US" sz="1200">
                          <a:solidFill>
                            <a:srgbClr val="000080"/>
                          </a:solidFill>
                          <a:highlight>
                            <a:srgbClr val="FFFFFF"/>
                          </a:highlight>
                          <a:latin typeface="Courier New"/>
                          <a:ea typeface="Courier New"/>
                          <a:cs typeface="Courier New"/>
                          <a:sym typeface="Courier New"/>
                        </a:rPr>
                        <a:t>if</a:t>
                      </a:r>
                      <a:r>
                        <a:rPr lang="en-US" sz="1200">
                          <a:solidFill>
                            <a:schemeClr val="dk1"/>
                          </a:solidFill>
                          <a:highlight>
                            <a:srgbClr val="FFFFFF"/>
                          </a:highlight>
                          <a:latin typeface="Courier New"/>
                          <a:ea typeface="Courier New"/>
                          <a:cs typeface="Courier New"/>
                          <a:sym typeface="Courier New"/>
                        </a:rPr>
                        <a:t>(</a:t>
                      </a:r>
                      <a:r>
                        <a:rPr lang="en-US" sz="1200">
                          <a:solidFill>
                            <a:srgbClr val="008080"/>
                          </a:solidFill>
                          <a:highlight>
                            <a:srgbClr val="FFFFFF"/>
                          </a:highlight>
                          <a:latin typeface="Courier New"/>
                          <a:ea typeface="Courier New"/>
                          <a:cs typeface="Courier New"/>
                          <a:sym typeface="Courier New"/>
                        </a:rPr>
                        <a:t>Derived</a:t>
                      </a:r>
                      <a:r>
                        <a:rPr lang="en-US" sz="1200">
                          <a:solidFill>
                            <a:schemeClr val="dk1"/>
                          </a:solidFill>
                          <a:highlight>
                            <a:srgbClr val="FFFFFF"/>
                          </a:highlight>
                          <a:latin typeface="Courier New"/>
                          <a:ea typeface="Courier New"/>
                          <a:cs typeface="Courier New"/>
                          <a:sym typeface="Courier New"/>
                        </a:rPr>
                        <a:t>* d = </a:t>
                      </a:r>
                      <a:r>
                        <a:rPr b="1" lang="en-US" sz="1200">
                          <a:solidFill>
                            <a:srgbClr val="000080"/>
                          </a:solidFill>
                          <a:highlight>
                            <a:srgbClr val="FFFFFF"/>
                          </a:highlight>
                          <a:latin typeface="Courier New"/>
                          <a:ea typeface="Courier New"/>
                          <a:cs typeface="Courier New"/>
                          <a:sym typeface="Courier New"/>
                        </a:rPr>
                        <a:t>dynamic_cast</a:t>
                      </a:r>
                      <a:r>
                        <a:rPr lang="en-US" sz="1200">
                          <a:solidFill>
                            <a:schemeClr val="dk1"/>
                          </a:solidFill>
                          <a:highlight>
                            <a:srgbClr val="FFFFFF"/>
                          </a:highlight>
                          <a:latin typeface="Courier New"/>
                          <a:ea typeface="Courier New"/>
                          <a:cs typeface="Courier New"/>
                          <a:sym typeface="Courier New"/>
                        </a:rPr>
                        <a:t>&lt;</a:t>
                      </a:r>
                      <a:r>
                        <a:rPr lang="en-US" sz="1200">
                          <a:solidFill>
                            <a:srgbClr val="008080"/>
                          </a:solidFill>
                          <a:highlight>
                            <a:srgbClr val="FFFFFF"/>
                          </a:highlight>
                          <a:latin typeface="Courier New"/>
                          <a:ea typeface="Courier New"/>
                          <a:cs typeface="Courier New"/>
                          <a:sym typeface="Courier New"/>
                        </a:rPr>
                        <a:t>Derived</a:t>
                      </a:r>
                      <a:r>
                        <a:rPr lang="en-US" sz="1200">
                          <a:solidFill>
                            <a:schemeClr val="dk1"/>
                          </a:solidFill>
                          <a:highlight>
                            <a:srgbClr val="FFFFFF"/>
                          </a:highlight>
                          <a:latin typeface="Courier New"/>
                          <a:ea typeface="Courier New"/>
                          <a:cs typeface="Courier New"/>
                          <a:sym typeface="Courier New"/>
                        </a:rPr>
                        <a:t>*&gt;(b1)) // fail</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200">
                          <a:solidFill>
                            <a:srgbClr val="008080"/>
                          </a:solidFill>
                          <a:highlight>
                            <a:srgbClr val="FFFFFF"/>
                          </a:highlight>
                          <a:latin typeface="Courier New"/>
                          <a:ea typeface="Courier New"/>
                          <a:cs typeface="Courier New"/>
                          <a:sym typeface="Courier New"/>
                        </a:rPr>
                        <a:t>Base</a:t>
                      </a:r>
                      <a:r>
                        <a:rPr lang="en-US" sz="1200">
                          <a:solidFill>
                            <a:schemeClr val="dk1"/>
                          </a:solidFill>
                          <a:highlight>
                            <a:srgbClr val="FFFFFF"/>
                          </a:highlight>
                          <a:latin typeface="Courier New"/>
                          <a:ea typeface="Courier New"/>
                          <a:cs typeface="Courier New"/>
                          <a:sym typeface="Courier New"/>
                        </a:rPr>
                        <a:t>* b2 = </a:t>
                      </a:r>
                      <a:r>
                        <a:rPr b="1" lang="en-US" sz="1200">
                          <a:solidFill>
                            <a:srgbClr val="000080"/>
                          </a:solidFill>
                          <a:highlight>
                            <a:srgbClr val="FFFFFF"/>
                          </a:highlight>
                          <a:latin typeface="Courier New"/>
                          <a:ea typeface="Courier New"/>
                          <a:cs typeface="Courier New"/>
                          <a:sym typeface="Courier New"/>
                        </a:rPr>
                        <a:t>new </a:t>
                      </a:r>
                      <a:r>
                        <a:rPr lang="en-US" sz="1200">
                          <a:solidFill>
                            <a:schemeClr val="dk1"/>
                          </a:solidFill>
                          <a:highlight>
                            <a:srgbClr val="FFFFFF"/>
                          </a:highlight>
                          <a:latin typeface="Courier New"/>
                          <a:ea typeface="Courier New"/>
                          <a:cs typeface="Courier New"/>
                          <a:sym typeface="Courier New"/>
                        </a:rPr>
                        <a:t>Derived;</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US" sz="1200">
                          <a:solidFill>
                            <a:srgbClr val="000080"/>
                          </a:solidFill>
                          <a:highlight>
                            <a:srgbClr val="FFFFFF"/>
                          </a:highlight>
                          <a:latin typeface="Courier New"/>
                          <a:ea typeface="Courier New"/>
                          <a:cs typeface="Courier New"/>
                          <a:sym typeface="Courier New"/>
                        </a:rPr>
                        <a:t>if</a:t>
                      </a:r>
                      <a:r>
                        <a:rPr lang="en-US" sz="1200">
                          <a:solidFill>
                            <a:schemeClr val="dk1"/>
                          </a:solidFill>
                          <a:highlight>
                            <a:srgbClr val="FFFFFF"/>
                          </a:highlight>
                          <a:latin typeface="Courier New"/>
                          <a:ea typeface="Courier New"/>
                          <a:cs typeface="Courier New"/>
                          <a:sym typeface="Courier New"/>
                        </a:rPr>
                        <a:t>(</a:t>
                      </a:r>
                      <a:r>
                        <a:rPr lang="en-US" sz="1200">
                          <a:solidFill>
                            <a:srgbClr val="008080"/>
                          </a:solidFill>
                          <a:highlight>
                            <a:srgbClr val="FFFFFF"/>
                          </a:highlight>
                          <a:latin typeface="Courier New"/>
                          <a:ea typeface="Courier New"/>
                          <a:cs typeface="Courier New"/>
                          <a:sym typeface="Courier New"/>
                        </a:rPr>
                        <a:t>Derived</a:t>
                      </a:r>
                      <a:r>
                        <a:rPr lang="en-US" sz="1200">
                          <a:solidFill>
                            <a:schemeClr val="dk1"/>
                          </a:solidFill>
                          <a:highlight>
                            <a:srgbClr val="FFFFFF"/>
                          </a:highlight>
                          <a:latin typeface="Courier New"/>
                          <a:ea typeface="Courier New"/>
                          <a:cs typeface="Courier New"/>
                          <a:sym typeface="Courier New"/>
                        </a:rPr>
                        <a:t>* d = </a:t>
                      </a:r>
                      <a:r>
                        <a:rPr b="1" lang="en-US" sz="1200">
                          <a:solidFill>
                            <a:srgbClr val="000080"/>
                          </a:solidFill>
                          <a:highlight>
                            <a:srgbClr val="FFFFFF"/>
                          </a:highlight>
                          <a:latin typeface="Courier New"/>
                          <a:ea typeface="Courier New"/>
                          <a:cs typeface="Courier New"/>
                          <a:sym typeface="Courier New"/>
                        </a:rPr>
                        <a:t>dynamic_cast</a:t>
                      </a:r>
                      <a:r>
                        <a:rPr lang="en-US" sz="1200">
                          <a:solidFill>
                            <a:schemeClr val="dk1"/>
                          </a:solidFill>
                          <a:highlight>
                            <a:srgbClr val="FFFFFF"/>
                          </a:highlight>
                          <a:latin typeface="Courier New"/>
                          <a:ea typeface="Courier New"/>
                          <a:cs typeface="Courier New"/>
                          <a:sym typeface="Courier New"/>
                        </a:rPr>
                        <a:t>&lt;</a:t>
                      </a:r>
                      <a:r>
                        <a:rPr lang="en-US" sz="1200">
                          <a:solidFill>
                            <a:srgbClr val="008080"/>
                          </a:solidFill>
                          <a:highlight>
                            <a:srgbClr val="FFFFFF"/>
                          </a:highlight>
                          <a:latin typeface="Courier New"/>
                          <a:ea typeface="Courier New"/>
                          <a:cs typeface="Courier New"/>
                          <a:sym typeface="Courier New"/>
                        </a:rPr>
                        <a:t>Derived</a:t>
                      </a:r>
                      <a:r>
                        <a:rPr lang="en-US" sz="1200">
                          <a:solidFill>
                            <a:schemeClr val="dk1"/>
                          </a:solidFill>
                          <a:highlight>
                            <a:srgbClr val="FFFFFF"/>
                          </a:highlight>
                          <a:latin typeface="Courier New"/>
                          <a:ea typeface="Courier New"/>
                          <a:cs typeface="Courier New"/>
                          <a:sym typeface="Courier New"/>
                        </a:rPr>
                        <a:t>*&gt;(b2))</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a:t>
                      </a:r>
                      <a:r>
                        <a:rPr lang="en-US" sz="1200">
                          <a:solidFill>
                            <a:srgbClr val="008080"/>
                          </a:solidFill>
                          <a:highlight>
                            <a:srgbClr val="FFFFFF"/>
                          </a:highlight>
                          <a:latin typeface="Courier New"/>
                          <a:ea typeface="Courier New"/>
                          <a:cs typeface="Courier New"/>
                          <a:sym typeface="Courier New"/>
                        </a:rPr>
                        <a:t>std</a:t>
                      </a:r>
                      <a:r>
                        <a:rPr lang="en-US" sz="1200">
                          <a:solidFill>
                            <a:schemeClr val="dk1"/>
                          </a:solidFill>
                          <a:highlight>
                            <a:srgbClr val="FFFFFF"/>
                          </a:highlight>
                          <a:latin typeface="Courier New"/>
                          <a:ea typeface="Courier New"/>
                          <a:cs typeface="Courier New"/>
                          <a:sym typeface="Courier New"/>
                        </a:rPr>
                        <a:t>::cout </a:t>
                      </a:r>
                      <a:r>
                        <a:rPr lang="en-US" sz="1200">
                          <a:solidFill>
                            <a:srgbClr val="008080"/>
                          </a:solidFill>
                          <a:highlight>
                            <a:srgbClr val="FFFFFF"/>
                          </a:highlight>
                          <a:latin typeface="Courier New"/>
                          <a:ea typeface="Courier New"/>
                          <a:cs typeface="Courier New"/>
                          <a:sym typeface="Courier New"/>
                        </a:rPr>
                        <a:t>&lt;&lt; </a:t>
                      </a:r>
                      <a:r>
                        <a:rPr b="1" lang="en-US" sz="1200">
                          <a:solidFill>
                            <a:srgbClr val="008000"/>
                          </a:solidFill>
                          <a:highlight>
                            <a:srgbClr val="FFFFFF"/>
                          </a:highlight>
                          <a:latin typeface="Courier New"/>
                          <a:ea typeface="Courier New"/>
                          <a:cs typeface="Courier New"/>
                          <a:sym typeface="Courier New"/>
                        </a:rPr>
                        <a:t>"downcast from b2 to d successful</a:t>
                      </a:r>
                      <a:r>
                        <a:rPr b="1" lang="en-US" sz="1200">
                          <a:solidFill>
                            <a:srgbClr val="000080"/>
                          </a:solidFill>
                          <a:highlight>
                            <a:srgbClr val="FFFFFF"/>
                          </a:highlight>
                          <a:latin typeface="Courier New"/>
                          <a:ea typeface="Courier New"/>
                          <a:cs typeface="Courier New"/>
                          <a:sym typeface="Courier New"/>
                        </a:rPr>
                        <a:t>\n</a:t>
                      </a:r>
                      <a:r>
                        <a:rPr b="1" lang="en-US" sz="1200">
                          <a:solidFill>
                            <a:srgbClr val="008000"/>
                          </a:solidFill>
                          <a:highlight>
                            <a:srgbClr val="FFFFFF"/>
                          </a:highlight>
                          <a:latin typeface="Courier New"/>
                          <a:ea typeface="Courier New"/>
                          <a:cs typeface="Courier New"/>
                          <a:sym typeface="Courier New"/>
                        </a:rPr>
                        <a:t>"</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   d-&gt;name(); </a:t>
                      </a:r>
                      <a:r>
                        <a:rPr i="1" lang="en-US" sz="1200">
                          <a:solidFill>
                            <a:srgbClr val="808080"/>
                          </a:solidFill>
                          <a:highlight>
                            <a:srgbClr val="FFFFFF"/>
                          </a:highlight>
                          <a:latin typeface="Courier New"/>
                          <a:ea typeface="Courier New"/>
                          <a:cs typeface="Courier New"/>
                          <a:sym typeface="Courier New"/>
                        </a:rPr>
                        <a:t>// safe to call</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200">
                          <a:solidFill>
                            <a:schemeClr val="dk1"/>
                          </a:solidFill>
                          <a:highlight>
                            <a:srgbClr val="FFFFFF"/>
                          </a:highlight>
                          <a:latin typeface="Courier New"/>
                          <a:ea typeface="Courier New"/>
                          <a:cs typeface="Courier New"/>
                          <a:sym typeface="Courier New"/>
                        </a:rPr>
                        <a:t>}</a:t>
                      </a:r>
                      <a:endParaRPr b="1" sz="1200">
                        <a:solidFill>
                          <a:srgbClr val="000080"/>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rgbClr val="008080"/>
                          </a:solidFill>
                          <a:highlight>
                            <a:srgbClr val="FFFFFF"/>
                          </a:highlight>
                          <a:latin typeface="Courier New"/>
                          <a:ea typeface="Courier New"/>
                          <a:cs typeface="Courier New"/>
                          <a:sym typeface="Courier New"/>
                        </a:rPr>
                        <a:t>Derived </a:t>
                      </a:r>
                      <a:r>
                        <a:rPr lang="en-US" sz="1200">
                          <a:solidFill>
                            <a:schemeClr val="dk1"/>
                          </a:solidFill>
                          <a:highlight>
                            <a:srgbClr val="FFFFFF"/>
                          </a:highlight>
                          <a:latin typeface="Courier New"/>
                          <a:ea typeface="Courier New"/>
                          <a:cs typeface="Courier New"/>
                          <a:sym typeface="Courier New"/>
                        </a:rPr>
                        <a:t>d;</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sz="1200">
                          <a:solidFill>
                            <a:srgbClr val="008080"/>
                          </a:solidFill>
                          <a:highlight>
                            <a:srgbClr val="FFFFFF"/>
                          </a:highlight>
                          <a:latin typeface="Courier New"/>
                          <a:ea typeface="Courier New"/>
                          <a:cs typeface="Courier New"/>
                          <a:sym typeface="Courier New"/>
                        </a:rPr>
                        <a:t>Base </a:t>
                      </a:r>
                      <a:r>
                        <a:rPr lang="en-US" sz="1200">
                          <a:solidFill>
                            <a:schemeClr val="dk1"/>
                          </a:solidFill>
                          <a:highlight>
                            <a:srgbClr val="FFFFFF"/>
                          </a:highlight>
                          <a:latin typeface="Courier New"/>
                          <a:ea typeface="Courier New"/>
                          <a:cs typeface="Courier New"/>
                          <a:sym typeface="Courier New"/>
                        </a:rPr>
                        <a:t>&amp;bb = d;</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rgbClr val="008080"/>
                          </a:solidFill>
                          <a:highlight>
                            <a:srgbClr val="FFFFFF"/>
                          </a:highlight>
                          <a:latin typeface="Courier New"/>
                          <a:ea typeface="Courier New"/>
                          <a:cs typeface="Courier New"/>
                          <a:sym typeface="Courier New"/>
                        </a:rPr>
                        <a:t>DerivedDerived </a:t>
                      </a:r>
                      <a:r>
                        <a:rPr lang="en-US" sz="1200">
                          <a:solidFill>
                            <a:schemeClr val="dk1"/>
                          </a:solidFill>
                          <a:highlight>
                            <a:srgbClr val="FFFFFF"/>
                          </a:highlight>
                          <a:latin typeface="Courier New"/>
                          <a:ea typeface="Courier New"/>
                          <a:cs typeface="Courier New"/>
                          <a:sym typeface="Courier New"/>
                        </a:rPr>
                        <a:t>m;</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1200">
                          <a:solidFill>
                            <a:srgbClr val="000080"/>
                          </a:solidFill>
                          <a:highlight>
                            <a:srgbClr val="FFFFFF"/>
                          </a:highlight>
                          <a:latin typeface="Courier New"/>
                          <a:ea typeface="Courier New"/>
                          <a:cs typeface="Courier New"/>
                          <a:sym typeface="Courier New"/>
                        </a:rPr>
                        <a:t>try</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   </a:t>
                      </a:r>
                      <a:r>
                        <a:rPr b="1" lang="en-US" sz="1200">
                          <a:solidFill>
                            <a:srgbClr val="000080"/>
                          </a:solidFill>
                          <a:highlight>
                            <a:srgbClr val="FFFFFF"/>
                          </a:highlight>
                          <a:latin typeface="Courier New"/>
                          <a:ea typeface="Courier New"/>
                          <a:cs typeface="Courier New"/>
                          <a:sym typeface="Courier New"/>
                        </a:rPr>
                        <a:t>dynamic_cast</a:t>
                      </a:r>
                      <a:r>
                        <a:rPr lang="en-US" sz="1200">
                          <a:solidFill>
                            <a:schemeClr val="dk1"/>
                          </a:solidFill>
                          <a:highlight>
                            <a:srgbClr val="FFFFFF"/>
                          </a:highlight>
                          <a:latin typeface="Courier New"/>
                          <a:ea typeface="Courier New"/>
                          <a:cs typeface="Courier New"/>
                          <a:sym typeface="Courier New"/>
                        </a:rPr>
                        <a:t>&lt;</a:t>
                      </a:r>
                      <a:r>
                        <a:rPr lang="en-US" sz="1200">
                          <a:solidFill>
                            <a:srgbClr val="008080"/>
                          </a:solidFill>
                          <a:highlight>
                            <a:srgbClr val="FFFFFF"/>
                          </a:highlight>
                          <a:latin typeface="Courier New"/>
                          <a:ea typeface="Courier New"/>
                          <a:cs typeface="Courier New"/>
                          <a:sym typeface="Courier New"/>
                        </a:rPr>
                        <a:t>Derived</a:t>
                      </a:r>
                      <a:r>
                        <a:rPr lang="en-US" sz="1200">
                          <a:solidFill>
                            <a:schemeClr val="dk1"/>
                          </a:solidFill>
                          <a:highlight>
                            <a:srgbClr val="FFFFFF"/>
                          </a:highlight>
                          <a:latin typeface="Courier New"/>
                          <a:ea typeface="Courier New"/>
                          <a:cs typeface="Courier New"/>
                          <a:sym typeface="Courier New"/>
                        </a:rPr>
                        <a:t>&amp;&gt;(d).name();</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1200">
                          <a:solidFill>
                            <a:srgbClr val="000080"/>
                          </a:solidFill>
                          <a:highlight>
                            <a:srgbClr val="FFFFFF"/>
                          </a:highlight>
                          <a:latin typeface="Courier New"/>
                          <a:ea typeface="Courier New"/>
                          <a:cs typeface="Courier New"/>
                          <a:sym typeface="Courier New"/>
                        </a:rPr>
                        <a:t>try</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   </a:t>
                      </a:r>
                      <a:r>
                        <a:rPr b="1" lang="en-US" sz="1200">
                          <a:solidFill>
                            <a:srgbClr val="000080"/>
                          </a:solidFill>
                          <a:highlight>
                            <a:srgbClr val="FFFFFF"/>
                          </a:highlight>
                          <a:latin typeface="Courier New"/>
                          <a:ea typeface="Courier New"/>
                          <a:cs typeface="Courier New"/>
                          <a:sym typeface="Courier New"/>
                        </a:rPr>
                        <a:t>dynamic_cast</a:t>
                      </a:r>
                      <a:r>
                        <a:rPr lang="en-US" sz="1200">
                          <a:solidFill>
                            <a:schemeClr val="dk1"/>
                          </a:solidFill>
                          <a:highlight>
                            <a:srgbClr val="FFFFFF"/>
                          </a:highlight>
                          <a:latin typeface="Courier New"/>
                          <a:ea typeface="Courier New"/>
                          <a:cs typeface="Courier New"/>
                          <a:sym typeface="Courier New"/>
                        </a:rPr>
                        <a:t>&lt;</a:t>
                      </a:r>
                      <a:r>
                        <a:rPr lang="en-US" sz="1200">
                          <a:solidFill>
                            <a:srgbClr val="008080"/>
                          </a:solidFill>
                          <a:highlight>
                            <a:srgbClr val="FFFFFF"/>
                          </a:highlight>
                          <a:latin typeface="Courier New"/>
                          <a:ea typeface="Courier New"/>
                          <a:cs typeface="Courier New"/>
                          <a:sym typeface="Courier New"/>
                        </a:rPr>
                        <a:t>DerivedDerived</a:t>
                      </a:r>
                      <a:r>
                        <a:rPr lang="en-US" sz="1200">
                          <a:solidFill>
                            <a:schemeClr val="dk1"/>
                          </a:solidFill>
                          <a:highlight>
                            <a:srgbClr val="FFFFFF"/>
                          </a:highlight>
                          <a:latin typeface="Courier New"/>
                          <a:ea typeface="Courier New"/>
                          <a:cs typeface="Courier New"/>
                          <a:sym typeface="Courier New"/>
                        </a:rPr>
                        <a:t>&amp;&gt;(d).myName();</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a:t>
                      </a:r>
                      <a:r>
                        <a:rPr b="1" lang="en-US" sz="1200">
                          <a:solidFill>
                            <a:srgbClr val="000080"/>
                          </a:solidFill>
                          <a:highlight>
                            <a:srgbClr val="FFFFFF"/>
                          </a:highlight>
                          <a:latin typeface="Courier New"/>
                          <a:ea typeface="Courier New"/>
                          <a:cs typeface="Courier New"/>
                          <a:sym typeface="Courier New"/>
                        </a:rPr>
                        <a:t>catch </a:t>
                      </a:r>
                      <a:r>
                        <a:rPr lang="en-US" sz="1200">
                          <a:solidFill>
                            <a:schemeClr val="dk1"/>
                          </a:solidFill>
                          <a:highlight>
                            <a:srgbClr val="FFFFFF"/>
                          </a:highlight>
                          <a:latin typeface="Courier New"/>
                          <a:ea typeface="Courier New"/>
                          <a:cs typeface="Courier New"/>
                          <a:sym typeface="Courier New"/>
                        </a:rPr>
                        <a:t>(</a:t>
                      </a:r>
                      <a:r>
                        <a:rPr lang="en-US" sz="1200">
                          <a:solidFill>
                            <a:srgbClr val="008080"/>
                          </a:solidFill>
                          <a:highlight>
                            <a:srgbClr val="FFFFFF"/>
                          </a:highlight>
                          <a:latin typeface="Courier New"/>
                          <a:ea typeface="Courier New"/>
                          <a:cs typeface="Courier New"/>
                          <a:sym typeface="Courier New"/>
                        </a:rPr>
                        <a:t>bad_cast </a:t>
                      </a:r>
                      <a:r>
                        <a:rPr lang="en-US" sz="1200">
                          <a:solidFill>
                            <a:schemeClr val="dk1"/>
                          </a:solidFill>
                          <a:highlight>
                            <a:srgbClr val="FFFFFF"/>
                          </a:highlight>
                          <a:latin typeface="Courier New"/>
                          <a:ea typeface="Courier New"/>
                          <a:cs typeface="Courier New"/>
                          <a:sym typeface="Courier New"/>
                        </a:rPr>
                        <a:t>e){</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   cout </a:t>
                      </a:r>
                      <a:r>
                        <a:rPr lang="en-US" sz="1200">
                          <a:solidFill>
                            <a:srgbClr val="008080"/>
                          </a:solidFill>
                          <a:highlight>
                            <a:srgbClr val="FFFFFF"/>
                          </a:highlight>
                          <a:latin typeface="Courier New"/>
                          <a:ea typeface="Courier New"/>
                          <a:cs typeface="Courier New"/>
                          <a:sym typeface="Courier New"/>
                        </a:rPr>
                        <a:t>&lt;&lt; </a:t>
                      </a:r>
                      <a:r>
                        <a:rPr b="1" lang="en-US" sz="1200">
                          <a:solidFill>
                            <a:srgbClr val="008000"/>
                          </a:solidFill>
                          <a:highlight>
                            <a:srgbClr val="FFFFFF"/>
                          </a:highlight>
                          <a:latin typeface="Courier New"/>
                          <a:ea typeface="Courier New"/>
                          <a:cs typeface="Courier New"/>
                          <a:sym typeface="Courier New"/>
                        </a:rPr>
                        <a:t>"ERROR: " </a:t>
                      </a:r>
                      <a:r>
                        <a:rPr lang="en-US" sz="1200">
                          <a:solidFill>
                            <a:srgbClr val="008080"/>
                          </a:solidFill>
                          <a:highlight>
                            <a:srgbClr val="FFFFFF"/>
                          </a:highlight>
                          <a:latin typeface="Courier New"/>
                          <a:ea typeface="Courier New"/>
                          <a:cs typeface="Courier New"/>
                          <a:sym typeface="Courier New"/>
                        </a:rPr>
                        <a:t>&lt;&lt; </a:t>
                      </a:r>
                      <a:r>
                        <a:rPr lang="en-US" sz="1200">
                          <a:solidFill>
                            <a:schemeClr val="dk1"/>
                          </a:solidFill>
                          <a:highlight>
                            <a:srgbClr val="FFFFFF"/>
                          </a:highlight>
                          <a:latin typeface="Courier New"/>
                          <a:ea typeface="Courier New"/>
                          <a:cs typeface="Courier New"/>
                          <a:sym typeface="Courier New"/>
                        </a:rPr>
                        <a:t>e.what() </a:t>
                      </a:r>
                      <a:r>
                        <a:rPr lang="en-US" sz="1200">
                          <a:solidFill>
                            <a:srgbClr val="008080"/>
                          </a:solidFill>
                          <a:highlight>
                            <a:srgbClr val="FFFFFF"/>
                          </a:highlight>
                          <a:latin typeface="Courier New"/>
                          <a:ea typeface="Courier New"/>
                          <a:cs typeface="Courier New"/>
                          <a:sym typeface="Courier New"/>
                        </a:rPr>
                        <a:t>&lt;&lt; </a:t>
                      </a:r>
                      <a:r>
                        <a:rPr lang="en-US" sz="1200">
                          <a:solidFill>
                            <a:schemeClr val="dk1"/>
                          </a:solidFill>
                          <a:highlight>
                            <a:srgbClr val="FFFFFF"/>
                          </a:highlight>
                          <a:latin typeface="Courier New"/>
                          <a:ea typeface="Courier New"/>
                          <a:cs typeface="Courier New"/>
                          <a:sym typeface="Courier New"/>
                        </a:rPr>
                        <a:t>endl;</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US" sz="1200">
                          <a:solidFill>
                            <a:srgbClr val="000080"/>
                          </a:solidFill>
                          <a:highlight>
                            <a:srgbClr val="FFFFFF"/>
                          </a:highlight>
                          <a:latin typeface="Courier New"/>
                          <a:ea typeface="Courier New"/>
                          <a:cs typeface="Courier New"/>
                          <a:sym typeface="Courier New"/>
                        </a:rPr>
                        <a:t>try</a:t>
                      </a:r>
                      <a:r>
                        <a:rPr lang="en-US"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US" sz="1200">
                          <a:solidFill>
                            <a:schemeClr val="dk1"/>
                          </a:solidFill>
                          <a:highlight>
                            <a:srgbClr val="FFFFFF"/>
                          </a:highlight>
                          <a:latin typeface="Courier New"/>
                          <a:ea typeface="Courier New"/>
                          <a:cs typeface="Courier New"/>
                          <a:sym typeface="Courier New"/>
                        </a:rPr>
                        <a:t>   </a:t>
                      </a:r>
                      <a:r>
                        <a:rPr b="1" lang="en-US" sz="1200">
                          <a:solidFill>
                            <a:srgbClr val="000080"/>
                          </a:solidFill>
                          <a:highlight>
                            <a:srgbClr val="FFFFFF"/>
                          </a:highlight>
                          <a:latin typeface="Courier New"/>
                          <a:ea typeface="Courier New"/>
                          <a:cs typeface="Courier New"/>
                          <a:sym typeface="Courier New"/>
                        </a:rPr>
                        <a:t>dynamic_cast</a:t>
                      </a:r>
                      <a:r>
                        <a:rPr lang="en-US" sz="1200">
                          <a:solidFill>
                            <a:schemeClr val="dk1"/>
                          </a:solidFill>
                          <a:highlight>
                            <a:srgbClr val="FFFFFF"/>
                          </a:highlight>
                          <a:latin typeface="Courier New"/>
                          <a:ea typeface="Courier New"/>
                          <a:cs typeface="Courier New"/>
                          <a:sym typeface="Courier New"/>
                        </a:rPr>
                        <a:t>&lt;</a:t>
                      </a:r>
                      <a:r>
                        <a:rPr lang="en-US" sz="1200">
                          <a:solidFill>
                            <a:srgbClr val="008080"/>
                          </a:solidFill>
                          <a:highlight>
                            <a:srgbClr val="FFFFFF"/>
                          </a:highlight>
                          <a:latin typeface="Courier New"/>
                          <a:ea typeface="Courier New"/>
                          <a:cs typeface="Courier New"/>
                          <a:sym typeface="Courier New"/>
                        </a:rPr>
                        <a:t>Derived</a:t>
                      </a:r>
                      <a:r>
                        <a:rPr lang="en-US" sz="1200">
                          <a:solidFill>
                            <a:schemeClr val="dk1"/>
                          </a:solidFill>
                          <a:highlight>
                            <a:srgbClr val="FFFFFF"/>
                          </a:highlight>
                          <a:latin typeface="Courier New"/>
                          <a:ea typeface="Courier New"/>
                          <a:cs typeface="Courier New"/>
                          <a:sym typeface="Courier New"/>
                        </a:rPr>
                        <a:t>&amp;&gt;(m).name();</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US"/>
                        <a:t>… </a:t>
                      </a:r>
                      <a:endParaRPr/>
                    </a:p>
                  </a:txBody>
                  <a:tcPr marT="91425" marB="91425"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6"/>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reinterpret_cast</a:t>
            </a:r>
            <a:endParaRPr/>
          </a:p>
        </p:txBody>
      </p:sp>
      <p:sp>
        <p:nvSpPr>
          <p:cNvPr id="496" name="Google Shape;496;p56"/>
          <p:cNvSpPr txBox="1"/>
          <p:nvPr>
            <p:ph idx="1" type="body"/>
          </p:nvPr>
        </p:nvSpPr>
        <p:spPr>
          <a:xfrm>
            <a:off x="822959" y="1845734"/>
            <a:ext cx="7543800" cy="4023300"/>
          </a:xfrm>
          <a:prstGeom prst="rect">
            <a:avLst/>
          </a:prstGeom>
        </p:spPr>
        <p:txBody>
          <a:bodyPr anchorCtr="0" anchor="t" bIns="45700" lIns="0" spcFirstLastPara="1" rIns="0" wrap="square" tIns="45700">
            <a:normAutofit/>
          </a:bodyPr>
          <a:lstStyle/>
          <a:p>
            <a:pPr indent="0" lvl="0" marL="0" rtl="0" algn="l">
              <a:spcBef>
                <a:spcPts val="0"/>
              </a:spcBef>
              <a:spcAft>
                <a:spcPts val="0"/>
              </a:spcAft>
              <a:buClr>
                <a:schemeClr val="dk1"/>
              </a:buClr>
              <a:buSzPts val="1100"/>
              <a:buFont typeface="Arial"/>
              <a:buNone/>
            </a:pPr>
            <a:r>
              <a:rPr b="1" lang="en-US" sz="1300">
                <a:solidFill>
                  <a:srgbClr val="008080"/>
                </a:solidFill>
                <a:highlight>
                  <a:srgbClr val="FFFFFF"/>
                </a:highlight>
                <a:latin typeface="Courier New"/>
                <a:ea typeface="Courier New"/>
                <a:cs typeface="Courier New"/>
                <a:sym typeface="Courier New"/>
              </a:rPr>
              <a:t>vector</a:t>
            </a:r>
            <a:r>
              <a:rPr b="1" lang="en-US" sz="1300">
                <a:solidFill>
                  <a:schemeClr val="dk1"/>
                </a:solidFill>
                <a:highlight>
                  <a:srgbClr val="FFFFFF"/>
                </a:highlight>
                <a:latin typeface="Courier New"/>
                <a:ea typeface="Courier New"/>
                <a:cs typeface="Courier New"/>
                <a:sym typeface="Courier New"/>
              </a:rPr>
              <a:t>&lt;</a:t>
            </a:r>
            <a:r>
              <a:rPr b="1" lang="en-US" sz="1300">
                <a:solidFill>
                  <a:srgbClr val="000080"/>
                </a:solidFill>
                <a:highlight>
                  <a:srgbClr val="FFFFFF"/>
                </a:highlight>
                <a:latin typeface="Courier New"/>
                <a:ea typeface="Courier New"/>
                <a:cs typeface="Courier New"/>
                <a:sym typeface="Courier New"/>
              </a:rPr>
              <a:t>int</a:t>
            </a:r>
            <a:r>
              <a:rPr b="1" lang="en-US" sz="1300">
                <a:solidFill>
                  <a:schemeClr val="dk1"/>
                </a:solidFill>
                <a:highlight>
                  <a:srgbClr val="FFFFFF"/>
                </a:highlight>
                <a:latin typeface="Courier New"/>
                <a:ea typeface="Courier New"/>
                <a:cs typeface="Courier New"/>
                <a:sym typeface="Courier New"/>
              </a:rPr>
              <a:t>&gt; v = {</a:t>
            </a:r>
            <a:r>
              <a:rPr b="1" lang="en-US" sz="1300">
                <a:solidFill>
                  <a:srgbClr val="0000FF"/>
                </a:solidFill>
                <a:highlight>
                  <a:srgbClr val="FFFFFF"/>
                </a:highlight>
                <a:latin typeface="Courier New"/>
                <a:ea typeface="Courier New"/>
                <a:cs typeface="Courier New"/>
                <a:sym typeface="Courier New"/>
              </a:rPr>
              <a:t>1</a:t>
            </a:r>
            <a:r>
              <a:rPr b="1" lang="en-US" sz="1300">
                <a:solidFill>
                  <a:schemeClr val="dk1"/>
                </a:solidFill>
                <a:highlight>
                  <a:srgbClr val="FFFFFF"/>
                </a:highlight>
                <a:latin typeface="Courier New"/>
                <a:ea typeface="Courier New"/>
                <a:cs typeface="Courier New"/>
                <a:sym typeface="Courier New"/>
              </a:rPr>
              <a:t>, </a:t>
            </a:r>
            <a:r>
              <a:rPr b="1" lang="en-US" sz="1300">
                <a:solidFill>
                  <a:srgbClr val="0000FF"/>
                </a:solidFill>
                <a:highlight>
                  <a:srgbClr val="FFFFFF"/>
                </a:highlight>
                <a:latin typeface="Courier New"/>
                <a:ea typeface="Courier New"/>
                <a:cs typeface="Courier New"/>
                <a:sym typeface="Courier New"/>
              </a:rPr>
              <a:t>2</a:t>
            </a:r>
            <a:r>
              <a:rPr b="1" lang="en-US" sz="1300">
                <a:solidFill>
                  <a:schemeClr val="dk1"/>
                </a:solidFill>
                <a:highlight>
                  <a:srgbClr val="FFFFFF"/>
                </a:highlight>
                <a:latin typeface="Courier New"/>
                <a:ea typeface="Courier New"/>
                <a:cs typeface="Courier New"/>
                <a:sym typeface="Courier New"/>
              </a:rPr>
              <a:t>, </a:t>
            </a:r>
            <a:r>
              <a:rPr b="1" lang="en-US" sz="1300">
                <a:solidFill>
                  <a:srgbClr val="0000FF"/>
                </a:solidFill>
                <a:highlight>
                  <a:srgbClr val="FFFFFF"/>
                </a:highlight>
                <a:latin typeface="Courier New"/>
                <a:ea typeface="Courier New"/>
                <a:cs typeface="Courier New"/>
                <a:sym typeface="Courier New"/>
              </a:rPr>
              <a:t>3</a:t>
            </a:r>
            <a:r>
              <a:rPr b="1" lang="en-US" sz="1300">
                <a:solidFill>
                  <a:schemeClr val="dk1"/>
                </a:solidFill>
                <a:highlight>
                  <a:srgbClr val="FFFFFF"/>
                </a:highlight>
                <a:latin typeface="Courier New"/>
                <a:ea typeface="Courier New"/>
                <a:cs typeface="Courier New"/>
                <a:sym typeface="Courier New"/>
              </a:rPr>
              <a:t>, </a:t>
            </a:r>
            <a:r>
              <a:rPr b="1" lang="en-US" sz="1300">
                <a:solidFill>
                  <a:srgbClr val="0000FF"/>
                </a:solidFill>
                <a:highlight>
                  <a:srgbClr val="FFFFFF"/>
                </a:highlight>
                <a:latin typeface="Courier New"/>
                <a:ea typeface="Courier New"/>
                <a:cs typeface="Courier New"/>
                <a:sym typeface="Courier New"/>
              </a:rPr>
              <a:t>4</a:t>
            </a:r>
            <a:r>
              <a:rPr b="1" lang="en-US" sz="1300">
                <a:solidFill>
                  <a:schemeClr val="dk1"/>
                </a:solidFill>
                <a:highlight>
                  <a:srgbClr val="FFFFFF"/>
                </a:highlight>
                <a:latin typeface="Courier New"/>
                <a:ea typeface="Courier New"/>
                <a:cs typeface="Courier New"/>
                <a:sym typeface="Courier New"/>
              </a:rPr>
              <a:t>, </a:t>
            </a:r>
            <a:r>
              <a:rPr b="1" lang="en-US" sz="1300">
                <a:solidFill>
                  <a:srgbClr val="0000FF"/>
                </a:solidFill>
                <a:highlight>
                  <a:srgbClr val="FFFFFF"/>
                </a:highlight>
                <a:latin typeface="Courier New"/>
                <a:ea typeface="Courier New"/>
                <a:cs typeface="Courier New"/>
                <a:sym typeface="Courier New"/>
              </a:rPr>
              <a:t>5</a:t>
            </a:r>
            <a:r>
              <a:rPr b="1" lang="en-US"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b="1" lang="en-US" sz="1300">
                <a:solidFill>
                  <a:srgbClr val="371F80"/>
                </a:solidFill>
                <a:highlight>
                  <a:srgbClr val="FFFFFF"/>
                </a:highlight>
                <a:latin typeface="Courier New"/>
                <a:ea typeface="Courier New"/>
                <a:cs typeface="Courier New"/>
                <a:sym typeface="Courier New"/>
              </a:rPr>
              <a:t>ofstream </a:t>
            </a:r>
            <a:r>
              <a:rPr b="1" lang="en-US" sz="1300">
                <a:solidFill>
                  <a:schemeClr val="dk1"/>
                </a:solidFill>
                <a:highlight>
                  <a:srgbClr val="FFFFFF"/>
                </a:highlight>
                <a:latin typeface="Courier New"/>
                <a:ea typeface="Courier New"/>
                <a:cs typeface="Courier New"/>
                <a:sym typeface="Courier New"/>
              </a:rPr>
              <a:t>ofs(</a:t>
            </a:r>
            <a:r>
              <a:rPr b="1" lang="en-US" sz="1300">
                <a:solidFill>
                  <a:srgbClr val="008000"/>
                </a:solidFill>
                <a:highlight>
                  <a:srgbClr val="FFFFFF"/>
                </a:highlight>
                <a:latin typeface="Courier New"/>
                <a:ea typeface="Courier New"/>
                <a:cs typeface="Courier New"/>
                <a:sym typeface="Courier New"/>
              </a:rPr>
              <a:t>"x.bin"</a:t>
            </a:r>
            <a:r>
              <a:rPr b="1" lang="en-US"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t/>
            </a:r>
            <a:endParaRPr b="1" sz="1300">
              <a:solidFill>
                <a:schemeClr val="dk1"/>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b="1" lang="en-US" sz="1300">
                <a:solidFill>
                  <a:srgbClr val="000080"/>
                </a:solidFill>
                <a:highlight>
                  <a:srgbClr val="FFFFFF"/>
                </a:highlight>
                <a:latin typeface="Courier New"/>
                <a:ea typeface="Courier New"/>
                <a:cs typeface="Courier New"/>
                <a:sym typeface="Courier New"/>
              </a:rPr>
              <a:t>int </a:t>
            </a:r>
            <a:r>
              <a:rPr b="1" lang="en-US" sz="1300">
                <a:solidFill>
                  <a:schemeClr val="dk1"/>
                </a:solidFill>
                <a:highlight>
                  <a:srgbClr val="FFFFFF"/>
                </a:highlight>
                <a:latin typeface="Courier New"/>
                <a:ea typeface="Courier New"/>
                <a:cs typeface="Courier New"/>
                <a:sym typeface="Courier New"/>
              </a:rPr>
              <a:t>n = </a:t>
            </a:r>
            <a:r>
              <a:rPr b="1" lang="en-US" sz="1300">
                <a:solidFill>
                  <a:srgbClr val="000080"/>
                </a:solidFill>
                <a:highlight>
                  <a:srgbClr val="FFFFFF"/>
                </a:highlight>
                <a:latin typeface="Courier New"/>
                <a:ea typeface="Courier New"/>
                <a:cs typeface="Courier New"/>
                <a:sym typeface="Courier New"/>
              </a:rPr>
              <a:t>static_cast</a:t>
            </a:r>
            <a:r>
              <a:rPr b="1" lang="en-US" sz="1300">
                <a:solidFill>
                  <a:schemeClr val="dk1"/>
                </a:solidFill>
                <a:highlight>
                  <a:srgbClr val="FFFFFF"/>
                </a:highlight>
                <a:latin typeface="Courier New"/>
                <a:ea typeface="Courier New"/>
                <a:cs typeface="Courier New"/>
                <a:sym typeface="Courier New"/>
              </a:rPr>
              <a:t>&lt;</a:t>
            </a:r>
            <a:r>
              <a:rPr b="1" lang="en-US" sz="1300">
                <a:solidFill>
                  <a:srgbClr val="000080"/>
                </a:solidFill>
                <a:highlight>
                  <a:srgbClr val="FFFFFF"/>
                </a:highlight>
                <a:latin typeface="Courier New"/>
                <a:ea typeface="Courier New"/>
                <a:cs typeface="Courier New"/>
                <a:sym typeface="Courier New"/>
              </a:rPr>
              <a:t>int</a:t>
            </a:r>
            <a:r>
              <a:rPr b="1" lang="en-US" sz="1300">
                <a:solidFill>
                  <a:schemeClr val="dk1"/>
                </a:solidFill>
                <a:highlight>
                  <a:srgbClr val="FFFFFF"/>
                </a:highlight>
                <a:latin typeface="Courier New"/>
                <a:ea typeface="Courier New"/>
                <a:cs typeface="Courier New"/>
                <a:sym typeface="Courier New"/>
              </a:rPr>
              <a:t>&gt;(v.size());</a:t>
            </a:r>
            <a:endParaRPr b="1" sz="1300">
              <a:solidFill>
                <a:schemeClr val="dk1"/>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b="1" lang="en-US" sz="1300">
                <a:solidFill>
                  <a:schemeClr val="dk1"/>
                </a:solidFill>
                <a:highlight>
                  <a:srgbClr val="FFFFFF"/>
                </a:highlight>
                <a:latin typeface="Courier New"/>
                <a:ea typeface="Courier New"/>
                <a:cs typeface="Courier New"/>
                <a:sym typeface="Courier New"/>
              </a:rPr>
              <a:t>ofs.write(</a:t>
            </a:r>
            <a:r>
              <a:rPr b="1" lang="en-US" sz="1300">
                <a:solidFill>
                  <a:srgbClr val="000080"/>
                </a:solidFill>
                <a:highlight>
                  <a:srgbClr val="FFFFFF"/>
                </a:highlight>
                <a:latin typeface="Courier New"/>
                <a:ea typeface="Courier New"/>
                <a:cs typeface="Courier New"/>
                <a:sym typeface="Courier New"/>
              </a:rPr>
              <a:t>reinterpret_cast</a:t>
            </a:r>
            <a:r>
              <a:rPr b="1" lang="en-US" sz="1300">
                <a:solidFill>
                  <a:schemeClr val="dk1"/>
                </a:solidFill>
                <a:highlight>
                  <a:srgbClr val="FFFFFF"/>
                </a:highlight>
                <a:latin typeface="Courier New"/>
                <a:ea typeface="Courier New"/>
                <a:cs typeface="Courier New"/>
                <a:sym typeface="Courier New"/>
              </a:rPr>
              <a:t>&lt;</a:t>
            </a:r>
            <a:r>
              <a:rPr b="1" lang="en-US" sz="1300">
                <a:solidFill>
                  <a:srgbClr val="000080"/>
                </a:solidFill>
                <a:highlight>
                  <a:srgbClr val="FFFFFF"/>
                </a:highlight>
                <a:latin typeface="Courier New"/>
                <a:ea typeface="Courier New"/>
                <a:cs typeface="Courier New"/>
                <a:sym typeface="Courier New"/>
              </a:rPr>
              <a:t>char </a:t>
            </a:r>
            <a:r>
              <a:rPr b="1" lang="en-US" sz="1300">
                <a:solidFill>
                  <a:schemeClr val="dk1"/>
                </a:solidFill>
                <a:highlight>
                  <a:srgbClr val="FFFFFF"/>
                </a:highlight>
                <a:latin typeface="Courier New"/>
                <a:ea typeface="Courier New"/>
                <a:cs typeface="Courier New"/>
                <a:sym typeface="Courier New"/>
              </a:rPr>
              <a:t>*&gt;(&amp;n), </a:t>
            </a:r>
            <a:r>
              <a:rPr b="1" lang="en-US" sz="1300">
                <a:solidFill>
                  <a:srgbClr val="000080"/>
                </a:solidFill>
                <a:highlight>
                  <a:srgbClr val="FFFFFF"/>
                </a:highlight>
                <a:latin typeface="Courier New"/>
                <a:ea typeface="Courier New"/>
                <a:cs typeface="Courier New"/>
                <a:sym typeface="Courier New"/>
              </a:rPr>
              <a:t>sizeof</a:t>
            </a:r>
            <a:r>
              <a:rPr b="1" lang="en-US" sz="1300">
                <a:solidFill>
                  <a:schemeClr val="dk1"/>
                </a:solidFill>
                <a:highlight>
                  <a:srgbClr val="FFFFFF"/>
                </a:highlight>
                <a:latin typeface="Courier New"/>
                <a:ea typeface="Courier New"/>
                <a:cs typeface="Courier New"/>
                <a:sym typeface="Courier New"/>
              </a:rPr>
              <a:t>(</a:t>
            </a:r>
            <a:r>
              <a:rPr b="1" lang="en-US" sz="1300">
                <a:solidFill>
                  <a:srgbClr val="000080"/>
                </a:solidFill>
                <a:highlight>
                  <a:srgbClr val="FFFFFF"/>
                </a:highlight>
                <a:latin typeface="Courier New"/>
                <a:ea typeface="Courier New"/>
                <a:cs typeface="Courier New"/>
                <a:sym typeface="Courier New"/>
              </a:rPr>
              <a:t>int</a:t>
            </a:r>
            <a:r>
              <a:rPr b="1" lang="en-US"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b="1" lang="en-US" sz="1300">
                <a:solidFill>
                  <a:schemeClr val="dk1"/>
                </a:solidFill>
                <a:highlight>
                  <a:srgbClr val="FFFFFF"/>
                </a:highlight>
                <a:latin typeface="Courier New"/>
                <a:ea typeface="Courier New"/>
                <a:cs typeface="Courier New"/>
                <a:sym typeface="Courier New"/>
              </a:rPr>
              <a:t>ofs.write(</a:t>
            </a:r>
            <a:r>
              <a:rPr b="1" lang="en-US" sz="1300">
                <a:solidFill>
                  <a:srgbClr val="000080"/>
                </a:solidFill>
                <a:highlight>
                  <a:srgbClr val="FFFFFF"/>
                </a:highlight>
                <a:latin typeface="Courier New"/>
                <a:ea typeface="Courier New"/>
                <a:cs typeface="Courier New"/>
                <a:sym typeface="Courier New"/>
              </a:rPr>
              <a:t>reinterpret_cast</a:t>
            </a:r>
            <a:r>
              <a:rPr b="1" lang="en-US" sz="1300">
                <a:solidFill>
                  <a:schemeClr val="dk1"/>
                </a:solidFill>
                <a:highlight>
                  <a:srgbClr val="FFFFFF"/>
                </a:highlight>
                <a:latin typeface="Courier New"/>
                <a:ea typeface="Courier New"/>
                <a:cs typeface="Courier New"/>
                <a:sym typeface="Courier New"/>
              </a:rPr>
              <a:t>&lt;</a:t>
            </a:r>
            <a:r>
              <a:rPr b="1" lang="en-US" sz="1300">
                <a:solidFill>
                  <a:srgbClr val="000080"/>
                </a:solidFill>
                <a:highlight>
                  <a:srgbClr val="FFFFFF"/>
                </a:highlight>
                <a:latin typeface="Courier New"/>
                <a:ea typeface="Courier New"/>
                <a:cs typeface="Courier New"/>
                <a:sym typeface="Courier New"/>
              </a:rPr>
              <a:t>char </a:t>
            </a:r>
            <a:r>
              <a:rPr b="1" lang="en-US" sz="1300">
                <a:solidFill>
                  <a:schemeClr val="dk1"/>
                </a:solidFill>
                <a:highlight>
                  <a:srgbClr val="FFFFFF"/>
                </a:highlight>
                <a:latin typeface="Courier New"/>
                <a:ea typeface="Courier New"/>
                <a:cs typeface="Courier New"/>
                <a:sym typeface="Courier New"/>
              </a:rPr>
              <a:t>*&gt;(v.data()), v.size() * </a:t>
            </a:r>
            <a:r>
              <a:rPr b="1" lang="en-US" sz="1300">
                <a:solidFill>
                  <a:srgbClr val="000080"/>
                </a:solidFill>
                <a:highlight>
                  <a:srgbClr val="FFFFFF"/>
                </a:highlight>
                <a:latin typeface="Courier New"/>
                <a:ea typeface="Courier New"/>
                <a:cs typeface="Courier New"/>
                <a:sym typeface="Courier New"/>
              </a:rPr>
              <a:t>sizeof</a:t>
            </a:r>
            <a:r>
              <a:rPr b="1" lang="en-US" sz="1300">
                <a:solidFill>
                  <a:schemeClr val="dk1"/>
                </a:solidFill>
                <a:highlight>
                  <a:srgbClr val="FFFFFF"/>
                </a:highlight>
                <a:latin typeface="Courier New"/>
                <a:ea typeface="Courier New"/>
                <a:cs typeface="Courier New"/>
                <a:sym typeface="Courier New"/>
              </a:rPr>
              <a:t>(</a:t>
            </a:r>
            <a:r>
              <a:rPr b="1" lang="en-US" sz="1300">
                <a:solidFill>
                  <a:srgbClr val="000080"/>
                </a:solidFill>
                <a:highlight>
                  <a:srgbClr val="FFFFFF"/>
                </a:highlight>
                <a:latin typeface="Courier New"/>
                <a:ea typeface="Courier New"/>
                <a:cs typeface="Courier New"/>
                <a:sym typeface="Courier New"/>
              </a:rPr>
              <a:t>int</a:t>
            </a:r>
            <a:r>
              <a:rPr b="1" lang="en-US"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b="1" lang="en-US" sz="1300">
                <a:solidFill>
                  <a:schemeClr val="dk1"/>
                </a:solidFill>
                <a:highlight>
                  <a:srgbClr val="FFFFFF"/>
                </a:highlight>
                <a:latin typeface="Courier New"/>
                <a:ea typeface="Courier New"/>
                <a:cs typeface="Courier New"/>
                <a:sym typeface="Courier New"/>
              </a:rPr>
              <a:t>n = </a:t>
            </a:r>
            <a:r>
              <a:rPr b="1" lang="en-US" sz="1300">
                <a:solidFill>
                  <a:srgbClr val="0000FF"/>
                </a:solidFill>
                <a:highlight>
                  <a:srgbClr val="FFFFFF"/>
                </a:highlight>
                <a:latin typeface="Courier New"/>
                <a:ea typeface="Courier New"/>
                <a:cs typeface="Courier New"/>
                <a:sym typeface="Courier New"/>
              </a:rPr>
              <a:t>0</a:t>
            </a:r>
            <a:r>
              <a:rPr b="1" lang="en-US"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b="1" lang="en-US" sz="1300">
                <a:solidFill>
                  <a:schemeClr val="dk1"/>
                </a:solidFill>
                <a:highlight>
                  <a:srgbClr val="FFFFFF"/>
                </a:highlight>
                <a:latin typeface="Courier New"/>
                <a:ea typeface="Courier New"/>
                <a:cs typeface="Courier New"/>
                <a:sym typeface="Courier New"/>
              </a:rPr>
              <a:t>ofs.close();</a:t>
            </a:r>
            <a:endParaRPr b="1" sz="1300">
              <a:solidFill>
                <a:schemeClr val="dk1"/>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t/>
            </a:r>
            <a:endParaRPr b="1" sz="1300">
              <a:solidFill>
                <a:schemeClr val="dk1"/>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b="1" lang="en-US" sz="1300">
                <a:solidFill>
                  <a:srgbClr val="371F80"/>
                </a:solidFill>
                <a:highlight>
                  <a:srgbClr val="FFFFFF"/>
                </a:highlight>
                <a:latin typeface="Courier New"/>
                <a:ea typeface="Courier New"/>
                <a:cs typeface="Courier New"/>
                <a:sym typeface="Courier New"/>
              </a:rPr>
              <a:t>ifstream </a:t>
            </a:r>
            <a:r>
              <a:rPr b="1" lang="en-US" sz="1300">
                <a:solidFill>
                  <a:schemeClr val="dk1"/>
                </a:solidFill>
                <a:highlight>
                  <a:srgbClr val="FFFFFF"/>
                </a:highlight>
                <a:latin typeface="Courier New"/>
                <a:ea typeface="Courier New"/>
                <a:cs typeface="Courier New"/>
                <a:sym typeface="Courier New"/>
              </a:rPr>
              <a:t>ifs(</a:t>
            </a:r>
            <a:r>
              <a:rPr b="1" lang="en-US" sz="1300">
                <a:solidFill>
                  <a:srgbClr val="008000"/>
                </a:solidFill>
                <a:highlight>
                  <a:srgbClr val="FFFFFF"/>
                </a:highlight>
                <a:latin typeface="Courier New"/>
                <a:ea typeface="Courier New"/>
                <a:cs typeface="Courier New"/>
                <a:sym typeface="Courier New"/>
              </a:rPr>
              <a:t>"x.bin"</a:t>
            </a:r>
            <a:r>
              <a:rPr b="1" lang="en-US"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b="1" lang="en-US" sz="1300">
                <a:solidFill>
                  <a:schemeClr val="dk1"/>
                </a:solidFill>
                <a:highlight>
                  <a:srgbClr val="FFFFFF"/>
                </a:highlight>
                <a:latin typeface="Courier New"/>
                <a:ea typeface="Courier New"/>
                <a:cs typeface="Courier New"/>
                <a:sym typeface="Courier New"/>
              </a:rPr>
              <a:t>ifs.read(</a:t>
            </a:r>
            <a:r>
              <a:rPr b="1" lang="en-US" sz="1300">
                <a:solidFill>
                  <a:srgbClr val="000080"/>
                </a:solidFill>
                <a:highlight>
                  <a:srgbClr val="FFFFFF"/>
                </a:highlight>
                <a:latin typeface="Courier New"/>
                <a:ea typeface="Courier New"/>
                <a:cs typeface="Courier New"/>
                <a:sym typeface="Courier New"/>
              </a:rPr>
              <a:t>reinterpret_cast</a:t>
            </a:r>
            <a:r>
              <a:rPr b="1" lang="en-US" sz="1300">
                <a:solidFill>
                  <a:schemeClr val="dk1"/>
                </a:solidFill>
                <a:highlight>
                  <a:srgbClr val="FFFFFF"/>
                </a:highlight>
                <a:latin typeface="Courier New"/>
                <a:ea typeface="Courier New"/>
                <a:cs typeface="Courier New"/>
                <a:sym typeface="Courier New"/>
              </a:rPr>
              <a:t>&lt;</a:t>
            </a:r>
            <a:r>
              <a:rPr b="1" lang="en-US" sz="1300">
                <a:solidFill>
                  <a:srgbClr val="000080"/>
                </a:solidFill>
                <a:highlight>
                  <a:srgbClr val="FFFFFF"/>
                </a:highlight>
                <a:latin typeface="Courier New"/>
                <a:ea typeface="Courier New"/>
                <a:cs typeface="Courier New"/>
                <a:sym typeface="Courier New"/>
              </a:rPr>
              <a:t>char</a:t>
            </a:r>
            <a:r>
              <a:rPr b="1" lang="en-US" sz="1300">
                <a:solidFill>
                  <a:schemeClr val="dk1"/>
                </a:solidFill>
                <a:highlight>
                  <a:srgbClr val="FFFFFF"/>
                </a:highlight>
                <a:latin typeface="Courier New"/>
                <a:ea typeface="Courier New"/>
                <a:cs typeface="Courier New"/>
                <a:sym typeface="Courier New"/>
              </a:rPr>
              <a:t>*&gt;(&amp;n), </a:t>
            </a:r>
            <a:r>
              <a:rPr b="1" lang="en-US" sz="1300">
                <a:solidFill>
                  <a:srgbClr val="000080"/>
                </a:solidFill>
                <a:highlight>
                  <a:srgbClr val="FFFFFF"/>
                </a:highlight>
                <a:latin typeface="Courier New"/>
                <a:ea typeface="Courier New"/>
                <a:cs typeface="Courier New"/>
                <a:sym typeface="Courier New"/>
              </a:rPr>
              <a:t>sizeof</a:t>
            </a:r>
            <a:r>
              <a:rPr b="1" lang="en-US" sz="1300">
                <a:solidFill>
                  <a:schemeClr val="dk1"/>
                </a:solidFill>
                <a:highlight>
                  <a:srgbClr val="FFFFFF"/>
                </a:highlight>
                <a:latin typeface="Courier New"/>
                <a:ea typeface="Courier New"/>
                <a:cs typeface="Courier New"/>
                <a:sym typeface="Courier New"/>
              </a:rPr>
              <a:t>(</a:t>
            </a:r>
            <a:r>
              <a:rPr b="1" lang="en-US" sz="1300">
                <a:solidFill>
                  <a:srgbClr val="000080"/>
                </a:solidFill>
                <a:highlight>
                  <a:srgbClr val="FFFFFF"/>
                </a:highlight>
                <a:latin typeface="Courier New"/>
                <a:ea typeface="Courier New"/>
                <a:cs typeface="Courier New"/>
                <a:sym typeface="Courier New"/>
              </a:rPr>
              <a:t>int</a:t>
            </a:r>
            <a:r>
              <a:rPr b="1" lang="en-US"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b="1" lang="en-US" sz="1300">
                <a:solidFill>
                  <a:schemeClr val="dk1"/>
                </a:solidFill>
                <a:highlight>
                  <a:srgbClr val="FFFFFF"/>
                </a:highlight>
                <a:latin typeface="Courier New"/>
                <a:ea typeface="Courier New"/>
                <a:cs typeface="Courier New"/>
                <a:sym typeface="Courier New"/>
              </a:rPr>
              <a:t>cout </a:t>
            </a:r>
            <a:r>
              <a:rPr b="1" lang="en-US" sz="1300">
                <a:solidFill>
                  <a:srgbClr val="008080"/>
                </a:solidFill>
                <a:highlight>
                  <a:srgbClr val="FFFFFF"/>
                </a:highlight>
                <a:latin typeface="Courier New"/>
                <a:ea typeface="Courier New"/>
                <a:cs typeface="Courier New"/>
                <a:sym typeface="Courier New"/>
              </a:rPr>
              <a:t>&lt;&lt; </a:t>
            </a:r>
            <a:r>
              <a:rPr b="1" lang="en-US" sz="1300">
                <a:solidFill>
                  <a:schemeClr val="dk1"/>
                </a:solidFill>
                <a:highlight>
                  <a:srgbClr val="FFFFFF"/>
                </a:highlight>
                <a:latin typeface="Courier New"/>
                <a:ea typeface="Courier New"/>
                <a:cs typeface="Courier New"/>
                <a:sym typeface="Courier New"/>
              </a:rPr>
              <a:t>n </a:t>
            </a:r>
            <a:r>
              <a:rPr b="1" lang="en-US" sz="1300">
                <a:solidFill>
                  <a:srgbClr val="008080"/>
                </a:solidFill>
                <a:highlight>
                  <a:srgbClr val="FFFFFF"/>
                </a:highlight>
                <a:latin typeface="Courier New"/>
                <a:ea typeface="Courier New"/>
                <a:cs typeface="Courier New"/>
                <a:sym typeface="Courier New"/>
              </a:rPr>
              <a:t>&lt;&lt; </a:t>
            </a:r>
            <a:r>
              <a:rPr b="1" lang="en-US" sz="1300">
                <a:solidFill>
                  <a:schemeClr val="dk1"/>
                </a:solidFill>
                <a:highlight>
                  <a:srgbClr val="FFFFFF"/>
                </a:highlight>
                <a:latin typeface="Courier New"/>
                <a:ea typeface="Courier New"/>
                <a:cs typeface="Courier New"/>
                <a:sym typeface="Courier New"/>
              </a:rPr>
              <a:t>endl;</a:t>
            </a:r>
            <a:endParaRPr b="1" sz="1300">
              <a:solidFill>
                <a:schemeClr val="dk1"/>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b="1" lang="en-US" sz="1300">
                <a:solidFill>
                  <a:srgbClr val="008080"/>
                </a:solidFill>
                <a:highlight>
                  <a:srgbClr val="FFFFFF"/>
                </a:highlight>
                <a:latin typeface="Courier New"/>
                <a:ea typeface="Courier New"/>
                <a:cs typeface="Courier New"/>
                <a:sym typeface="Courier New"/>
              </a:rPr>
              <a:t>vector</a:t>
            </a:r>
            <a:r>
              <a:rPr b="1" lang="en-US" sz="1300">
                <a:solidFill>
                  <a:schemeClr val="dk1"/>
                </a:solidFill>
                <a:highlight>
                  <a:srgbClr val="FFFFFF"/>
                </a:highlight>
                <a:latin typeface="Courier New"/>
                <a:ea typeface="Courier New"/>
                <a:cs typeface="Courier New"/>
                <a:sym typeface="Courier New"/>
              </a:rPr>
              <a:t>&lt;</a:t>
            </a:r>
            <a:r>
              <a:rPr b="1" lang="en-US" sz="1300">
                <a:solidFill>
                  <a:srgbClr val="000080"/>
                </a:solidFill>
                <a:highlight>
                  <a:srgbClr val="FFFFFF"/>
                </a:highlight>
                <a:latin typeface="Courier New"/>
                <a:ea typeface="Courier New"/>
                <a:cs typeface="Courier New"/>
                <a:sym typeface="Courier New"/>
              </a:rPr>
              <a:t>int</a:t>
            </a:r>
            <a:r>
              <a:rPr b="1" lang="en-US" sz="1300">
                <a:solidFill>
                  <a:schemeClr val="dk1"/>
                </a:solidFill>
                <a:highlight>
                  <a:srgbClr val="FFFFFF"/>
                </a:highlight>
                <a:latin typeface="Courier New"/>
                <a:ea typeface="Courier New"/>
                <a:cs typeface="Courier New"/>
                <a:sym typeface="Courier New"/>
              </a:rPr>
              <a:t>&gt; vv(n);</a:t>
            </a:r>
            <a:endParaRPr b="1" sz="1300">
              <a:solidFill>
                <a:schemeClr val="dk1"/>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b="1" lang="en-US" sz="1300">
                <a:solidFill>
                  <a:schemeClr val="dk1"/>
                </a:solidFill>
                <a:highlight>
                  <a:srgbClr val="FFFFFF"/>
                </a:highlight>
                <a:latin typeface="Courier New"/>
                <a:ea typeface="Courier New"/>
                <a:cs typeface="Courier New"/>
                <a:sym typeface="Courier New"/>
              </a:rPr>
              <a:t>ifs.read(</a:t>
            </a:r>
            <a:r>
              <a:rPr b="1" lang="en-US" sz="1300">
                <a:solidFill>
                  <a:srgbClr val="000080"/>
                </a:solidFill>
                <a:highlight>
                  <a:srgbClr val="FFFFFF"/>
                </a:highlight>
                <a:latin typeface="Courier New"/>
                <a:ea typeface="Courier New"/>
                <a:cs typeface="Courier New"/>
                <a:sym typeface="Courier New"/>
              </a:rPr>
              <a:t>reinterpret_cast</a:t>
            </a:r>
            <a:r>
              <a:rPr b="1" lang="en-US" sz="1300">
                <a:solidFill>
                  <a:schemeClr val="dk1"/>
                </a:solidFill>
                <a:highlight>
                  <a:srgbClr val="FFFFFF"/>
                </a:highlight>
                <a:latin typeface="Courier New"/>
                <a:ea typeface="Courier New"/>
                <a:cs typeface="Courier New"/>
                <a:sym typeface="Courier New"/>
              </a:rPr>
              <a:t>&lt;</a:t>
            </a:r>
            <a:r>
              <a:rPr b="1" lang="en-US" sz="1300">
                <a:solidFill>
                  <a:srgbClr val="000080"/>
                </a:solidFill>
                <a:highlight>
                  <a:srgbClr val="FFFFFF"/>
                </a:highlight>
                <a:latin typeface="Courier New"/>
                <a:ea typeface="Courier New"/>
                <a:cs typeface="Courier New"/>
                <a:sym typeface="Courier New"/>
              </a:rPr>
              <a:t>char</a:t>
            </a:r>
            <a:r>
              <a:rPr b="1" lang="en-US" sz="1300">
                <a:solidFill>
                  <a:schemeClr val="dk1"/>
                </a:solidFill>
                <a:highlight>
                  <a:srgbClr val="FFFFFF"/>
                </a:highlight>
                <a:latin typeface="Courier New"/>
                <a:ea typeface="Courier New"/>
                <a:cs typeface="Courier New"/>
                <a:sym typeface="Courier New"/>
              </a:rPr>
              <a:t>*&gt;(vv.data()), vv.size() * </a:t>
            </a:r>
            <a:r>
              <a:rPr b="1" lang="en-US" sz="1300">
                <a:solidFill>
                  <a:srgbClr val="000080"/>
                </a:solidFill>
                <a:highlight>
                  <a:srgbClr val="FFFFFF"/>
                </a:highlight>
                <a:latin typeface="Courier New"/>
                <a:ea typeface="Courier New"/>
                <a:cs typeface="Courier New"/>
                <a:sym typeface="Courier New"/>
              </a:rPr>
              <a:t>sizeof</a:t>
            </a:r>
            <a:r>
              <a:rPr b="1" lang="en-US" sz="1300">
                <a:solidFill>
                  <a:schemeClr val="dk1"/>
                </a:solidFill>
                <a:highlight>
                  <a:srgbClr val="FFFFFF"/>
                </a:highlight>
                <a:latin typeface="Courier New"/>
                <a:ea typeface="Courier New"/>
                <a:cs typeface="Courier New"/>
                <a:sym typeface="Courier New"/>
              </a:rPr>
              <a:t>(</a:t>
            </a:r>
            <a:r>
              <a:rPr b="1" lang="en-US" sz="1300">
                <a:solidFill>
                  <a:srgbClr val="000080"/>
                </a:solidFill>
                <a:highlight>
                  <a:srgbClr val="FFFFFF"/>
                </a:highlight>
                <a:latin typeface="Courier New"/>
                <a:ea typeface="Courier New"/>
                <a:cs typeface="Courier New"/>
                <a:sym typeface="Courier New"/>
              </a:rPr>
              <a:t>int</a:t>
            </a:r>
            <a:r>
              <a:rPr b="1" lang="en-US"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b="1" lang="en-US" sz="1300">
                <a:solidFill>
                  <a:schemeClr val="dk1"/>
                </a:solidFill>
                <a:highlight>
                  <a:srgbClr val="FFFFFF"/>
                </a:highlight>
                <a:latin typeface="Courier New"/>
                <a:ea typeface="Courier New"/>
                <a:cs typeface="Courier New"/>
                <a:sym typeface="Courier New"/>
              </a:rPr>
              <a:t>ifs.close();</a:t>
            </a:r>
            <a:endParaRPr b="1" sz="1300">
              <a:solidFill>
                <a:schemeClr val="dk1"/>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b="1" lang="en-US" sz="1300">
                <a:solidFill>
                  <a:srgbClr val="000080"/>
                </a:solidFill>
                <a:highlight>
                  <a:srgbClr val="FFFFFF"/>
                </a:highlight>
                <a:latin typeface="Courier New"/>
                <a:ea typeface="Courier New"/>
                <a:cs typeface="Courier New"/>
                <a:sym typeface="Courier New"/>
              </a:rPr>
              <a:t>for</a:t>
            </a:r>
            <a:r>
              <a:rPr b="1" lang="en-US" sz="1300">
                <a:solidFill>
                  <a:schemeClr val="dk1"/>
                </a:solidFill>
                <a:highlight>
                  <a:srgbClr val="FFFFFF"/>
                </a:highlight>
                <a:latin typeface="Courier New"/>
                <a:ea typeface="Courier New"/>
                <a:cs typeface="Courier New"/>
                <a:sym typeface="Courier New"/>
              </a:rPr>
              <a:t>(</a:t>
            </a:r>
            <a:r>
              <a:rPr b="1" lang="en-US" sz="1300">
                <a:solidFill>
                  <a:srgbClr val="000080"/>
                </a:solidFill>
                <a:highlight>
                  <a:srgbClr val="FFFFFF"/>
                </a:highlight>
                <a:latin typeface="Courier New"/>
                <a:ea typeface="Courier New"/>
                <a:cs typeface="Courier New"/>
                <a:sym typeface="Courier New"/>
              </a:rPr>
              <a:t>auto </a:t>
            </a:r>
            <a:r>
              <a:rPr b="1" lang="en-US" sz="1300">
                <a:solidFill>
                  <a:schemeClr val="dk1"/>
                </a:solidFill>
                <a:highlight>
                  <a:srgbClr val="FFFFFF"/>
                </a:highlight>
                <a:latin typeface="Courier New"/>
                <a:ea typeface="Courier New"/>
                <a:cs typeface="Courier New"/>
                <a:sym typeface="Courier New"/>
              </a:rPr>
              <a:t>i : vv)</a:t>
            </a:r>
            <a:endParaRPr b="1" sz="1300">
              <a:solidFill>
                <a:schemeClr val="dk1"/>
              </a:solidFill>
              <a:highlight>
                <a:srgbClr val="FFFFFF"/>
              </a:highlight>
              <a:latin typeface="Courier New"/>
              <a:ea typeface="Courier New"/>
              <a:cs typeface="Courier New"/>
              <a:sym typeface="Courier New"/>
            </a:endParaRPr>
          </a:p>
          <a:p>
            <a:pPr indent="0" lvl="0" marL="0" rtl="0" algn="l">
              <a:spcBef>
                <a:spcPts val="200"/>
              </a:spcBef>
              <a:spcAft>
                <a:spcPts val="0"/>
              </a:spcAft>
              <a:buClr>
                <a:schemeClr val="dk1"/>
              </a:buClr>
              <a:buSzPts val="1100"/>
              <a:buFont typeface="Arial"/>
              <a:buNone/>
            </a:pPr>
            <a:r>
              <a:rPr b="1" lang="en-US" sz="1300">
                <a:solidFill>
                  <a:schemeClr val="dk1"/>
                </a:solidFill>
                <a:highlight>
                  <a:srgbClr val="FFFFFF"/>
                </a:highlight>
                <a:latin typeface="Courier New"/>
                <a:ea typeface="Courier New"/>
                <a:cs typeface="Courier New"/>
                <a:sym typeface="Courier New"/>
              </a:rPr>
              <a:t>   cout </a:t>
            </a:r>
            <a:r>
              <a:rPr b="1" lang="en-US" sz="1300">
                <a:solidFill>
                  <a:srgbClr val="008080"/>
                </a:solidFill>
                <a:highlight>
                  <a:srgbClr val="FFFFFF"/>
                </a:highlight>
                <a:latin typeface="Courier New"/>
                <a:ea typeface="Courier New"/>
                <a:cs typeface="Courier New"/>
                <a:sym typeface="Courier New"/>
              </a:rPr>
              <a:t>&lt;&lt; </a:t>
            </a:r>
            <a:r>
              <a:rPr b="1" lang="en-US" sz="1300">
                <a:solidFill>
                  <a:schemeClr val="dk1"/>
                </a:solidFill>
                <a:highlight>
                  <a:srgbClr val="FFFFFF"/>
                </a:highlight>
                <a:latin typeface="Courier New"/>
                <a:ea typeface="Courier New"/>
                <a:cs typeface="Courier New"/>
                <a:sym typeface="Courier New"/>
              </a:rPr>
              <a:t>i </a:t>
            </a:r>
            <a:r>
              <a:rPr b="1" lang="en-US" sz="1300">
                <a:solidFill>
                  <a:srgbClr val="008080"/>
                </a:solidFill>
                <a:highlight>
                  <a:srgbClr val="FFFFFF"/>
                </a:highlight>
                <a:latin typeface="Courier New"/>
                <a:ea typeface="Courier New"/>
                <a:cs typeface="Courier New"/>
                <a:sym typeface="Courier New"/>
              </a:rPr>
              <a:t>&lt;&lt; </a:t>
            </a:r>
            <a:r>
              <a:rPr b="1" lang="en-US" sz="1300">
                <a:solidFill>
                  <a:srgbClr val="008000"/>
                </a:solidFill>
                <a:highlight>
                  <a:srgbClr val="FFFFFF"/>
                </a:highlight>
                <a:latin typeface="Courier New"/>
                <a:ea typeface="Courier New"/>
                <a:cs typeface="Courier New"/>
                <a:sym typeface="Courier New"/>
              </a:rPr>
              <a:t>" ; "</a:t>
            </a:r>
            <a:r>
              <a:rPr b="1" lang="en-US" sz="1300">
                <a:solidFill>
                  <a:schemeClr val="dk1"/>
                </a:solidFill>
                <a:highlight>
                  <a:srgbClr val="FFFFFF"/>
                </a:highlight>
                <a:latin typeface="Courier New"/>
                <a:ea typeface="Courier New"/>
                <a:cs typeface="Courier New"/>
                <a:sym typeface="Courier New"/>
              </a:rPr>
              <a:t>;</a:t>
            </a:r>
            <a:endParaRPr b="1" sz="130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200"/>
              </a:spcAft>
              <a:buNone/>
            </a:pPr>
            <a:r>
              <a:t/>
            </a:r>
            <a:endParaRPr/>
          </a:p>
        </p:txBody>
      </p:sp>
      <p:sp>
        <p:nvSpPr>
          <p:cNvPr id="497" name="Google Shape;497;p56"/>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8"/>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Exceptions</a:t>
            </a:r>
            <a:endParaRPr/>
          </a:p>
        </p:txBody>
      </p:sp>
      <p:sp>
        <p:nvSpPr>
          <p:cNvPr id="270" name="Google Shape;270;p28"/>
          <p:cNvSpPr txBox="1"/>
          <p:nvPr>
            <p:ph idx="1" type="body"/>
          </p:nvPr>
        </p:nvSpPr>
        <p:spPr>
          <a:xfrm>
            <a:off x="601675" y="1793200"/>
            <a:ext cx="4348200" cy="4537200"/>
          </a:xfrm>
          <a:prstGeom prst="rect">
            <a:avLst/>
          </a:prstGeom>
        </p:spPr>
        <p:txBody>
          <a:bodyPr anchorCtr="0" anchor="t" bIns="45700" lIns="0" spcFirstLastPara="1" rIns="0" wrap="square" tIns="45700">
            <a:normAutofit/>
          </a:bodyPr>
          <a:lstStyle/>
          <a:p>
            <a:pPr indent="-368300" lvl="0" marL="457200" rtl="0" algn="l">
              <a:spcBef>
                <a:spcPts val="1200"/>
              </a:spcBef>
              <a:spcAft>
                <a:spcPts val="0"/>
              </a:spcAft>
              <a:buSzPts val="2200"/>
              <a:buChar char="●"/>
            </a:pPr>
            <a:r>
              <a:rPr lang="en-US" sz="2200"/>
              <a:t>Exceptions provide a convenient, uniform way to handle errors that occur in </a:t>
            </a:r>
            <a:r>
              <a:rPr b="1" lang="en-US" sz="2200"/>
              <a:t>runtime</a:t>
            </a:r>
            <a:r>
              <a:rPr lang="en-US" sz="2200"/>
              <a:t> within classes</a:t>
            </a:r>
            <a:endParaRPr sz="2200"/>
          </a:p>
          <a:p>
            <a:pPr indent="-368300" lvl="0" marL="457200" rtl="0" algn="l">
              <a:spcBef>
                <a:spcPts val="0"/>
              </a:spcBef>
              <a:spcAft>
                <a:spcPts val="0"/>
              </a:spcAft>
              <a:buSzPts val="2200"/>
              <a:buChar char="●"/>
            </a:pPr>
            <a:r>
              <a:rPr lang="en-US" sz="2200"/>
              <a:t>They are caused by a wide variety of exceptional circumstance, such as running out of memory, not being able to open a file, trying to initialize an object to an impossible value, or using an out-of-bounds index to a vector</a:t>
            </a:r>
            <a:endParaRPr sz="2200"/>
          </a:p>
          <a:p>
            <a:pPr indent="-368300" lvl="0" marL="457200" rtl="0" algn="l">
              <a:spcBef>
                <a:spcPts val="0"/>
              </a:spcBef>
              <a:spcAft>
                <a:spcPts val="0"/>
              </a:spcAft>
              <a:buSzPts val="2200"/>
              <a:buChar char="●"/>
            </a:pPr>
            <a:r>
              <a:rPr lang="en-US" sz="2200"/>
              <a:t>The exception mechanism uses three new C++ keywords: throw, catch, and try</a:t>
            </a:r>
            <a:endParaRPr sz="2200"/>
          </a:p>
        </p:txBody>
      </p:sp>
      <p:pic>
        <p:nvPicPr>
          <p:cNvPr id="271" name="Google Shape;271;p28"/>
          <p:cNvPicPr preferRelativeResize="0"/>
          <p:nvPr/>
        </p:nvPicPr>
        <p:blipFill>
          <a:blip r:embed="rId3">
            <a:alphaModFix/>
          </a:blip>
          <a:stretch>
            <a:fillRect/>
          </a:stretch>
        </p:blipFill>
        <p:spPr>
          <a:xfrm>
            <a:off x="4949754" y="2240900"/>
            <a:ext cx="3882826" cy="36621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9"/>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Exceptions</a:t>
            </a:r>
            <a:endParaRPr/>
          </a:p>
        </p:txBody>
      </p:sp>
      <p:sp>
        <p:nvSpPr>
          <p:cNvPr id="278" name="Google Shape;278;p29"/>
          <p:cNvSpPr txBox="1"/>
          <p:nvPr>
            <p:ph idx="1" type="body"/>
          </p:nvPr>
        </p:nvSpPr>
        <p:spPr>
          <a:xfrm>
            <a:off x="601675" y="1802725"/>
            <a:ext cx="8093400" cy="4527900"/>
          </a:xfrm>
          <a:prstGeom prst="rect">
            <a:avLst/>
          </a:prstGeom>
        </p:spPr>
        <p:txBody>
          <a:bodyPr anchorCtr="0" anchor="t" bIns="45700" lIns="0" spcFirstLastPara="1" rIns="0" wrap="square" tIns="45700">
            <a:normAutofit/>
          </a:bodyPr>
          <a:lstStyle/>
          <a:p>
            <a:pPr indent="-342900" lvl="0" marL="457200" rtl="0" algn="l">
              <a:spcBef>
                <a:spcPts val="1200"/>
              </a:spcBef>
              <a:spcAft>
                <a:spcPts val="0"/>
              </a:spcAft>
              <a:buSzPts val="1800"/>
              <a:buChar char="●"/>
            </a:pPr>
            <a:r>
              <a:rPr lang="en-US"/>
              <a:t>Ordinarily the application’s calls to the class member functions cause no problems - sometimes, however, the application makes a mistake, causing an error to be detected in a member function</a:t>
            </a:r>
            <a:endParaRPr/>
          </a:p>
          <a:p>
            <a:pPr indent="-342900" lvl="0" marL="457200" rtl="0" algn="l">
              <a:spcBef>
                <a:spcPts val="0"/>
              </a:spcBef>
              <a:spcAft>
                <a:spcPts val="0"/>
              </a:spcAft>
              <a:buSzPts val="1800"/>
              <a:buChar char="●"/>
            </a:pPr>
            <a:r>
              <a:rPr lang="en-US"/>
              <a:t>This member function then informs the application that an error has occurred - when exceptions are used, this is called throwing an exception</a:t>
            </a:r>
            <a:endParaRPr/>
          </a:p>
          <a:p>
            <a:pPr indent="-342900" lvl="0" marL="457200" rtl="0" algn="l">
              <a:spcBef>
                <a:spcPts val="0"/>
              </a:spcBef>
              <a:spcAft>
                <a:spcPts val="0"/>
              </a:spcAft>
              <a:buSzPts val="1800"/>
              <a:buChar char="●"/>
            </a:pPr>
            <a:r>
              <a:rPr lang="en-US"/>
              <a:t>In the application we install a separate section of code to handle the error - this code is called an exception handler or </a:t>
            </a:r>
            <a:r>
              <a:rPr lang="en-US">
                <a:latin typeface="Courier New"/>
                <a:ea typeface="Courier New"/>
                <a:cs typeface="Courier New"/>
                <a:sym typeface="Courier New"/>
              </a:rPr>
              <a:t>catch</a:t>
            </a:r>
            <a:r>
              <a:rPr lang="en-US"/>
              <a:t> block; it catches the exceptions thrown by the member function</a:t>
            </a:r>
            <a:endParaRPr/>
          </a:p>
          <a:p>
            <a:pPr indent="-342900" lvl="0" marL="457200" rtl="0" algn="l">
              <a:spcBef>
                <a:spcPts val="0"/>
              </a:spcBef>
              <a:spcAft>
                <a:spcPts val="0"/>
              </a:spcAft>
              <a:buSzPts val="1800"/>
              <a:buChar char="●"/>
            </a:pPr>
            <a:r>
              <a:rPr lang="en-US"/>
              <a:t>Any code in the application that uses objects of the class is enclosed in a </a:t>
            </a:r>
            <a:r>
              <a:rPr lang="en-US">
                <a:latin typeface="Courier New"/>
                <a:ea typeface="Courier New"/>
                <a:cs typeface="Courier New"/>
                <a:sym typeface="Courier New"/>
              </a:rPr>
              <a:t>try</a:t>
            </a:r>
            <a:r>
              <a:rPr lang="en-US"/>
              <a:t> block. Errors generated in the </a:t>
            </a:r>
            <a:r>
              <a:rPr lang="en-US">
                <a:latin typeface="Courier New"/>
                <a:ea typeface="Courier New"/>
                <a:cs typeface="Courier New"/>
                <a:sym typeface="Courier New"/>
              </a:rPr>
              <a:t>try</a:t>
            </a:r>
            <a:r>
              <a:rPr lang="en-US"/>
              <a:t> block will be caught in the </a:t>
            </a:r>
            <a:r>
              <a:rPr lang="en-US">
                <a:latin typeface="Courier New"/>
                <a:ea typeface="Courier New"/>
                <a:cs typeface="Courier New"/>
                <a:sym typeface="Courier New"/>
              </a:rPr>
              <a:t>catch</a:t>
            </a:r>
            <a:r>
              <a:rPr lang="en-US"/>
              <a:t> block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0"/>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Example</a:t>
            </a:r>
            <a:endParaRPr/>
          </a:p>
        </p:txBody>
      </p:sp>
      <p:graphicFrame>
        <p:nvGraphicFramePr>
          <p:cNvPr id="285" name="Google Shape;285;p30"/>
          <p:cNvGraphicFramePr/>
          <p:nvPr/>
        </p:nvGraphicFramePr>
        <p:xfrm>
          <a:off x="398800" y="1817300"/>
          <a:ext cx="3000000" cy="3000000"/>
        </p:xfrm>
        <a:graphic>
          <a:graphicData uri="http://schemas.openxmlformats.org/drawingml/2006/table">
            <a:tbl>
              <a:tblPr>
                <a:noFill/>
                <a:tableStyleId>{A9CFB84F-3A9B-4CF4-AB3D-23B3C45F9AB6}</a:tableStyleId>
              </a:tblPr>
              <a:tblGrid>
                <a:gridCol w="4583575"/>
                <a:gridCol w="3961925"/>
              </a:tblGrid>
              <a:tr h="3960950">
                <a:tc>
                  <a:txBody>
                    <a:bodyPr/>
                    <a:lstStyle/>
                    <a:p>
                      <a:pPr indent="0" lvl="0" marL="0" rtl="0" algn="l">
                        <a:spcBef>
                          <a:spcPts val="0"/>
                        </a:spcBef>
                        <a:spcAft>
                          <a:spcPts val="0"/>
                        </a:spcAft>
                        <a:buNone/>
                      </a:pPr>
                      <a:r>
                        <a:rPr b="1" lang="en-US">
                          <a:latin typeface="Courier New"/>
                          <a:ea typeface="Courier New"/>
                          <a:cs typeface="Courier New"/>
                          <a:sym typeface="Courier New"/>
                        </a:rPr>
                        <a:t>template &lt;class T&gt;</a:t>
                      </a:r>
                      <a:endParaRPr b="1">
                        <a:latin typeface="Courier New"/>
                        <a:ea typeface="Courier New"/>
                        <a:cs typeface="Courier New"/>
                        <a:sym typeface="Courier New"/>
                      </a:endParaRPr>
                    </a:p>
                    <a:p>
                      <a:pPr indent="0" lvl="0" marL="0" rtl="0" algn="l">
                        <a:spcBef>
                          <a:spcPts val="0"/>
                        </a:spcBef>
                        <a:spcAft>
                          <a:spcPts val="0"/>
                        </a:spcAft>
                        <a:buNone/>
                      </a:pPr>
                      <a:r>
                        <a:rPr b="1" lang="en-US">
                          <a:latin typeface="Courier New"/>
                          <a:ea typeface="Courier New"/>
                          <a:cs typeface="Courier New"/>
                          <a:sym typeface="Courier New"/>
                        </a:rPr>
                        <a:t>void Stack&lt;T&gt;::pop () { </a:t>
                      </a:r>
                      <a:endParaRPr b="1">
                        <a:latin typeface="Courier New"/>
                        <a:ea typeface="Courier New"/>
                        <a:cs typeface="Courier New"/>
                        <a:sym typeface="Courier New"/>
                      </a:endParaRPr>
                    </a:p>
                    <a:p>
                      <a:pPr indent="0" lvl="0" marL="0" rtl="0" algn="l">
                        <a:spcBef>
                          <a:spcPts val="0"/>
                        </a:spcBef>
                        <a:spcAft>
                          <a:spcPts val="0"/>
                        </a:spcAft>
                        <a:buNone/>
                      </a:pPr>
                      <a:r>
                        <a:rPr b="1" lang="en-US">
                          <a:solidFill>
                            <a:srgbClr val="0000FF"/>
                          </a:solidFill>
                          <a:latin typeface="Courier New"/>
                          <a:ea typeface="Courier New"/>
                          <a:cs typeface="Courier New"/>
                          <a:sym typeface="Courier New"/>
                        </a:rPr>
                        <a:t>   if (elems.empty()) { </a:t>
                      </a:r>
                      <a:endParaRPr b="1">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US">
                          <a:solidFill>
                            <a:srgbClr val="0000FF"/>
                          </a:solidFill>
                          <a:latin typeface="Courier New"/>
                          <a:ea typeface="Courier New"/>
                          <a:cs typeface="Courier New"/>
                          <a:sym typeface="Courier New"/>
                        </a:rPr>
                        <a:t>      throw out_of_range("Empty stack"); </a:t>
                      </a:r>
                      <a:endParaRPr b="1">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US">
                          <a:solidFill>
                            <a:srgbClr val="0000FF"/>
                          </a:solidFill>
                          <a:latin typeface="Courier New"/>
                          <a:ea typeface="Courier New"/>
                          <a:cs typeface="Courier New"/>
                          <a:sym typeface="Courier New"/>
                        </a:rPr>
                        <a:t>   }</a:t>
                      </a:r>
                      <a:endParaRPr b="1">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US">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rPr b="1" lang="en-US">
                          <a:latin typeface="Courier New"/>
                          <a:ea typeface="Courier New"/>
                          <a:cs typeface="Courier New"/>
                          <a:sym typeface="Courier New"/>
                        </a:rPr>
                        <a:t>   // remove last element </a:t>
                      </a:r>
                      <a:endParaRPr b="1">
                        <a:latin typeface="Courier New"/>
                        <a:ea typeface="Courier New"/>
                        <a:cs typeface="Courier New"/>
                        <a:sym typeface="Courier New"/>
                      </a:endParaRPr>
                    </a:p>
                    <a:p>
                      <a:pPr indent="0" lvl="0" marL="0" rtl="0" algn="l">
                        <a:spcBef>
                          <a:spcPts val="0"/>
                        </a:spcBef>
                        <a:spcAft>
                          <a:spcPts val="0"/>
                        </a:spcAft>
                        <a:buNone/>
                      </a:pPr>
                      <a:r>
                        <a:rPr b="1" lang="en-US">
                          <a:latin typeface="Courier New"/>
                          <a:ea typeface="Courier New"/>
                          <a:cs typeface="Courier New"/>
                          <a:sym typeface="Courier New"/>
                        </a:rPr>
                        <a:t>   elems.pop_back();         </a:t>
                      </a:r>
                      <a:endParaRPr b="1">
                        <a:latin typeface="Courier New"/>
                        <a:ea typeface="Courier New"/>
                        <a:cs typeface="Courier New"/>
                        <a:sym typeface="Courier New"/>
                      </a:endParaRPr>
                    </a:p>
                    <a:p>
                      <a:pPr indent="0" lvl="0" marL="0" rtl="0" algn="l">
                        <a:spcBef>
                          <a:spcPts val="0"/>
                        </a:spcBef>
                        <a:spcAft>
                          <a:spcPts val="0"/>
                        </a:spcAft>
                        <a:buNone/>
                      </a:pPr>
                      <a:r>
                        <a:rPr b="1" lang="en-US">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US">
                          <a:latin typeface="Courier New"/>
                          <a:ea typeface="Courier New"/>
                          <a:cs typeface="Courier New"/>
                          <a:sym typeface="Courier New"/>
                        </a:rPr>
                        <a:t>template &lt;class T&gt;</a:t>
                      </a:r>
                      <a:endParaRPr b="1">
                        <a:latin typeface="Courier New"/>
                        <a:ea typeface="Courier New"/>
                        <a:cs typeface="Courier New"/>
                        <a:sym typeface="Courier New"/>
                      </a:endParaRPr>
                    </a:p>
                    <a:p>
                      <a:pPr indent="0" lvl="0" marL="0" rtl="0" algn="l">
                        <a:spcBef>
                          <a:spcPts val="0"/>
                        </a:spcBef>
                        <a:spcAft>
                          <a:spcPts val="0"/>
                        </a:spcAft>
                        <a:buNone/>
                      </a:pPr>
                      <a:r>
                        <a:rPr b="1" lang="en-US">
                          <a:latin typeface="Courier New"/>
                          <a:ea typeface="Courier New"/>
                          <a:cs typeface="Courier New"/>
                          <a:sym typeface="Courier New"/>
                        </a:rPr>
                        <a:t>T Stack&lt;T&gt;::top () const { </a:t>
                      </a:r>
                      <a:endParaRPr b="1">
                        <a:latin typeface="Courier New"/>
                        <a:ea typeface="Courier New"/>
                        <a:cs typeface="Courier New"/>
                        <a:sym typeface="Courier New"/>
                      </a:endParaRPr>
                    </a:p>
                    <a:p>
                      <a:pPr indent="0" lvl="0" marL="0" rtl="0" algn="l">
                        <a:spcBef>
                          <a:spcPts val="0"/>
                        </a:spcBef>
                        <a:spcAft>
                          <a:spcPts val="0"/>
                        </a:spcAft>
                        <a:buNone/>
                      </a:pPr>
                      <a:r>
                        <a:rPr b="1" lang="en-US">
                          <a:solidFill>
                            <a:srgbClr val="0000FF"/>
                          </a:solidFill>
                          <a:latin typeface="Courier New"/>
                          <a:ea typeface="Courier New"/>
                          <a:cs typeface="Courier New"/>
                          <a:sym typeface="Courier New"/>
                        </a:rPr>
                        <a:t>   if (elems.empty()) { </a:t>
                      </a:r>
                      <a:endParaRPr b="1">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US">
                          <a:solidFill>
                            <a:srgbClr val="0000FF"/>
                          </a:solidFill>
                          <a:latin typeface="Courier New"/>
                          <a:ea typeface="Courier New"/>
                          <a:cs typeface="Courier New"/>
                          <a:sym typeface="Courier New"/>
                        </a:rPr>
                        <a:t>      throw out_of_range("Empty stack"); </a:t>
                      </a:r>
                      <a:endParaRPr b="1">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US">
                          <a:solidFill>
                            <a:srgbClr val="0000FF"/>
                          </a:solidFill>
                          <a:latin typeface="Courier New"/>
                          <a:ea typeface="Courier New"/>
                          <a:cs typeface="Courier New"/>
                          <a:sym typeface="Courier New"/>
                        </a:rPr>
                        <a:t>   }</a:t>
                      </a:r>
                      <a:endParaRPr b="1">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US">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rPr b="1" lang="en-US">
                          <a:latin typeface="Courier New"/>
                          <a:ea typeface="Courier New"/>
                          <a:cs typeface="Courier New"/>
                          <a:sym typeface="Courier New"/>
                        </a:rPr>
                        <a:t>   // return copy of last element </a:t>
                      </a:r>
                      <a:endParaRPr b="1">
                        <a:latin typeface="Courier New"/>
                        <a:ea typeface="Courier New"/>
                        <a:cs typeface="Courier New"/>
                        <a:sym typeface="Courier New"/>
                      </a:endParaRPr>
                    </a:p>
                    <a:p>
                      <a:pPr indent="0" lvl="0" marL="0" rtl="0" algn="l">
                        <a:spcBef>
                          <a:spcPts val="0"/>
                        </a:spcBef>
                        <a:spcAft>
                          <a:spcPts val="0"/>
                        </a:spcAft>
                        <a:buNone/>
                      </a:pPr>
                      <a:r>
                        <a:rPr b="1" lang="en-US">
                          <a:latin typeface="Courier New"/>
                          <a:ea typeface="Courier New"/>
                          <a:cs typeface="Courier New"/>
                          <a:sym typeface="Courier New"/>
                        </a:rPr>
                        <a:t>   return elems.back();      </a:t>
                      </a:r>
                      <a:endParaRPr b="1">
                        <a:latin typeface="Courier New"/>
                        <a:ea typeface="Courier New"/>
                        <a:cs typeface="Courier New"/>
                        <a:sym typeface="Courier New"/>
                      </a:endParaRPr>
                    </a:p>
                    <a:p>
                      <a:pPr indent="0" lvl="0" marL="0" rtl="0" algn="l">
                        <a:spcBef>
                          <a:spcPts val="0"/>
                        </a:spcBef>
                        <a:spcAft>
                          <a:spcPts val="0"/>
                        </a:spcAft>
                        <a:buNone/>
                      </a:pPr>
                      <a:r>
                        <a:rPr b="1" lang="en-US">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b="1" lang="en-US" sz="1200">
                          <a:latin typeface="Courier New"/>
                          <a:ea typeface="Courier New"/>
                          <a:cs typeface="Courier New"/>
                          <a:sym typeface="Courier New"/>
                        </a:rPr>
                        <a:t>int main() { </a:t>
                      </a:r>
                      <a:endParaRPr b="1" sz="1200">
                        <a:latin typeface="Courier New"/>
                        <a:ea typeface="Courier New"/>
                        <a:cs typeface="Courier New"/>
                        <a:sym typeface="Courier New"/>
                      </a:endParaRPr>
                    </a:p>
                    <a:p>
                      <a:pPr indent="0" lvl="0" marL="0" rtl="0" algn="l">
                        <a:spcBef>
                          <a:spcPts val="0"/>
                        </a:spcBef>
                        <a:spcAft>
                          <a:spcPts val="0"/>
                        </a:spcAft>
                        <a:buNone/>
                      </a:pPr>
                      <a:r>
                        <a:rPr b="1" lang="en-US" sz="1200">
                          <a:latin typeface="Courier New"/>
                          <a:ea typeface="Courier New"/>
                          <a:cs typeface="Courier New"/>
                          <a:sym typeface="Courier New"/>
                        </a:rPr>
                        <a:t>   </a:t>
                      </a:r>
                      <a:r>
                        <a:rPr b="1" lang="en-US" sz="1200">
                          <a:solidFill>
                            <a:srgbClr val="0000FF"/>
                          </a:solidFill>
                          <a:latin typeface="Courier New"/>
                          <a:ea typeface="Courier New"/>
                          <a:cs typeface="Courier New"/>
                          <a:sym typeface="Courier New"/>
                        </a:rPr>
                        <a:t>try {</a:t>
                      </a:r>
                      <a:endParaRPr b="1" sz="1200">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US" sz="1200">
                          <a:latin typeface="Courier New"/>
                          <a:ea typeface="Courier New"/>
                          <a:cs typeface="Courier New"/>
                          <a:sym typeface="Courier New"/>
                        </a:rPr>
                        <a:t>      // manipulate int stack </a:t>
                      </a:r>
                      <a:endParaRPr b="1" sz="1200">
                        <a:latin typeface="Courier New"/>
                        <a:ea typeface="Courier New"/>
                        <a:cs typeface="Courier New"/>
                        <a:sym typeface="Courier New"/>
                      </a:endParaRPr>
                    </a:p>
                    <a:p>
                      <a:pPr indent="0" lvl="0" marL="0" rtl="0" algn="l">
                        <a:spcBef>
                          <a:spcPts val="0"/>
                        </a:spcBef>
                        <a:spcAft>
                          <a:spcPts val="0"/>
                        </a:spcAft>
                        <a:buNone/>
                      </a:pPr>
                      <a:r>
                        <a:rPr b="1" lang="en-US" sz="1200">
                          <a:latin typeface="Courier New"/>
                          <a:ea typeface="Courier New"/>
                          <a:cs typeface="Courier New"/>
                          <a:sym typeface="Courier New"/>
                        </a:rPr>
                        <a:t>      s1.push(10);</a:t>
                      </a:r>
                      <a:endParaRPr b="1" sz="1200">
                        <a:latin typeface="Courier New"/>
                        <a:ea typeface="Courier New"/>
                        <a:cs typeface="Courier New"/>
                        <a:sym typeface="Courier New"/>
                      </a:endParaRPr>
                    </a:p>
                    <a:p>
                      <a:pPr indent="0" lvl="0" marL="0" rtl="0" algn="l">
                        <a:spcBef>
                          <a:spcPts val="0"/>
                        </a:spcBef>
                        <a:spcAft>
                          <a:spcPts val="0"/>
                        </a:spcAft>
                        <a:buNone/>
                      </a:pPr>
                      <a:r>
                        <a:rPr b="1" lang="en-US" sz="1200">
                          <a:latin typeface="Courier New"/>
                          <a:ea typeface="Courier New"/>
                          <a:cs typeface="Courier New"/>
                          <a:sym typeface="Courier New"/>
                        </a:rPr>
                        <a:t>      s1.push(20);</a:t>
                      </a:r>
                      <a:endParaRPr b="1" sz="1200">
                        <a:latin typeface="Courier New"/>
                        <a:ea typeface="Courier New"/>
                        <a:cs typeface="Courier New"/>
                        <a:sym typeface="Courier New"/>
                      </a:endParaRPr>
                    </a:p>
                    <a:p>
                      <a:pPr indent="0" lvl="0" marL="0" rtl="0" algn="l">
                        <a:spcBef>
                          <a:spcPts val="0"/>
                        </a:spcBef>
                        <a:spcAft>
                          <a:spcPts val="0"/>
                        </a:spcAft>
                        <a:buNone/>
                      </a:pPr>
                      <a:r>
                        <a:rPr b="1" lang="en-US" sz="1200">
                          <a:latin typeface="Courier New"/>
                          <a:ea typeface="Courier New"/>
                          <a:cs typeface="Courier New"/>
                          <a:sym typeface="Courier New"/>
                        </a:rPr>
                        <a:t>      cout &lt;&lt; "top: " &lt;&lt; s1.top() &lt;&lt;endl;</a:t>
                      </a:r>
                      <a:endParaRPr b="1" sz="1200">
                        <a:latin typeface="Courier New"/>
                        <a:ea typeface="Courier New"/>
                        <a:cs typeface="Courier New"/>
                        <a:sym typeface="Courier New"/>
                      </a:endParaRPr>
                    </a:p>
                    <a:p>
                      <a:pPr indent="0" lvl="0" marL="0" rtl="0" algn="l">
                        <a:spcBef>
                          <a:spcPts val="0"/>
                        </a:spcBef>
                        <a:spcAft>
                          <a:spcPts val="0"/>
                        </a:spcAft>
                        <a:buNone/>
                      </a:pPr>
                      <a:r>
                        <a:rPr b="1" lang="en-US" sz="1200">
                          <a:latin typeface="Courier New"/>
                          <a:ea typeface="Courier New"/>
                          <a:cs typeface="Courier New"/>
                          <a:sym typeface="Courier New"/>
                        </a:rPr>
                        <a:t>      s1.pop();</a:t>
                      </a:r>
                      <a:endParaRPr b="1" sz="1200">
                        <a:latin typeface="Courier New"/>
                        <a:ea typeface="Courier New"/>
                        <a:cs typeface="Courier New"/>
                        <a:sym typeface="Courier New"/>
                      </a:endParaRPr>
                    </a:p>
                    <a:p>
                      <a:pPr indent="0" lvl="0" marL="0" rtl="0" algn="l">
                        <a:spcBef>
                          <a:spcPts val="0"/>
                        </a:spcBef>
                        <a:spcAft>
                          <a:spcPts val="0"/>
                        </a:spcAft>
                        <a:buNone/>
                      </a:pPr>
                      <a:r>
                        <a:rPr b="1" lang="en-US" sz="1200">
                          <a:latin typeface="Courier New"/>
                          <a:ea typeface="Courier New"/>
                          <a:cs typeface="Courier New"/>
                          <a:sym typeface="Courier New"/>
                        </a:rPr>
                        <a:t>      cout &lt;&lt; "top: " &lt;&lt; s1.top() &lt;&lt;endl;</a:t>
                      </a:r>
                      <a:endParaRPr b="1" sz="1200">
                        <a:latin typeface="Courier New"/>
                        <a:ea typeface="Courier New"/>
                        <a:cs typeface="Courier New"/>
                        <a:sym typeface="Courier New"/>
                      </a:endParaRPr>
                    </a:p>
                    <a:p>
                      <a:pPr indent="0" lvl="0" marL="0" rtl="0" algn="l">
                        <a:spcBef>
                          <a:spcPts val="0"/>
                        </a:spcBef>
                        <a:spcAft>
                          <a:spcPts val="0"/>
                        </a:spcAft>
                        <a:buNone/>
                      </a:pPr>
                      <a:r>
                        <a:rPr b="1" lang="en-US" sz="1200">
                          <a:latin typeface="Courier New"/>
                          <a:ea typeface="Courier New"/>
                          <a:cs typeface="Courier New"/>
                          <a:sym typeface="Courier New"/>
                        </a:rPr>
                        <a:t>      </a:t>
                      </a:r>
                      <a:endParaRPr b="1" sz="1200">
                        <a:latin typeface="Courier New"/>
                        <a:ea typeface="Courier New"/>
                        <a:cs typeface="Courier New"/>
                        <a:sym typeface="Courier New"/>
                      </a:endParaRPr>
                    </a:p>
                    <a:p>
                      <a:pPr indent="0" lvl="0" marL="0" rtl="0" algn="l">
                        <a:spcBef>
                          <a:spcPts val="0"/>
                        </a:spcBef>
                        <a:spcAft>
                          <a:spcPts val="0"/>
                        </a:spcAft>
                        <a:buNone/>
                      </a:pPr>
                      <a:r>
                        <a:rPr b="1" lang="en-US" sz="1200">
                          <a:latin typeface="Courier New"/>
                          <a:ea typeface="Courier New"/>
                          <a:cs typeface="Courier New"/>
                          <a:sym typeface="Courier New"/>
                        </a:rPr>
                        <a:t>      // manipulate string stack </a:t>
                      </a:r>
                      <a:endParaRPr b="1" sz="1200">
                        <a:latin typeface="Courier New"/>
                        <a:ea typeface="Courier New"/>
                        <a:cs typeface="Courier New"/>
                        <a:sym typeface="Courier New"/>
                      </a:endParaRPr>
                    </a:p>
                    <a:p>
                      <a:pPr indent="0" lvl="0" marL="0" rtl="0" algn="l">
                        <a:spcBef>
                          <a:spcPts val="0"/>
                        </a:spcBef>
                        <a:spcAft>
                          <a:spcPts val="0"/>
                        </a:spcAft>
                        <a:buNone/>
                      </a:pPr>
                      <a:r>
                        <a:rPr b="1" lang="en-US" sz="1200">
                          <a:latin typeface="Courier New"/>
                          <a:ea typeface="Courier New"/>
                          <a:cs typeface="Courier New"/>
                          <a:sym typeface="Courier New"/>
                        </a:rPr>
                        <a:t>      s2.push("hello");</a:t>
                      </a:r>
                      <a:endParaRPr b="1" sz="1200">
                        <a:latin typeface="Courier New"/>
                        <a:ea typeface="Courier New"/>
                        <a:cs typeface="Courier New"/>
                        <a:sym typeface="Courier New"/>
                      </a:endParaRPr>
                    </a:p>
                    <a:p>
                      <a:pPr indent="0" lvl="0" marL="0" rtl="0" algn="l">
                        <a:spcBef>
                          <a:spcPts val="0"/>
                        </a:spcBef>
                        <a:spcAft>
                          <a:spcPts val="0"/>
                        </a:spcAft>
                        <a:buNone/>
                      </a:pPr>
                      <a:r>
                        <a:rPr b="1" lang="en-US" sz="1200">
                          <a:latin typeface="Courier New"/>
                          <a:ea typeface="Courier New"/>
                          <a:cs typeface="Courier New"/>
                          <a:sym typeface="Courier New"/>
                        </a:rPr>
                        <a:t>      s2.push("ppo");</a:t>
                      </a:r>
                      <a:endParaRPr b="1" sz="1200">
                        <a:latin typeface="Courier New"/>
                        <a:ea typeface="Courier New"/>
                        <a:cs typeface="Courier New"/>
                        <a:sym typeface="Courier New"/>
                      </a:endParaRPr>
                    </a:p>
                    <a:p>
                      <a:pPr indent="0" lvl="0" marL="0" rtl="0" algn="l">
                        <a:spcBef>
                          <a:spcPts val="0"/>
                        </a:spcBef>
                        <a:spcAft>
                          <a:spcPts val="0"/>
                        </a:spcAft>
                        <a:buNone/>
                      </a:pPr>
                      <a:r>
                        <a:rPr b="1" lang="en-US" sz="1200">
                          <a:latin typeface="Courier New"/>
                          <a:ea typeface="Courier New"/>
                          <a:cs typeface="Courier New"/>
                          <a:sym typeface="Courier New"/>
                        </a:rPr>
                        <a:t>      cout &lt;&lt; "top: " &lt;&lt; s2.top() &lt;&lt;endl;</a:t>
                      </a:r>
                      <a:endParaRPr b="1" sz="1200">
                        <a:latin typeface="Courier New"/>
                        <a:ea typeface="Courier New"/>
                        <a:cs typeface="Courier New"/>
                        <a:sym typeface="Courier New"/>
                      </a:endParaRPr>
                    </a:p>
                    <a:p>
                      <a:pPr indent="0" lvl="0" marL="0" rtl="0" algn="l">
                        <a:spcBef>
                          <a:spcPts val="0"/>
                        </a:spcBef>
                        <a:spcAft>
                          <a:spcPts val="0"/>
                        </a:spcAft>
                        <a:buNone/>
                      </a:pPr>
                      <a:r>
                        <a:rPr b="1" lang="en-US" sz="1200">
                          <a:latin typeface="Courier New"/>
                          <a:ea typeface="Courier New"/>
                          <a:cs typeface="Courier New"/>
                          <a:sym typeface="Courier New"/>
                        </a:rPr>
                        <a:t>      s2.pop();</a:t>
                      </a:r>
                      <a:endParaRPr b="1" sz="1200">
                        <a:latin typeface="Courier New"/>
                        <a:ea typeface="Courier New"/>
                        <a:cs typeface="Courier New"/>
                        <a:sym typeface="Courier New"/>
                      </a:endParaRPr>
                    </a:p>
                    <a:p>
                      <a:pPr indent="0" lvl="0" marL="0" rtl="0" algn="l">
                        <a:spcBef>
                          <a:spcPts val="0"/>
                        </a:spcBef>
                        <a:spcAft>
                          <a:spcPts val="0"/>
                        </a:spcAft>
                        <a:buNone/>
                      </a:pPr>
                      <a:r>
                        <a:rPr b="1" lang="en-US" sz="1200">
                          <a:latin typeface="Courier New"/>
                          <a:ea typeface="Courier New"/>
                          <a:cs typeface="Courier New"/>
                          <a:sym typeface="Courier New"/>
                        </a:rPr>
                        <a:t>      cout &lt;&lt; "top: " &lt;&lt; s2.top() &lt;&lt;endl;</a:t>
                      </a:r>
                      <a:endParaRPr b="1" sz="1200">
                        <a:latin typeface="Courier New"/>
                        <a:ea typeface="Courier New"/>
                        <a:cs typeface="Courier New"/>
                        <a:sym typeface="Courier New"/>
                      </a:endParaRPr>
                    </a:p>
                    <a:p>
                      <a:pPr indent="0" lvl="0" marL="0" rtl="0" algn="l">
                        <a:spcBef>
                          <a:spcPts val="0"/>
                        </a:spcBef>
                        <a:spcAft>
                          <a:spcPts val="0"/>
                        </a:spcAft>
                        <a:buNone/>
                      </a:pPr>
                      <a:r>
                        <a:rPr b="1" lang="en-US" sz="1200">
                          <a:latin typeface="Courier New"/>
                          <a:ea typeface="Courier New"/>
                          <a:cs typeface="Courier New"/>
                          <a:sym typeface="Courier New"/>
                        </a:rPr>
                        <a:t>      s2.pop();</a:t>
                      </a:r>
                      <a:endParaRPr b="1" sz="1200">
                        <a:latin typeface="Courier New"/>
                        <a:ea typeface="Courier New"/>
                        <a:cs typeface="Courier New"/>
                        <a:sym typeface="Courier New"/>
                      </a:endParaRPr>
                    </a:p>
                    <a:p>
                      <a:pPr indent="0" lvl="0" marL="0" rtl="0" algn="l">
                        <a:spcBef>
                          <a:spcPts val="0"/>
                        </a:spcBef>
                        <a:spcAft>
                          <a:spcPts val="0"/>
                        </a:spcAft>
                        <a:buNone/>
                      </a:pPr>
                      <a:r>
                        <a:rPr b="1" lang="en-US" sz="1200">
                          <a:latin typeface="Courier New"/>
                          <a:ea typeface="Courier New"/>
                          <a:cs typeface="Courier New"/>
                          <a:sym typeface="Courier New"/>
                        </a:rPr>
                        <a:t>      cout &lt;&lt; "top: " &lt;&lt; </a:t>
                      </a:r>
                      <a:r>
                        <a:rPr b="1" lang="en-US" sz="1200">
                          <a:solidFill>
                            <a:srgbClr val="FF0000"/>
                          </a:solidFill>
                          <a:latin typeface="Courier New"/>
                          <a:ea typeface="Courier New"/>
                          <a:cs typeface="Courier New"/>
                          <a:sym typeface="Courier New"/>
                        </a:rPr>
                        <a:t>s2.top()</a:t>
                      </a:r>
                      <a:r>
                        <a:rPr b="1" lang="en-US" sz="1200">
                          <a:latin typeface="Courier New"/>
                          <a:ea typeface="Courier New"/>
                          <a:cs typeface="Courier New"/>
                          <a:sym typeface="Courier New"/>
                        </a:rPr>
                        <a:t> &lt;&lt;endl;</a:t>
                      </a:r>
                      <a:endParaRPr b="1" sz="1200">
                        <a:latin typeface="Courier New"/>
                        <a:ea typeface="Courier New"/>
                        <a:cs typeface="Courier New"/>
                        <a:sym typeface="Courier New"/>
                      </a:endParaRPr>
                    </a:p>
                    <a:p>
                      <a:pPr indent="0" lvl="0" marL="0" rtl="0" algn="l">
                        <a:spcBef>
                          <a:spcPts val="0"/>
                        </a:spcBef>
                        <a:spcAft>
                          <a:spcPts val="0"/>
                        </a:spcAft>
                        <a:buNone/>
                      </a:pPr>
                      <a:r>
                        <a:rPr b="1" lang="en-US" sz="1200">
                          <a:solidFill>
                            <a:srgbClr val="0000FF"/>
                          </a:solidFill>
                          <a:latin typeface="Courier New"/>
                          <a:ea typeface="Courier New"/>
                          <a:cs typeface="Courier New"/>
                          <a:sym typeface="Courier New"/>
                        </a:rPr>
                        <a:t>   } catch (exception&amp; e) { </a:t>
                      </a:r>
                      <a:endParaRPr b="1" sz="1200">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US" sz="1200">
                          <a:solidFill>
                            <a:srgbClr val="0000FF"/>
                          </a:solidFill>
                          <a:latin typeface="Courier New"/>
                          <a:ea typeface="Courier New"/>
                          <a:cs typeface="Courier New"/>
                          <a:sym typeface="Courier New"/>
                        </a:rPr>
                        <a:t>      cerr &lt;&lt; "Exception: " &lt;&lt; e.what()</a:t>
                      </a:r>
                      <a:endParaRPr b="1" sz="1200">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US" sz="1200">
                          <a:solidFill>
                            <a:srgbClr val="0000FF"/>
                          </a:solidFill>
                          <a:latin typeface="Courier New"/>
                          <a:ea typeface="Courier New"/>
                          <a:cs typeface="Courier New"/>
                          <a:sym typeface="Courier New"/>
                        </a:rPr>
                        <a:t>        &lt;&lt; endl; </a:t>
                      </a:r>
                      <a:endParaRPr b="1" sz="1200">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US" sz="1200">
                          <a:solidFill>
                            <a:srgbClr val="0000FF"/>
                          </a:solidFill>
                          <a:latin typeface="Courier New"/>
                          <a:ea typeface="Courier New"/>
                          <a:cs typeface="Courier New"/>
                          <a:sym typeface="Courier New"/>
                        </a:rPr>
                        <a:t>      return -1;</a:t>
                      </a:r>
                      <a:endParaRPr b="1" sz="1200">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US" sz="1200">
                          <a:solidFill>
                            <a:srgbClr val="0000FF"/>
                          </a:solidFill>
                          <a:latin typeface="Courier New"/>
                          <a:ea typeface="Courier New"/>
                          <a:cs typeface="Courier New"/>
                          <a:sym typeface="Courier New"/>
                        </a:rPr>
                        <a:t>   } </a:t>
                      </a:r>
                      <a:endParaRPr b="1" sz="1200">
                        <a:solidFill>
                          <a:srgbClr val="0000FF"/>
                        </a:solidFill>
                        <a:latin typeface="Courier New"/>
                        <a:ea typeface="Courier New"/>
                        <a:cs typeface="Courier New"/>
                        <a:sym typeface="Courier New"/>
                      </a:endParaRPr>
                    </a:p>
                    <a:p>
                      <a:pPr indent="0" lvl="0" marL="0" rtl="0" algn="l">
                        <a:spcBef>
                          <a:spcPts val="0"/>
                        </a:spcBef>
                        <a:spcAft>
                          <a:spcPts val="0"/>
                        </a:spcAft>
                        <a:buNone/>
                      </a:pPr>
                      <a:r>
                        <a:rPr b="1" lang="en-US" sz="1200">
                          <a:latin typeface="Courier New"/>
                          <a:ea typeface="Courier New"/>
                          <a:cs typeface="Courier New"/>
                          <a:sym typeface="Courier New"/>
                        </a:rPr>
                        <a:t>} </a:t>
                      </a:r>
                      <a:endParaRPr b="1" sz="1200">
                        <a:latin typeface="Courier New"/>
                        <a:ea typeface="Courier New"/>
                        <a:cs typeface="Courier New"/>
                        <a:sym typeface="Courier New"/>
                      </a:endParaRPr>
                    </a:p>
                  </a:txBody>
                  <a:tcPr marT="91425" marB="91425" marR="91425" marL="91425"/>
                </a:tc>
              </a:tr>
            </a:tbl>
          </a:graphicData>
        </a:graphic>
      </p:graphicFrame>
      <p:sp>
        <p:nvSpPr>
          <p:cNvPr id="286" name="Google Shape;286;p30"/>
          <p:cNvSpPr txBox="1"/>
          <p:nvPr/>
        </p:nvSpPr>
        <p:spPr>
          <a:xfrm>
            <a:off x="437350" y="5854450"/>
            <a:ext cx="8468400" cy="46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200">
                <a:latin typeface="Calibri"/>
                <a:ea typeface="Calibri"/>
                <a:cs typeface="Calibri"/>
                <a:sym typeface="Calibri"/>
              </a:rPr>
              <a:t>What is printed in the terminal?</a:t>
            </a:r>
            <a:endParaRPr b="1" sz="22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1"/>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Example</a:t>
            </a:r>
            <a:endParaRPr/>
          </a:p>
        </p:txBody>
      </p:sp>
      <p:sp>
        <p:nvSpPr>
          <p:cNvPr id="293" name="Google Shape;293;p31"/>
          <p:cNvSpPr txBox="1"/>
          <p:nvPr>
            <p:ph idx="1" type="body"/>
          </p:nvPr>
        </p:nvSpPr>
        <p:spPr>
          <a:xfrm>
            <a:off x="822959" y="1845734"/>
            <a:ext cx="7543800" cy="4023300"/>
          </a:xfrm>
          <a:prstGeom prst="rect">
            <a:avLst/>
          </a:prstGeom>
        </p:spPr>
        <p:txBody>
          <a:bodyPr anchorCtr="0" anchor="t" bIns="45700" lIns="0" spcFirstLastPara="1" rIns="0" wrap="square" tIns="45700">
            <a:normAutofit fontScale="92500" lnSpcReduction="20000"/>
          </a:bodyPr>
          <a:lstStyle/>
          <a:p>
            <a:pPr indent="-357822" lvl="0" marL="457200" rtl="0" algn="l">
              <a:spcBef>
                <a:spcPts val="1200"/>
              </a:spcBef>
              <a:spcAft>
                <a:spcPts val="0"/>
              </a:spcAft>
              <a:buSzPct val="100000"/>
              <a:buChar char="●"/>
            </a:pPr>
            <a:r>
              <a:rPr lang="en-US" sz="2200"/>
              <a:t>Sequence of Events:</a:t>
            </a:r>
            <a:endParaRPr sz="2200"/>
          </a:p>
          <a:p>
            <a:pPr indent="0" lvl="0" marL="457200" rtl="0" algn="l">
              <a:spcBef>
                <a:spcPts val="1200"/>
              </a:spcBef>
              <a:spcAft>
                <a:spcPts val="0"/>
              </a:spcAft>
              <a:buNone/>
            </a:pPr>
            <a:r>
              <a:rPr lang="en-US" sz="2000"/>
              <a:t>1. Code is executing normally outside a </a:t>
            </a:r>
            <a:r>
              <a:rPr lang="en-US" sz="2000">
                <a:latin typeface="Courier New"/>
                <a:ea typeface="Courier New"/>
                <a:cs typeface="Courier New"/>
                <a:sym typeface="Courier New"/>
              </a:rPr>
              <a:t>try</a:t>
            </a:r>
            <a:r>
              <a:rPr lang="en-US" sz="2000"/>
              <a:t> block.</a:t>
            </a:r>
            <a:endParaRPr sz="2000"/>
          </a:p>
          <a:p>
            <a:pPr indent="0" lvl="0" marL="457200" rtl="0" algn="l">
              <a:spcBef>
                <a:spcPts val="1200"/>
              </a:spcBef>
              <a:spcAft>
                <a:spcPts val="0"/>
              </a:spcAft>
              <a:buNone/>
            </a:pPr>
            <a:r>
              <a:rPr lang="en-US" sz="2000"/>
              <a:t>2. Control enters the </a:t>
            </a:r>
            <a:r>
              <a:rPr lang="en-US" sz="2000">
                <a:latin typeface="Courier New"/>
                <a:ea typeface="Courier New"/>
                <a:cs typeface="Courier New"/>
                <a:sym typeface="Courier New"/>
              </a:rPr>
              <a:t>try</a:t>
            </a:r>
            <a:r>
              <a:rPr lang="en-US" sz="2000"/>
              <a:t> block.</a:t>
            </a:r>
            <a:endParaRPr sz="2000"/>
          </a:p>
          <a:p>
            <a:pPr indent="0" lvl="0" marL="457200" rtl="0" algn="l">
              <a:spcBef>
                <a:spcPts val="1200"/>
              </a:spcBef>
              <a:spcAft>
                <a:spcPts val="0"/>
              </a:spcAft>
              <a:buNone/>
            </a:pPr>
            <a:r>
              <a:rPr lang="en-US" sz="2000"/>
              <a:t>3. A statement in the </a:t>
            </a:r>
            <a:r>
              <a:rPr lang="en-US" sz="2000">
                <a:latin typeface="Courier New"/>
                <a:ea typeface="Courier New"/>
                <a:cs typeface="Courier New"/>
                <a:sym typeface="Courier New"/>
              </a:rPr>
              <a:t>try</a:t>
            </a:r>
            <a:r>
              <a:rPr lang="en-US" sz="2000"/>
              <a:t> block causes an error in a member function.</a:t>
            </a:r>
            <a:endParaRPr sz="2000"/>
          </a:p>
          <a:p>
            <a:pPr indent="0" lvl="0" marL="457200" rtl="0" algn="l">
              <a:spcBef>
                <a:spcPts val="1200"/>
              </a:spcBef>
              <a:spcAft>
                <a:spcPts val="0"/>
              </a:spcAft>
              <a:buNone/>
            </a:pPr>
            <a:r>
              <a:rPr lang="en-US" sz="2000"/>
              <a:t>4. The member function throws an exception.</a:t>
            </a:r>
            <a:endParaRPr sz="2000"/>
          </a:p>
          <a:p>
            <a:pPr indent="0" lvl="0" marL="457200" rtl="0" algn="l">
              <a:spcBef>
                <a:spcPts val="1200"/>
              </a:spcBef>
              <a:spcAft>
                <a:spcPts val="0"/>
              </a:spcAft>
              <a:buNone/>
            </a:pPr>
            <a:r>
              <a:rPr lang="en-US" sz="2000"/>
              <a:t>5. Control transfers to the exception handler (</a:t>
            </a:r>
            <a:r>
              <a:rPr lang="en-US" sz="2000">
                <a:latin typeface="Courier New"/>
                <a:ea typeface="Courier New"/>
                <a:cs typeface="Courier New"/>
                <a:sym typeface="Courier New"/>
              </a:rPr>
              <a:t>catch</a:t>
            </a:r>
            <a:r>
              <a:rPr lang="en-US" sz="2000"/>
              <a:t> block) following the </a:t>
            </a:r>
            <a:r>
              <a:rPr lang="en-US" sz="2000">
                <a:latin typeface="Courier New"/>
                <a:ea typeface="Courier New"/>
                <a:cs typeface="Courier New"/>
                <a:sym typeface="Courier New"/>
              </a:rPr>
              <a:t>try</a:t>
            </a:r>
            <a:r>
              <a:rPr lang="en-US" sz="2000"/>
              <a:t> block.</a:t>
            </a:r>
            <a:endParaRPr sz="2000"/>
          </a:p>
          <a:p>
            <a:pPr indent="-357822" lvl="0" marL="457200" rtl="0" algn="l">
              <a:spcBef>
                <a:spcPts val="1200"/>
              </a:spcBef>
              <a:spcAft>
                <a:spcPts val="0"/>
              </a:spcAft>
              <a:buSzPct val="100000"/>
              <a:buChar char="●"/>
            </a:pPr>
            <a:r>
              <a:rPr lang="en-US" sz="2200"/>
              <a:t>Any of the statements in the </a:t>
            </a:r>
            <a:r>
              <a:rPr lang="en-US" sz="2200">
                <a:latin typeface="Courier New"/>
                <a:ea typeface="Courier New"/>
                <a:cs typeface="Courier New"/>
                <a:sym typeface="Courier New"/>
              </a:rPr>
              <a:t>try</a:t>
            </a:r>
            <a:r>
              <a:rPr lang="en-US" sz="2200"/>
              <a:t> block could cause an exception, but we don’t need to worry about checking a return value for each one, because the try-throw-catch arrangement handles them all automatically</a:t>
            </a:r>
            <a:endParaRPr sz="2200"/>
          </a:p>
          <a:p>
            <a:pPr indent="-357822" lvl="0" marL="457200" rtl="0" algn="l">
              <a:spcBef>
                <a:spcPts val="0"/>
              </a:spcBef>
              <a:spcAft>
                <a:spcPts val="0"/>
              </a:spcAft>
              <a:buSzPct val="100000"/>
              <a:buChar char="●"/>
            </a:pPr>
            <a:r>
              <a:rPr lang="en-US" sz="2200"/>
              <a:t>When an exception is thrown, a destructor is called automatically for any object that was created by the code up to that point in the </a:t>
            </a:r>
            <a:r>
              <a:rPr lang="en-US" sz="2200">
                <a:latin typeface="Courier New"/>
                <a:ea typeface="Courier New"/>
                <a:cs typeface="Courier New"/>
                <a:sym typeface="Courier New"/>
              </a:rPr>
              <a:t>try</a:t>
            </a:r>
            <a:r>
              <a:rPr lang="en-US" sz="2200"/>
              <a:t> block</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2"/>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 Standard Exceptions</a:t>
            </a:r>
            <a:endParaRPr/>
          </a:p>
        </p:txBody>
      </p:sp>
      <p:sp>
        <p:nvSpPr>
          <p:cNvPr id="300" name="Google Shape;300;p32"/>
          <p:cNvSpPr txBox="1"/>
          <p:nvPr>
            <p:ph idx="1" type="body"/>
          </p:nvPr>
        </p:nvSpPr>
        <p:spPr>
          <a:xfrm>
            <a:off x="407975" y="1737400"/>
            <a:ext cx="4876500" cy="4731900"/>
          </a:xfrm>
          <a:prstGeom prst="rect">
            <a:avLst/>
          </a:prstGeom>
        </p:spPr>
        <p:txBody>
          <a:bodyPr anchorCtr="0" anchor="t" bIns="45700" lIns="0" spcFirstLastPara="1" rIns="0" wrap="square" tIns="45700">
            <a:normAutofit lnSpcReduction="20000"/>
          </a:bodyPr>
          <a:lstStyle/>
          <a:p>
            <a:pPr indent="-368300" lvl="0" marL="457200" rtl="0" algn="l">
              <a:spcBef>
                <a:spcPts val="1200"/>
              </a:spcBef>
              <a:spcAft>
                <a:spcPts val="0"/>
              </a:spcAft>
              <a:buSzPts val="2200"/>
              <a:buChar char="●"/>
            </a:pPr>
            <a:r>
              <a:rPr lang="en-US" sz="2200"/>
              <a:t>C++ provides a list of standard exceptions defined in </a:t>
            </a:r>
            <a:r>
              <a:rPr lang="en-US" sz="2200">
                <a:latin typeface="Courier New"/>
                <a:ea typeface="Courier New"/>
                <a:cs typeface="Courier New"/>
                <a:sym typeface="Courier New"/>
              </a:rPr>
              <a:t>&lt;exception&gt;</a:t>
            </a:r>
            <a:r>
              <a:rPr lang="en-US" sz="2200"/>
              <a:t> which we can use in our programs - these are arranged in a parent-child class hierarchy</a:t>
            </a:r>
            <a:endParaRPr sz="2200"/>
          </a:p>
          <a:p>
            <a:pPr indent="-368300" lvl="0" marL="457200" rtl="0" algn="l">
              <a:spcBef>
                <a:spcPts val="0"/>
              </a:spcBef>
              <a:spcAft>
                <a:spcPts val="0"/>
              </a:spcAft>
              <a:buSzPts val="2200"/>
              <a:buChar char="●"/>
            </a:pPr>
            <a:r>
              <a:rPr lang="en-US" sz="2200"/>
              <a:t>You can define your own exceptions by inheriting and overriding </a:t>
            </a:r>
            <a:r>
              <a:rPr lang="en-US" sz="2200">
                <a:latin typeface="Courier New"/>
                <a:ea typeface="Courier New"/>
                <a:cs typeface="Courier New"/>
                <a:sym typeface="Courier New"/>
              </a:rPr>
              <a:t>exception</a:t>
            </a:r>
            <a:r>
              <a:rPr lang="en-US" sz="2200"/>
              <a:t> class functionality</a:t>
            </a:r>
            <a:endParaRPr sz="2200"/>
          </a:p>
          <a:p>
            <a:pPr indent="0" lvl="0" marL="457200" rtl="0" algn="l">
              <a:spcBef>
                <a:spcPts val="1200"/>
              </a:spcBef>
              <a:spcAft>
                <a:spcPts val="0"/>
              </a:spcAft>
              <a:buNone/>
            </a:pPr>
            <a:r>
              <a:t/>
            </a:r>
            <a:endParaRPr sz="1100"/>
          </a:p>
          <a:p>
            <a:pPr indent="457200" lvl="0" marL="0" rtl="0" algn="l">
              <a:spcBef>
                <a:spcPts val="1200"/>
              </a:spcBef>
              <a:spcAft>
                <a:spcPts val="0"/>
              </a:spcAft>
              <a:buNone/>
            </a:pPr>
            <a:r>
              <a:rPr b="1" lang="en-US" sz="1400">
                <a:latin typeface="Courier New"/>
                <a:ea typeface="Courier New"/>
                <a:cs typeface="Courier New"/>
                <a:sym typeface="Courier New"/>
              </a:rPr>
              <a:t>class MyException : public exception {</a:t>
            </a:r>
            <a:endParaRPr b="1" sz="1400">
              <a:latin typeface="Courier New"/>
              <a:ea typeface="Courier New"/>
              <a:cs typeface="Courier New"/>
              <a:sym typeface="Courier New"/>
            </a:endParaRPr>
          </a:p>
          <a:p>
            <a:pPr indent="457200" lvl="0" marL="0" rtl="0" algn="l">
              <a:spcBef>
                <a:spcPts val="1200"/>
              </a:spcBef>
              <a:spcAft>
                <a:spcPts val="0"/>
              </a:spcAft>
              <a:buNone/>
            </a:pPr>
            <a:r>
              <a:rPr b="1" lang="en-US" sz="1400">
                <a:latin typeface="Courier New"/>
                <a:ea typeface="Courier New"/>
                <a:cs typeface="Courier New"/>
                <a:sym typeface="Courier New"/>
              </a:rPr>
              <a:t>public:</a:t>
            </a:r>
            <a:endParaRPr b="1" sz="1400">
              <a:latin typeface="Courier New"/>
              <a:ea typeface="Courier New"/>
              <a:cs typeface="Courier New"/>
              <a:sym typeface="Courier New"/>
            </a:endParaRPr>
          </a:p>
          <a:p>
            <a:pPr indent="0" lvl="0" marL="0" rtl="0" algn="l">
              <a:spcBef>
                <a:spcPts val="1200"/>
              </a:spcBef>
              <a:spcAft>
                <a:spcPts val="0"/>
              </a:spcAft>
              <a:buNone/>
            </a:pPr>
            <a:r>
              <a:rPr b="1" lang="en-US" sz="1400">
                <a:latin typeface="Courier New"/>
                <a:ea typeface="Courier New"/>
                <a:cs typeface="Courier New"/>
                <a:sym typeface="Courier New"/>
              </a:rPr>
              <a:t>   		const char* what() const throw () {</a:t>
            </a:r>
            <a:endParaRPr b="1" sz="1400">
              <a:latin typeface="Courier New"/>
              <a:ea typeface="Courier New"/>
              <a:cs typeface="Courier New"/>
              <a:sym typeface="Courier New"/>
            </a:endParaRPr>
          </a:p>
          <a:p>
            <a:pPr indent="0" lvl="0" marL="0" rtl="0" algn="l">
              <a:spcBef>
                <a:spcPts val="1200"/>
              </a:spcBef>
              <a:spcAft>
                <a:spcPts val="0"/>
              </a:spcAft>
              <a:buNone/>
            </a:pPr>
            <a:r>
              <a:rPr b="1" lang="en-US" sz="1400">
                <a:latin typeface="Courier New"/>
                <a:ea typeface="Courier New"/>
                <a:cs typeface="Courier New"/>
                <a:sym typeface="Courier New"/>
              </a:rPr>
              <a:t>      		return "C++ Exception";</a:t>
            </a:r>
            <a:endParaRPr b="1" sz="1400">
              <a:latin typeface="Courier New"/>
              <a:ea typeface="Courier New"/>
              <a:cs typeface="Courier New"/>
              <a:sym typeface="Courier New"/>
            </a:endParaRPr>
          </a:p>
          <a:p>
            <a:pPr indent="0" lvl="0" marL="0" rtl="0" algn="l">
              <a:spcBef>
                <a:spcPts val="1200"/>
              </a:spcBef>
              <a:spcAft>
                <a:spcPts val="0"/>
              </a:spcAft>
              <a:buNone/>
            </a:pPr>
            <a:r>
              <a:rPr b="1" lang="en-US" sz="1400">
                <a:latin typeface="Courier New"/>
                <a:ea typeface="Courier New"/>
                <a:cs typeface="Courier New"/>
                <a:sym typeface="Courier New"/>
              </a:rPr>
              <a:t>   		}</a:t>
            </a:r>
            <a:endParaRPr b="1" sz="1400">
              <a:latin typeface="Courier New"/>
              <a:ea typeface="Courier New"/>
              <a:cs typeface="Courier New"/>
              <a:sym typeface="Courier New"/>
            </a:endParaRPr>
          </a:p>
          <a:p>
            <a:pPr indent="457200" lvl="0" marL="0" rtl="0" algn="l">
              <a:spcBef>
                <a:spcPts val="1200"/>
              </a:spcBef>
              <a:spcAft>
                <a:spcPts val="0"/>
              </a:spcAft>
              <a:buNone/>
            </a:pPr>
            <a:r>
              <a:rPr b="1" lang="en-US" sz="1400">
                <a:latin typeface="Courier New"/>
                <a:ea typeface="Courier New"/>
                <a:cs typeface="Courier New"/>
                <a:sym typeface="Courier New"/>
              </a:rPr>
              <a:t>};</a:t>
            </a:r>
            <a:endParaRPr b="1" sz="1400">
              <a:latin typeface="Courier New"/>
              <a:ea typeface="Courier New"/>
              <a:cs typeface="Courier New"/>
              <a:sym typeface="Courier New"/>
            </a:endParaRPr>
          </a:p>
          <a:p>
            <a:pPr indent="0" lvl="0" marL="457200" rtl="0" algn="l">
              <a:spcBef>
                <a:spcPts val="1200"/>
              </a:spcBef>
              <a:spcAft>
                <a:spcPts val="200"/>
              </a:spcAft>
              <a:buNone/>
            </a:pPr>
            <a:r>
              <a:t/>
            </a:r>
            <a:endParaRPr sz="2200"/>
          </a:p>
        </p:txBody>
      </p:sp>
      <p:pic>
        <p:nvPicPr>
          <p:cNvPr id="301" name="Google Shape;301;p32"/>
          <p:cNvPicPr preferRelativeResize="0"/>
          <p:nvPr/>
        </p:nvPicPr>
        <p:blipFill>
          <a:blip r:embed="rId3">
            <a:alphaModFix/>
          </a:blip>
          <a:stretch>
            <a:fillRect/>
          </a:stretch>
        </p:blipFill>
        <p:spPr>
          <a:xfrm>
            <a:off x="5528708" y="1824449"/>
            <a:ext cx="3240042" cy="4087824"/>
          </a:xfrm>
          <a:prstGeom prst="rect">
            <a:avLst/>
          </a:prstGeom>
          <a:noFill/>
          <a:ln>
            <a:noFill/>
          </a:ln>
        </p:spPr>
      </p:pic>
      <p:sp>
        <p:nvSpPr>
          <p:cNvPr id="302" name="Google Shape;302;p32"/>
          <p:cNvSpPr txBox="1"/>
          <p:nvPr/>
        </p:nvSpPr>
        <p:spPr>
          <a:xfrm>
            <a:off x="882350" y="5559750"/>
            <a:ext cx="7962600" cy="784800"/>
          </a:xfrm>
          <a:prstGeom prst="rect">
            <a:avLst/>
          </a:prstGeom>
          <a:noFill/>
          <a:ln>
            <a:noFill/>
          </a:ln>
        </p:spPr>
        <p:txBody>
          <a:bodyPr anchorCtr="0" anchor="t" bIns="91425" lIns="91425" spcFirstLastPara="1" rIns="91425" wrap="square" tIns="91425">
            <a:noAutofit/>
          </a:bodyPr>
          <a:lstStyle/>
          <a:p>
            <a:pPr indent="0" lvl="0" marL="0" rtl="0" algn="l">
              <a:spcBef>
                <a:spcPts val="560"/>
              </a:spcBef>
              <a:spcAft>
                <a:spcPts val="0"/>
              </a:spcAft>
              <a:buNone/>
            </a:pPr>
            <a:r>
              <a:rPr lang="en-US" sz="1800">
                <a:solidFill>
                  <a:srgbClr val="0000FF"/>
                </a:solidFill>
                <a:latin typeface="Courier New"/>
                <a:ea typeface="Courier New"/>
                <a:cs typeface="Courier New"/>
                <a:sym typeface="Courier New"/>
              </a:rPr>
              <a:t>what()</a:t>
            </a:r>
            <a:r>
              <a:rPr lang="en-US" sz="1800">
                <a:solidFill>
                  <a:srgbClr val="0000FF"/>
                </a:solidFill>
                <a:latin typeface="Calibri"/>
                <a:ea typeface="Calibri"/>
                <a:cs typeface="Calibri"/>
                <a:sym typeface="Calibri"/>
              </a:rPr>
              <a:t> is a public method provided by exception class and it has been overridden by all the child exception classes - this returns the cause of an exception</a:t>
            </a:r>
            <a:endParaRPr sz="1800">
              <a:solidFill>
                <a:srgbClr val="0000F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3"/>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Exceptions in modern C++</a:t>
            </a:r>
            <a:endParaRPr/>
          </a:p>
        </p:txBody>
      </p:sp>
      <p:sp>
        <p:nvSpPr>
          <p:cNvPr id="309" name="Google Shape;309;p33"/>
          <p:cNvSpPr txBox="1"/>
          <p:nvPr>
            <p:ph idx="1" type="body"/>
          </p:nvPr>
        </p:nvSpPr>
        <p:spPr>
          <a:xfrm>
            <a:off x="822950" y="1845724"/>
            <a:ext cx="7543800" cy="4408200"/>
          </a:xfrm>
          <a:prstGeom prst="rect">
            <a:avLst/>
          </a:prstGeom>
        </p:spPr>
        <p:txBody>
          <a:bodyPr anchorCtr="0" anchor="t" bIns="45700" lIns="0" spcFirstLastPara="1" rIns="0" wrap="square" tIns="45700">
            <a:normAutofit/>
          </a:bodyPr>
          <a:lstStyle/>
          <a:p>
            <a:pPr indent="-342900" lvl="0" marL="457200" rtl="0" algn="l">
              <a:lnSpc>
                <a:spcPct val="150000"/>
              </a:lnSpc>
              <a:spcBef>
                <a:spcPts val="0"/>
              </a:spcBef>
              <a:spcAft>
                <a:spcPts val="0"/>
              </a:spcAft>
              <a:buSzPts val="1800"/>
              <a:buChar char="●"/>
            </a:pPr>
            <a:r>
              <a:rPr lang="en-US"/>
              <a:t>Exceptions are preferred in modern C++ for the following reasons:</a:t>
            </a:r>
            <a:endParaRPr/>
          </a:p>
          <a:p>
            <a:pPr indent="-342900" lvl="1" marL="914400" rtl="0" algn="l">
              <a:lnSpc>
                <a:spcPct val="150000"/>
              </a:lnSpc>
              <a:spcBef>
                <a:spcPts val="0"/>
              </a:spcBef>
              <a:spcAft>
                <a:spcPts val="0"/>
              </a:spcAft>
              <a:buSzPts val="1800"/>
              <a:buChar char="○"/>
            </a:pPr>
            <a:r>
              <a:rPr lang="en-US"/>
              <a:t>An exception forces the calling of code to recognize an error condition and handle it - unhandled exceptions stop program execution</a:t>
            </a:r>
            <a:endParaRPr/>
          </a:p>
          <a:p>
            <a:pPr indent="-342900" lvl="1" marL="914400" rtl="0" algn="l">
              <a:lnSpc>
                <a:spcPct val="150000"/>
              </a:lnSpc>
              <a:spcBef>
                <a:spcPts val="0"/>
              </a:spcBef>
              <a:spcAft>
                <a:spcPts val="0"/>
              </a:spcAft>
              <a:buSzPts val="1800"/>
              <a:buChar char="○"/>
            </a:pPr>
            <a:r>
              <a:rPr lang="en-US"/>
              <a:t>An exception jumps to the point in the call stack that can handle the error - intermediate functions can let the exception propagate</a:t>
            </a:r>
            <a:endParaRPr/>
          </a:p>
          <a:p>
            <a:pPr indent="-342900" lvl="1" marL="914400" rtl="0" algn="l">
              <a:lnSpc>
                <a:spcPct val="150000"/>
              </a:lnSpc>
              <a:spcBef>
                <a:spcPts val="0"/>
              </a:spcBef>
              <a:spcAft>
                <a:spcPts val="0"/>
              </a:spcAft>
              <a:buSzPts val="1800"/>
              <a:buChar char="○"/>
            </a:pPr>
            <a:r>
              <a:rPr lang="en-US"/>
              <a:t>The exception stack-unwinding mechanism destroys all objects in scope after an exception is thrown, according to well-defined rules</a:t>
            </a:r>
            <a:endParaRPr/>
          </a:p>
          <a:p>
            <a:pPr indent="-342900" lvl="1" marL="914400" rtl="0" algn="l">
              <a:lnSpc>
                <a:spcPct val="150000"/>
              </a:lnSpc>
              <a:spcBef>
                <a:spcPts val="0"/>
              </a:spcBef>
              <a:spcAft>
                <a:spcPts val="0"/>
              </a:spcAft>
              <a:buSzPts val="1800"/>
              <a:buChar char="○"/>
            </a:pPr>
            <a:r>
              <a:rPr lang="en-US"/>
              <a:t>An exception enables a clean separation between the code that detects the error and the code that handles the error</a:t>
            </a:r>
            <a:endParaRPr/>
          </a:p>
        </p:txBody>
      </p:sp>
      <p:sp>
        <p:nvSpPr>
          <p:cNvPr id="310" name="Google Shape;310;p33"/>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UNAVE C++Training">
  <a:themeElements>
    <a:clrScheme name="Retrospect">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NAVE C++Training">
  <a:themeElements>
    <a:clrScheme name="Retrospect">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