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70" r:id="rId5"/>
    <p:sldId id="271" r:id="rId6"/>
    <p:sldId id="274" r:id="rId7"/>
    <p:sldId id="261" r:id="rId8"/>
    <p:sldId id="280" r:id="rId9"/>
    <p:sldId id="281" r:id="rId10"/>
    <p:sldId id="272" r:id="rId11"/>
    <p:sldId id="268" r:id="rId12"/>
    <p:sldId id="298" r:id="rId13"/>
    <p:sldId id="29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 autoAdjust="0"/>
    <p:restoredTop sz="96203" autoAdjust="0"/>
  </p:normalViewPr>
  <p:slideViewPr>
    <p:cSldViewPr>
      <p:cViewPr varScale="1">
        <p:scale>
          <a:sx n="114" d="100"/>
          <a:sy n="114" d="100"/>
        </p:scale>
        <p:origin x="81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CB4CA9-3833-48C0-BC5D-C5CEFD6165A8}" type="datetimeFigureOut">
              <a:rPr lang="en-US" smtClean="0"/>
              <a:pPr/>
              <a:t>12/12/17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311C2-364F-48A7-894E-B5E1138259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656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311C2-364F-48A7-894E-B5E1138259B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45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311C2-364F-48A7-894E-B5E1138259B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5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311C2-364F-48A7-894E-B5E1138259B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78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311C2-364F-48A7-894E-B5E1138259B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088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311C2-364F-48A7-894E-B5E1138259B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33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CEEF-075A-47E3-AC30-7B53CDFD0426}" type="datetimeFigureOut">
              <a:rPr lang="en-US" smtClean="0"/>
              <a:pPr/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919B-A0CA-4FCB-9B4B-0D36D34A2E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2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CEEF-075A-47E3-AC30-7B53CDFD0426}" type="datetimeFigureOut">
              <a:rPr lang="en-US" smtClean="0"/>
              <a:pPr/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919B-A0CA-4FCB-9B4B-0D36D34A2E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574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CEEF-075A-47E3-AC30-7B53CDFD0426}" type="datetimeFigureOut">
              <a:rPr lang="en-US" smtClean="0"/>
              <a:pPr/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919B-A0CA-4FCB-9B4B-0D36D34A2E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94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CEEF-075A-47E3-AC30-7B53CDFD0426}" type="datetimeFigureOut">
              <a:rPr lang="en-US" smtClean="0"/>
              <a:pPr/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919B-A0CA-4FCB-9B4B-0D36D34A2E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48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CEEF-075A-47E3-AC30-7B53CDFD0426}" type="datetimeFigureOut">
              <a:rPr lang="en-US" smtClean="0"/>
              <a:pPr/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919B-A0CA-4FCB-9B4B-0D36D34A2E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9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CEEF-075A-47E3-AC30-7B53CDFD0426}" type="datetimeFigureOut">
              <a:rPr lang="en-US" smtClean="0"/>
              <a:pPr/>
              <a:t>12/12/17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919B-A0CA-4FCB-9B4B-0D36D34A2E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79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CEEF-075A-47E3-AC30-7B53CDFD0426}" type="datetimeFigureOut">
              <a:rPr lang="en-US" smtClean="0"/>
              <a:pPr/>
              <a:t>12/12/17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919B-A0CA-4FCB-9B4B-0D36D34A2E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08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CEEF-075A-47E3-AC30-7B53CDFD0426}" type="datetimeFigureOut">
              <a:rPr lang="en-US" smtClean="0"/>
              <a:pPr/>
              <a:t>12/12/17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919B-A0CA-4FCB-9B4B-0D36D34A2E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5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CEEF-075A-47E3-AC30-7B53CDFD0426}" type="datetimeFigureOut">
              <a:rPr lang="en-US" smtClean="0"/>
              <a:pPr/>
              <a:t>12/12/17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919B-A0CA-4FCB-9B4B-0D36D34A2E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57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CEEF-075A-47E3-AC30-7B53CDFD0426}" type="datetimeFigureOut">
              <a:rPr lang="en-US" smtClean="0"/>
              <a:pPr/>
              <a:t>12/12/17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919B-A0CA-4FCB-9B4B-0D36D34A2E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42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CEEF-075A-47E3-AC30-7B53CDFD0426}" type="datetimeFigureOut">
              <a:rPr lang="en-US" smtClean="0"/>
              <a:pPr/>
              <a:t>12/12/17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919B-A0CA-4FCB-9B4B-0D36D34A2E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76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0CEEF-075A-47E3-AC30-7B53CDFD0426}" type="datetimeFigureOut">
              <a:rPr lang="en-US" smtClean="0"/>
              <a:pPr/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5919B-A0CA-4FCB-9B4B-0D36D34A2E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08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image" Target="../media/image11.jpeg"/><Relationship Id="rId5" Type="http://schemas.openxmlformats.org/officeDocument/2006/relationships/image" Target="../media/image8.jpeg"/><Relationship Id="rId6" Type="http://schemas.openxmlformats.org/officeDocument/2006/relationships/image" Target="../media/image12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Image processing with </a:t>
            </a:r>
            <a:r>
              <a:rPr lang="en-US" dirty="0" err="1" smtClean="0"/>
              <a:t>EBImage</a:t>
            </a:r>
            <a:r>
              <a:rPr lang="en-US" dirty="0" smtClean="0"/>
              <a:t> (and ImageJ)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David Ornelles</a:t>
            </a:r>
          </a:p>
          <a:p>
            <a:r>
              <a:rPr lang="en-US" dirty="0" smtClean="0"/>
              <a:t>R Users Group of Winston-Salem</a:t>
            </a:r>
          </a:p>
          <a:p>
            <a:r>
              <a:rPr lang="en-US" dirty="0" smtClean="0"/>
              <a:t>December 11,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51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Low level </a:t>
            </a:r>
            <a:r>
              <a:rPr lang="en-US" dirty="0" smtClean="0"/>
              <a:t>processing: Gaussian blur (low pass filter)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752600"/>
            <a:ext cx="3148800" cy="3124200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752600"/>
            <a:ext cx="3148800" cy="3124200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4191000"/>
            <a:ext cx="2438400" cy="2438400"/>
          </a:xfrm>
          <a:prstGeom prst="rect">
            <a:avLst/>
          </a:prstGeom>
          <a:effectLst>
            <a:outerShdw blurRad="1016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4191000"/>
            <a:ext cx="2438400" cy="2438400"/>
          </a:xfrm>
          <a:prstGeom prst="rect">
            <a:avLst/>
          </a:prstGeom>
          <a:effectLst>
            <a:outerShdw blurRad="1016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058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24200" y="2514600"/>
            <a:ext cx="5867400" cy="3352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identification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62642"/>
            <a:ext cx="2438400" cy="24193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786592"/>
            <a:ext cx="2438400" cy="2809875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2286000" y="3319992"/>
            <a:ext cx="914400" cy="2276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286000" y="2786592"/>
            <a:ext cx="9144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1000" y="4458229"/>
            <a:ext cx="2416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“Blobs” sample image</a:t>
            </a:r>
          </a:p>
          <a:p>
            <a:r>
              <a:rPr lang="en-US" dirty="0" smtClean="0"/>
              <a:t>from </a:t>
            </a:r>
            <a:r>
              <a:rPr lang="en-US" dirty="0" err="1" smtClean="0"/>
              <a:t>ImageJ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155" y="2786591"/>
            <a:ext cx="2589249" cy="2887775"/>
          </a:xfrm>
          <a:prstGeom prst="rect">
            <a:avLst/>
          </a:prstGeom>
        </p:spPr>
      </p:pic>
      <p:sp>
        <p:nvSpPr>
          <p:cNvPr id="13" name="Curved Down Arrow 12"/>
          <p:cNvSpPr/>
          <p:nvPr/>
        </p:nvSpPr>
        <p:spPr>
          <a:xfrm>
            <a:off x="4572000" y="1524000"/>
            <a:ext cx="3048000" cy="8382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29200" y="1943100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Define the blobs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31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EBImage</a:t>
            </a:r>
            <a:endParaRPr lang="en-US" dirty="0" smtClean="0"/>
          </a:p>
          <a:p>
            <a:pPr lvl="1"/>
            <a:r>
              <a:rPr lang="en-US" dirty="0" smtClean="0"/>
              <a:t>Installation</a:t>
            </a:r>
          </a:p>
          <a:p>
            <a:pPr lvl="1"/>
            <a:r>
              <a:rPr lang="en-US" dirty="0" smtClean="0"/>
              <a:t>Reading and displaying image</a:t>
            </a:r>
          </a:p>
          <a:p>
            <a:r>
              <a:rPr lang="en-US" dirty="0" smtClean="0"/>
              <a:t>Standard Image Manipulation (*Interactive </a:t>
            </a:r>
            <a:r>
              <a:rPr lang="en-US" dirty="0"/>
              <a:t>with </a:t>
            </a:r>
            <a:r>
              <a:rPr lang="en-US" dirty="0" smtClean="0"/>
              <a:t>R)</a:t>
            </a:r>
          </a:p>
          <a:p>
            <a:pPr lvl="1">
              <a:tabLst>
                <a:tab pos="3206750" algn="l"/>
              </a:tabLst>
            </a:pPr>
            <a:r>
              <a:rPr lang="en-US" dirty="0" smtClean="0"/>
              <a:t>Brightness	- Contrast</a:t>
            </a:r>
          </a:p>
          <a:p>
            <a:pPr lvl="1">
              <a:tabLst>
                <a:tab pos="3206750" algn="l"/>
              </a:tabLst>
            </a:pPr>
            <a:r>
              <a:rPr lang="en-US" dirty="0" smtClean="0"/>
              <a:t>Gamma adjustment	- Cropping*</a:t>
            </a:r>
          </a:p>
          <a:p>
            <a:pPr lvl="1">
              <a:tabLst>
                <a:tab pos="3206750" algn="l"/>
              </a:tabLst>
            </a:pPr>
            <a:r>
              <a:rPr lang="en-US" dirty="0" smtClean="0"/>
              <a:t>Scaling*	- Spatial transforms*</a:t>
            </a:r>
          </a:p>
          <a:p>
            <a:pPr lvl="1">
              <a:tabLst>
                <a:tab pos="3206750" algn="l"/>
              </a:tabLst>
            </a:pPr>
            <a:r>
              <a:rPr lang="en-US" dirty="0" smtClean="0"/>
              <a:t>Filtering	- Threshold</a:t>
            </a:r>
          </a:p>
          <a:p>
            <a:pPr>
              <a:tabLst>
                <a:tab pos="3206750" algn="l"/>
              </a:tabLst>
            </a:pPr>
            <a:r>
              <a:rPr lang="en-US" dirty="0" smtClean="0"/>
              <a:t>Vacation photo example</a:t>
            </a:r>
          </a:p>
          <a:p>
            <a:r>
              <a:rPr lang="en-US" dirty="0" smtClean="0"/>
              <a:t>Real world case studies (with limitations to </a:t>
            </a:r>
            <a:r>
              <a:rPr lang="en-US" dirty="0" err="1" smtClean="0"/>
              <a:t>EBImage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Straighten, crop and label RNA gel</a:t>
            </a:r>
          </a:p>
          <a:p>
            <a:pPr lvl="1"/>
            <a:r>
              <a:rPr lang="en-US" dirty="0" smtClean="0"/>
              <a:t>Perform </a:t>
            </a:r>
            <a:r>
              <a:rPr lang="en-US" dirty="0" err="1" smtClean="0"/>
              <a:t>flatfield</a:t>
            </a:r>
            <a:r>
              <a:rPr lang="en-US" dirty="0" smtClean="0"/>
              <a:t> </a:t>
            </a:r>
            <a:r>
              <a:rPr lang="en-US" dirty="0"/>
              <a:t>correction </a:t>
            </a:r>
            <a:r>
              <a:rPr lang="en-US" dirty="0" smtClean="0"/>
              <a:t>on noisy microscope images</a:t>
            </a:r>
          </a:p>
          <a:p>
            <a:pPr lvl="1"/>
            <a:r>
              <a:rPr lang="en-US" dirty="0" smtClean="0"/>
              <a:t>Segment and classify images of sea urchin embryos</a:t>
            </a:r>
          </a:p>
          <a:p>
            <a:pPr lvl="1"/>
            <a:r>
              <a:rPr lang="en-US" dirty="0" smtClean="0"/>
              <a:t>Contour </a:t>
            </a:r>
            <a:r>
              <a:rPr lang="en-US" dirty="0"/>
              <a:t>map homework </a:t>
            </a:r>
            <a:r>
              <a:rPr lang="en-US" dirty="0" smtClean="0"/>
              <a:t>assignment</a:t>
            </a:r>
          </a:p>
          <a:p>
            <a:pPr lvl="1"/>
            <a:r>
              <a:rPr lang="en-US" dirty="0" smtClean="0"/>
              <a:t>Virus </a:t>
            </a:r>
            <a:r>
              <a:rPr lang="en-US" dirty="0"/>
              <a:t>titer </a:t>
            </a:r>
            <a:r>
              <a:rPr lang="en-US" dirty="0" smtClean="0"/>
              <a:t>from two-color fluorescent micrographs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72200" y="381000"/>
            <a:ext cx="27432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 R featured: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locator()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mtext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lapply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  apply() 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mapply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i="1" dirty="0" smtClean="0">
                <a:cs typeface="Courier New" panose="02070309020205020404" pitchFamily="49" charset="0"/>
              </a:rPr>
              <a:t>...and not a mention of </a:t>
            </a:r>
            <a:r>
              <a:rPr lang="en-US" sz="1600" dirty="0" err="1" smtClean="0">
                <a:cs typeface="Courier New" panose="02070309020205020404" pitchFamily="49" charset="0"/>
              </a:rPr>
              <a:t>ggplot</a:t>
            </a:r>
            <a:r>
              <a:rPr lang="en-US" sz="1600" i="1" dirty="0" smtClean="0">
                <a:cs typeface="Courier New" panose="02070309020205020404" pitchFamily="49" charset="0"/>
              </a:rPr>
              <a:t> or </a:t>
            </a:r>
            <a:r>
              <a:rPr lang="en-US" sz="1600" dirty="0" smtClean="0">
                <a:cs typeface="Courier New" panose="02070309020205020404" pitchFamily="49" charset="0"/>
              </a:rPr>
              <a:t>lattice</a:t>
            </a:r>
            <a:r>
              <a:rPr lang="en-US" sz="1600" i="1" dirty="0" smtClean="0">
                <a:cs typeface="Courier New" panose="02070309020205020404" pitchFamily="49" charset="0"/>
              </a:rPr>
              <a:t>!</a:t>
            </a:r>
            <a:endParaRPr lang="en-US" sz="16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38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EBImage</a:t>
            </a:r>
            <a:endParaRPr lang="en-US" dirty="0" smtClean="0"/>
          </a:p>
          <a:p>
            <a:pPr lvl="1"/>
            <a:r>
              <a:rPr lang="en-US" dirty="0"/>
              <a:t>https://</a:t>
            </a:r>
            <a:r>
              <a:rPr lang="en-US" dirty="0" smtClean="0"/>
              <a:t>www.bioconductor.org</a:t>
            </a:r>
          </a:p>
          <a:p>
            <a:pPr lvl="1"/>
            <a:r>
              <a:rPr lang="en-US" dirty="0" smtClean="0"/>
              <a:t>Search for </a:t>
            </a:r>
            <a:r>
              <a:rPr lang="en-US" dirty="0" err="1" smtClean="0"/>
              <a:t>EBImage</a:t>
            </a:r>
            <a:endParaRPr lang="en-US" dirty="0"/>
          </a:p>
          <a:p>
            <a:r>
              <a:rPr lang="en-US" dirty="0" smtClean="0"/>
              <a:t>ImageJ website</a:t>
            </a:r>
          </a:p>
          <a:p>
            <a:pPr lvl="1"/>
            <a:r>
              <a:rPr lang="en-US" dirty="0" smtClean="0"/>
              <a:t>https://imagej.nih.gov/ij/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Digital</a:t>
            </a:r>
            <a:r>
              <a:rPr lang="en-US" baseline="0" dirty="0" smtClean="0"/>
              <a:t> Image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62642"/>
            <a:ext cx="2438400" cy="24193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786592"/>
            <a:ext cx="2438400" cy="2809875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303405"/>
              </p:ext>
            </p:extLst>
          </p:nvPr>
        </p:nvGraphicFramePr>
        <p:xfrm>
          <a:off x="6096000" y="2786591"/>
          <a:ext cx="2590796" cy="2809875"/>
        </p:xfrm>
        <a:graphic>
          <a:graphicData uri="http://schemas.openxmlformats.org/drawingml/2006/table">
            <a:tbl>
              <a:tblPr/>
              <a:tblGrid>
                <a:gridCol w="199292"/>
                <a:gridCol w="199292"/>
                <a:gridCol w="199292"/>
                <a:gridCol w="199292"/>
                <a:gridCol w="199292"/>
                <a:gridCol w="199292"/>
                <a:gridCol w="199292"/>
                <a:gridCol w="199292"/>
                <a:gridCol w="199292"/>
                <a:gridCol w="199292"/>
                <a:gridCol w="199292"/>
                <a:gridCol w="199292"/>
                <a:gridCol w="199292"/>
              </a:tblGrid>
              <a:tr h="187325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2286000" y="3319992"/>
            <a:ext cx="914400" cy="2276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286000" y="2786592"/>
            <a:ext cx="9144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1000" y="4458229"/>
            <a:ext cx="2416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“Blobs” sample image</a:t>
            </a:r>
          </a:p>
          <a:p>
            <a:r>
              <a:rPr lang="en-US" dirty="0" smtClean="0"/>
              <a:t>from </a:t>
            </a:r>
            <a:r>
              <a:rPr lang="en-US" dirty="0" err="1" smtClean="0"/>
              <a:t>ImageJ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90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Image and Bit</a:t>
            </a:r>
            <a:r>
              <a:rPr lang="en-US" baseline="0" dirty="0" smtClean="0"/>
              <a:t> Depth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Each cell in the two-dimensional array of numbers that </a:t>
            </a:r>
            <a:r>
              <a:rPr lang="en-US" sz="2800" i="1" dirty="0" smtClean="0"/>
              <a:t>we interpret as an image</a:t>
            </a:r>
            <a:br>
              <a:rPr lang="en-US" sz="2800" i="1" dirty="0" smtClean="0"/>
            </a:br>
            <a:r>
              <a:rPr lang="en-US" sz="2800" dirty="0" smtClean="0"/>
              <a:t>is known as a pixel. </a:t>
            </a:r>
          </a:p>
          <a:p>
            <a:r>
              <a:rPr lang="en-US" sz="2800" dirty="0" smtClean="0"/>
              <a:t>Each pixel is limited to a range of values.</a:t>
            </a:r>
          </a:p>
          <a:p>
            <a:r>
              <a:rPr lang="en-US" sz="2800" dirty="0" smtClean="0"/>
              <a:t>These values are often integers expressed as a binary number.</a:t>
            </a:r>
          </a:p>
          <a:p>
            <a:r>
              <a:rPr lang="en-US" sz="2800" dirty="0" smtClean="0"/>
              <a:t>The bit-depth is log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of the possible values:</a:t>
            </a:r>
          </a:p>
          <a:p>
            <a:pPr marL="457200" lvl="1" indent="0">
              <a:buNone/>
            </a:pPr>
            <a:r>
              <a:rPr lang="en-US" sz="2400" dirty="0"/>
              <a:t>8-bit: 2</a:t>
            </a:r>
            <a:r>
              <a:rPr lang="en-US" sz="2400" baseline="30000" dirty="0"/>
              <a:t>8</a:t>
            </a:r>
            <a:r>
              <a:rPr lang="en-US" sz="2400" dirty="0"/>
              <a:t> = 256	</a:t>
            </a:r>
            <a:r>
              <a:rPr lang="en-US" sz="2400" dirty="0" smtClean="0"/>
              <a:t>	16-bit</a:t>
            </a:r>
            <a:r>
              <a:rPr lang="en-US" sz="2400" dirty="0"/>
              <a:t>: 2</a:t>
            </a:r>
            <a:r>
              <a:rPr lang="en-US" sz="2400" baseline="30000" dirty="0"/>
              <a:t>16</a:t>
            </a:r>
            <a:r>
              <a:rPr lang="en-US" sz="2400" dirty="0"/>
              <a:t> = 65,536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400" dirty="0"/>
              <a:t>12-bit: 2</a:t>
            </a:r>
            <a:r>
              <a:rPr lang="en-US" sz="2400" baseline="30000" dirty="0"/>
              <a:t>12</a:t>
            </a:r>
            <a:r>
              <a:rPr lang="en-US" sz="2400" dirty="0"/>
              <a:t> = 4,096 </a:t>
            </a:r>
            <a:r>
              <a:rPr lang="en-US" sz="2400" dirty="0" smtClean="0"/>
              <a:t>	53-bit: 2</a:t>
            </a:r>
            <a:r>
              <a:rPr lang="en-US" sz="2400" baseline="30000" dirty="0" smtClean="0"/>
              <a:t>53</a:t>
            </a:r>
            <a:r>
              <a:rPr lang="en-US" sz="2400" dirty="0" smtClean="0"/>
              <a:t> = (double precision)</a:t>
            </a:r>
            <a:endParaRPr lang="en-US" dirty="0" smtClean="0"/>
          </a:p>
          <a:p>
            <a:pPr marL="341313" indent="-284163"/>
            <a:r>
              <a:rPr lang="en-US" sz="2600" dirty="0" err="1" smtClean="0"/>
              <a:t>EBImage</a:t>
            </a:r>
            <a:r>
              <a:rPr lang="en-US" sz="2600" dirty="0" smtClean="0"/>
              <a:t> uses double precision or real numbers.</a:t>
            </a:r>
            <a:endParaRPr lang="en-US" sz="2600" dirty="0"/>
          </a:p>
          <a:p>
            <a:pPr marL="457200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900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good </a:t>
            </a:r>
            <a:r>
              <a:rPr lang="en-US" i="1" dirty="0" smtClean="0"/>
              <a:t>are</a:t>
            </a:r>
            <a:r>
              <a:rPr lang="en-US" dirty="0" smtClean="0"/>
              <a:t> your eyes?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25" y="2001044"/>
            <a:ext cx="4857750" cy="3724275"/>
          </a:xfrm>
        </p:spPr>
      </p:pic>
      <p:sp>
        <p:nvSpPr>
          <p:cNvPr id="6" name="TextBox 5"/>
          <p:cNvSpPr txBox="1"/>
          <p:nvPr/>
        </p:nvSpPr>
        <p:spPr>
          <a:xfrm>
            <a:off x="685800" y="213360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Compare the gray level in the squares labeled “A” and “B”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00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337347" y="1557297"/>
            <a:ext cx="1339053" cy="37767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Pseudocoloring</a:t>
            </a:r>
            <a:r>
              <a:rPr lang="en-US" dirty="0" smtClean="0"/>
              <a:t> reveals surprise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001982"/>
            <a:ext cx="4857750" cy="3724275"/>
          </a:xfrm>
        </p:spPr>
      </p:pic>
      <p:sp>
        <p:nvSpPr>
          <p:cNvPr id="5" name="TextBox 4"/>
          <p:cNvSpPr txBox="1"/>
          <p:nvPr/>
        </p:nvSpPr>
        <p:spPr>
          <a:xfrm>
            <a:off x="6248400" y="5334244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and B have the same gray level (intensity)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752600"/>
            <a:ext cx="228600" cy="3429000"/>
          </a:xfrm>
          <a:prstGeom prst="rect">
            <a:avLst/>
          </a:prstGeom>
        </p:spPr>
      </p:pic>
      <p:pic>
        <p:nvPicPr>
          <p:cNvPr id="7" name="Picture 6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25" y="1752600"/>
            <a:ext cx="228600" cy="3429000"/>
          </a:xfrm>
          <a:prstGeom prst="rect">
            <a:avLst/>
          </a:prstGeom>
        </p:spPr>
      </p:pic>
      <p:sp>
        <p:nvSpPr>
          <p:cNvPr id="11" name="Right Brace 10"/>
          <p:cNvSpPr/>
          <p:nvPr/>
        </p:nvSpPr>
        <p:spPr>
          <a:xfrm>
            <a:off x="678565" y="4973782"/>
            <a:ext cx="64463" cy="20781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/>
          <p:cNvSpPr/>
          <p:nvPr/>
        </p:nvSpPr>
        <p:spPr>
          <a:xfrm>
            <a:off x="678565" y="4502934"/>
            <a:ext cx="64463" cy="20781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/>
          <p:cNvSpPr/>
          <p:nvPr/>
        </p:nvSpPr>
        <p:spPr>
          <a:xfrm>
            <a:off x="678565" y="4032086"/>
            <a:ext cx="64463" cy="20781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838200" y="5054831"/>
            <a:ext cx="3048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838200" y="4589819"/>
            <a:ext cx="3048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838200" y="4822324"/>
            <a:ext cx="3048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838200" y="4357314"/>
            <a:ext cx="3048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838200" y="4124809"/>
            <a:ext cx="3048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/>
          <p:cNvSpPr/>
          <p:nvPr/>
        </p:nvSpPr>
        <p:spPr>
          <a:xfrm>
            <a:off x="643776" y="1752600"/>
            <a:ext cx="64463" cy="20781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838200" y="2077828"/>
            <a:ext cx="3048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838200" y="1845323"/>
            <a:ext cx="3048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Brace 22"/>
          <p:cNvSpPr/>
          <p:nvPr/>
        </p:nvSpPr>
        <p:spPr>
          <a:xfrm>
            <a:off x="724833" y="4738358"/>
            <a:ext cx="64463" cy="20781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Brace 23"/>
          <p:cNvSpPr/>
          <p:nvPr/>
        </p:nvSpPr>
        <p:spPr>
          <a:xfrm>
            <a:off x="724833" y="4260376"/>
            <a:ext cx="64463" cy="20781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Brace 24"/>
          <p:cNvSpPr/>
          <p:nvPr/>
        </p:nvSpPr>
        <p:spPr>
          <a:xfrm>
            <a:off x="724833" y="2001982"/>
            <a:ext cx="64463" cy="20781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Brace 25"/>
          <p:cNvSpPr/>
          <p:nvPr/>
        </p:nvSpPr>
        <p:spPr>
          <a:xfrm>
            <a:off x="678565" y="2246871"/>
            <a:ext cx="64463" cy="20781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838200" y="2572099"/>
            <a:ext cx="3048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838200" y="2339594"/>
            <a:ext cx="3048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838200" y="2743200"/>
            <a:ext cx="2487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33" name="Right Arrow 32"/>
          <p:cNvSpPr/>
          <p:nvPr/>
        </p:nvSpPr>
        <p:spPr>
          <a:xfrm>
            <a:off x="838200" y="3902172"/>
            <a:ext cx="3048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Brace 33"/>
          <p:cNvSpPr/>
          <p:nvPr/>
        </p:nvSpPr>
        <p:spPr>
          <a:xfrm>
            <a:off x="724833" y="3818206"/>
            <a:ext cx="64463" cy="20781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905000" y="1579945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Change in the</a:t>
            </a:r>
            <a:br>
              <a:rPr lang="en-US" dirty="0" smtClean="0"/>
            </a:br>
            <a:r>
              <a:rPr lang="en-US" dirty="0" smtClean="0"/>
              <a:t>look-up table (LUT)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012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Tools for quantitative</a:t>
            </a:r>
            <a:br>
              <a:rPr lang="en-US" sz="4000" dirty="0" smtClean="0"/>
            </a:br>
            <a:r>
              <a:rPr lang="en-US" sz="4000" dirty="0" smtClean="0"/>
              <a:t>image analysis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b="1" dirty="0" err="1" smtClean="0"/>
              <a:t>ImageJ</a:t>
            </a:r>
            <a:r>
              <a:rPr lang="en-US" sz="2800" dirty="0" smtClean="0"/>
              <a:t> </a:t>
            </a:r>
          </a:p>
          <a:p>
            <a:pPr lvl="1"/>
            <a:r>
              <a:rPr lang="en-US" sz="2400" dirty="0" smtClean="0"/>
              <a:t>Java-based image processing program developed at the National Institutes of Health by Wayne </a:t>
            </a:r>
            <a:r>
              <a:rPr lang="en-US" sz="2400" dirty="0" err="1" smtClean="0"/>
              <a:t>Rasband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Open source, </a:t>
            </a:r>
            <a:r>
              <a:rPr lang="en-US" sz="2400" dirty="0"/>
              <a:t> </a:t>
            </a:r>
            <a:r>
              <a:rPr lang="en-US" sz="2400" dirty="0" smtClean="0"/>
              <a:t>software package</a:t>
            </a:r>
            <a:r>
              <a:rPr lang="en-US" sz="2400" dirty="0"/>
              <a:t> </a:t>
            </a:r>
            <a:r>
              <a:rPr lang="en-US" sz="2400" dirty="0" smtClean="0"/>
              <a:t>fully extensible with Java and a Java script-like macro programming</a:t>
            </a:r>
            <a:br>
              <a:rPr lang="en-US" sz="2400" dirty="0" smtClean="0"/>
            </a:br>
            <a:r>
              <a:rPr lang="en-US" sz="2400" dirty="0" smtClean="0"/>
              <a:t>language</a:t>
            </a:r>
          </a:p>
          <a:p>
            <a:r>
              <a:rPr lang="en-US" sz="2800" b="1" dirty="0" err="1" smtClean="0"/>
              <a:t>EBImage</a:t>
            </a:r>
            <a:endParaRPr lang="en-US" sz="2800" b="1" dirty="0" smtClean="0"/>
          </a:p>
          <a:p>
            <a:pPr lvl="1"/>
            <a:r>
              <a:rPr lang="en-US" sz="2400" dirty="0" smtClean="0"/>
              <a:t>Package in Bioconductor runs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under R (</a:t>
            </a:r>
            <a:r>
              <a:rPr lang="en-US" sz="2400" dirty="0" err="1"/>
              <a:t>Gregoire</a:t>
            </a:r>
            <a:r>
              <a:rPr lang="en-US" sz="2400" dirty="0"/>
              <a:t> </a:t>
            </a:r>
            <a:r>
              <a:rPr lang="en-US" sz="2400" dirty="0" smtClean="0"/>
              <a:t>Pau, Florian Fuchs,</a:t>
            </a:r>
            <a:br>
              <a:rPr lang="en-US" sz="2400" dirty="0" smtClean="0"/>
            </a:br>
            <a:r>
              <a:rPr lang="en-US" sz="2400" dirty="0" smtClean="0"/>
              <a:t>Oleg </a:t>
            </a:r>
            <a:r>
              <a:rPr lang="en-US" sz="2400" dirty="0" err="1" smtClean="0"/>
              <a:t>Sklyar</a:t>
            </a:r>
            <a:r>
              <a:rPr lang="en-US" sz="2400" dirty="0" smtClean="0"/>
              <a:t>, Michael Boutros and</a:t>
            </a:r>
            <a:br>
              <a:rPr lang="en-US" sz="2400" dirty="0" smtClean="0"/>
            </a:br>
            <a:r>
              <a:rPr lang="en-US" sz="2400" dirty="0" smtClean="0"/>
              <a:t>Wolfgang Huber)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3792394"/>
            <a:ext cx="2105025" cy="26369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199" y="6477000"/>
            <a:ext cx="8353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http://www.optinav.com/Bob_ImageJ_Conference_Photos/source/100_0200.htm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4372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Image Work</a:t>
            </a:r>
            <a:r>
              <a:rPr lang="en-US" baseline="0" dirty="0" smtClean="0"/>
              <a:t>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Read image</a:t>
            </a:r>
          </a:p>
          <a:p>
            <a:pPr marL="573088" lvl="1" indent="0">
              <a:buNone/>
            </a:pPr>
            <a:r>
              <a:rPr lang="en-US" dirty="0" smtClean="0"/>
              <a:t>TIFF, PNG</a:t>
            </a:r>
            <a:r>
              <a:rPr lang="en-US" dirty="0"/>
              <a:t> </a:t>
            </a:r>
            <a:r>
              <a:rPr lang="en-US" dirty="0" smtClean="0"/>
              <a:t>or JPEG format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/>
              <a:t>Low level processing</a:t>
            </a:r>
          </a:p>
          <a:p>
            <a:pPr marL="573088" lvl="1" indent="0">
              <a:buNone/>
            </a:pPr>
            <a:r>
              <a:rPr lang="en-US" dirty="0" smtClean="0"/>
              <a:t>Brightness/contrast, noise, linear and non-linear filters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/>
              <a:t>Feature </a:t>
            </a:r>
            <a:r>
              <a:rPr lang="en-US" b="1" dirty="0" smtClean="0"/>
              <a:t>identification</a:t>
            </a:r>
          </a:p>
          <a:p>
            <a:pPr marL="573088" lvl="1" indent="0">
              <a:buNone/>
            </a:pPr>
            <a:r>
              <a:rPr lang="en-US" dirty="0" smtClean="0"/>
              <a:t>Lump related pixels together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/>
              <a:t>Feature </a:t>
            </a:r>
            <a:r>
              <a:rPr lang="en-US" b="1" dirty="0" smtClean="0"/>
              <a:t>measurement</a:t>
            </a:r>
          </a:p>
          <a:p>
            <a:pPr marL="573088" lvl="1" indent="0">
              <a:buNone/>
            </a:pPr>
            <a:r>
              <a:rPr lang="en-US" dirty="0" smtClean="0"/>
              <a:t>Shape, intensity, moments, textures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/>
              <a:t>Feature </a:t>
            </a:r>
            <a:r>
              <a:rPr lang="en-US" b="1" dirty="0" smtClean="0"/>
              <a:t>analysis</a:t>
            </a:r>
          </a:p>
          <a:p>
            <a:pPr marL="573088" lvl="1" indent="0">
              <a:buNone/>
            </a:pPr>
            <a:r>
              <a:rPr lang="en-US" dirty="0" smtClean="0"/>
              <a:t>Stuff R does very well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66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 level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Brightness &amp; contrast</a:t>
            </a:r>
          </a:p>
          <a:p>
            <a:r>
              <a:rPr lang="en-US" dirty="0" smtClean="0"/>
              <a:t>Kernel filters</a:t>
            </a:r>
          </a:p>
          <a:p>
            <a:pPr lvl="1"/>
            <a:r>
              <a:rPr lang="en-US" dirty="0" smtClean="0"/>
              <a:t>3x3 </a:t>
            </a:r>
            <a:r>
              <a:rPr lang="en-US" b="1" dirty="0" smtClean="0"/>
              <a:t>Median filter</a:t>
            </a:r>
            <a:r>
              <a:rPr lang="en-US" dirty="0" smtClean="0"/>
              <a:t> replaces each pixel with the median of the 9 pixels neighboring pixels</a:t>
            </a:r>
          </a:p>
          <a:p>
            <a:pPr lvl="1"/>
            <a:r>
              <a:rPr lang="en-US" b="1" dirty="0" smtClean="0"/>
              <a:t>Gaussian filter </a:t>
            </a:r>
            <a:r>
              <a:rPr lang="en-US" dirty="0" smtClean="0"/>
              <a:t>is something of a distance-weighted average</a:t>
            </a:r>
          </a:p>
          <a:p>
            <a:pPr lvl="1"/>
            <a:r>
              <a:rPr lang="en-US" dirty="0" smtClean="0"/>
              <a:t>Other spatial filters perform similar smoothing operations or enhance edges in one direction or another or enhance changes in values</a:t>
            </a:r>
          </a:p>
        </p:txBody>
      </p:sp>
    </p:spTree>
    <p:extLst>
      <p:ext uri="{BB962C8B-B14F-4D97-AF65-F5344CB8AC3E}">
        <p14:creationId xmlns:p14="http://schemas.microsoft.com/office/powerpoint/2010/main" val="108702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Low level processing: 3 x 3 median filter (non-linear)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807610681"/>
              </p:ext>
            </p:extLst>
          </p:nvPr>
        </p:nvGraphicFramePr>
        <p:xfrm>
          <a:off x="5181600" y="3810011"/>
          <a:ext cx="3200405" cy="2362188"/>
        </p:xfrm>
        <a:graphic>
          <a:graphicData uri="http://schemas.openxmlformats.org/drawingml/2006/table">
            <a:tbl>
              <a:tblPr/>
              <a:tblGrid>
                <a:gridCol w="246185"/>
                <a:gridCol w="246185"/>
                <a:gridCol w="246185"/>
                <a:gridCol w="246185"/>
                <a:gridCol w="246185"/>
                <a:gridCol w="246185"/>
                <a:gridCol w="246185"/>
                <a:gridCol w="246185"/>
                <a:gridCol w="246185"/>
                <a:gridCol w="246185"/>
                <a:gridCol w="246185"/>
                <a:gridCol w="246185"/>
                <a:gridCol w="246185"/>
              </a:tblGrid>
              <a:tr h="18072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28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28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48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60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79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114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152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184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186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207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210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211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213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072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28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28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51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61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80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114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152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184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187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207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208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211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212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072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28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43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54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63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80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126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157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186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196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207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208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211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212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072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39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51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60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72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112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138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173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186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207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208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211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211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212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072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43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61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70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80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114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156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182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194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210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212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212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212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212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072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70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72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74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93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130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173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187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210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212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213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212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212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208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072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74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84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96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114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173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185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207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212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213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213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212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212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211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072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99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99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137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173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182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190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212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213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213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213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212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208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204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072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147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149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173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182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195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209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210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213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213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212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208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201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201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440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175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177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207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208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211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211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210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210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209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208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200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196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195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072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211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211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211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211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213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213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211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207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200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196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196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193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191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072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220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219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218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217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215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213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209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206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196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193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193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193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193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072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220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220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220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219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217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213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207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206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193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193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193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193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193</a:t>
                      </a:r>
                    </a:p>
                  </a:txBody>
                  <a:tcPr marL="4854" marR="4854" marT="4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Content Placeholder 6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731130394"/>
              </p:ext>
            </p:extLst>
          </p:nvPr>
        </p:nvGraphicFramePr>
        <p:xfrm>
          <a:off x="838200" y="3810000"/>
          <a:ext cx="3124199" cy="2372889"/>
        </p:xfrm>
        <a:graphic>
          <a:graphicData uri="http://schemas.openxmlformats.org/drawingml/2006/table">
            <a:tbl>
              <a:tblPr/>
              <a:tblGrid>
                <a:gridCol w="240323"/>
                <a:gridCol w="240323"/>
                <a:gridCol w="240323"/>
                <a:gridCol w="240323"/>
                <a:gridCol w="240323"/>
                <a:gridCol w="240323"/>
                <a:gridCol w="240323"/>
                <a:gridCol w="240323"/>
                <a:gridCol w="240323"/>
                <a:gridCol w="240323"/>
                <a:gridCol w="240323"/>
                <a:gridCol w="240323"/>
                <a:gridCol w="240323"/>
              </a:tblGrid>
              <a:tr h="181707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1707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1707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1707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1707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1707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1707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1707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1707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1707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1707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1707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1707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71600"/>
            <a:ext cx="2438400" cy="2438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406013"/>
            <a:ext cx="2438400" cy="2438400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3352800" y="2320413"/>
            <a:ext cx="990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4343400" y="4876800"/>
            <a:ext cx="685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09600" y="2625213"/>
            <a:ext cx="609600" cy="6513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876800" y="2625213"/>
            <a:ext cx="609600" cy="6513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219200" y="5181600"/>
            <a:ext cx="9906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523271" y="5179142"/>
            <a:ext cx="9906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219200" y="6400800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median of 176, 177, 220, 255, 12, 208, 211, 211, and 207 = 208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23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1197</TotalTime>
  <Words>872</Words>
  <Application>Microsoft Macintosh PowerPoint</Application>
  <PresentationFormat>On-screen Show (4:3)</PresentationFormat>
  <Paragraphs>619</Paragraphs>
  <Slides>13</Slides>
  <Notes>5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Narrow</vt:lpstr>
      <vt:lpstr>Calibri</vt:lpstr>
      <vt:lpstr>Courier New</vt:lpstr>
      <vt:lpstr>Office Theme</vt:lpstr>
      <vt:lpstr>Image processing with EBImage (and ImageJ)</vt:lpstr>
      <vt:lpstr>Basic Digital Image</vt:lpstr>
      <vt:lpstr>Digital Image and Bit Depth</vt:lpstr>
      <vt:lpstr>How good are your eyes?</vt:lpstr>
      <vt:lpstr>Pseudocoloring reveals surprise</vt:lpstr>
      <vt:lpstr>Tools for quantitative image analysis</vt:lpstr>
      <vt:lpstr>Typical Image Work Flow</vt:lpstr>
      <vt:lpstr>Low level processing</vt:lpstr>
      <vt:lpstr>Low level processing: 3 x 3 median filter (non-linear)</vt:lpstr>
      <vt:lpstr>Low level processing: Gaussian blur (low pass filter)</vt:lpstr>
      <vt:lpstr>Feature identification </vt:lpstr>
      <vt:lpstr>Talk Outline</vt:lpstr>
      <vt:lpstr>Resources</vt:lpstr>
    </vt:vector>
  </TitlesOfParts>
  <Company>Home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ImageJ</dc:title>
  <dc:creator>Ornelles home</dc:creator>
  <cp:lastModifiedBy>David Ornelles</cp:lastModifiedBy>
  <cp:revision>57</cp:revision>
  <dcterms:created xsi:type="dcterms:W3CDTF">2013-02-11T18:22:03Z</dcterms:created>
  <dcterms:modified xsi:type="dcterms:W3CDTF">2017-12-12T22:28:57Z</dcterms:modified>
</cp:coreProperties>
</file>