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71" r:id="rId6"/>
    <p:sldId id="274" r:id="rId7"/>
    <p:sldId id="261" r:id="rId8"/>
    <p:sldId id="280" r:id="rId9"/>
    <p:sldId id="281" r:id="rId10"/>
    <p:sldId id="272" r:id="rId11"/>
    <p:sldId id="268" r:id="rId12"/>
    <p:sldId id="298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65201" autoAdjust="0"/>
  </p:normalViewPr>
  <p:slideViewPr>
    <p:cSldViewPr>
      <p:cViewPr varScale="1">
        <p:scale>
          <a:sx n="87" d="100"/>
          <a:sy n="87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B4CA9-3833-48C0-BC5D-C5CEFD6165A8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311C2-364F-48A7-894E-B5E113825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ImageJ can be downloaded from the NIH website: https://</a:t>
            </a:r>
            <a:r>
              <a:rPr lang="en-US" dirty="0" err="1"/>
              <a:t>imagej.nih.gov</a:t>
            </a:r>
            <a:r>
              <a:rPr lang="en-US" dirty="0"/>
              <a:t>/</a:t>
            </a:r>
            <a:r>
              <a:rPr lang="en-US" dirty="0" err="1"/>
              <a:t>ij</a:t>
            </a:r>
            <a:r>
              <a:rPr lang="en-US" dirty="0"/>
              <a:t>/</a:t>
            </a:r>
            <a:r>
              <a:rPr lang="en-US" dirty="0" err="1"/>
              <a:t>download.html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 can be downloaded from the Comprehensive R Archive Network: https://</a:t>
            </a:r>
            <a:r>
              <a:rPr lang="en-US" dirty="0" err="1"/>
              <a:t>cran.r-project.org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Both ImageJ and R are packaged in what can be a more user-friendly, integrated development environment or IDE. These environments are excellent for learning and can provide many more integrated features. Personally, I find they tend to more delicate and are likely to fail with incompatible components when everything is not maintained and updated on a regular basis.  I also prefer to have greater control over </a:t>
            </a:r>
            <a:r>
              <a:rPr lang="en-US"/>
              <a:t>the software. 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ImageJ, the package wrapping is Fiji:</a:t>
            </a:r>
          </a:p>
          <a:p>
            <a:r>
              <a:rPr lang="en-US" dirty="0"/>
              <a:t>https://</a:t>
            </a:r>
            <a:r>
              <a:rPr lang="en-US" dirty="0" err="1"/>
              <a:t>fiji.sc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For R, the popular IDE is </a:t>
            </a:r>
            <a:r>
              <a:rPr lang="en-US" dirty="0" err="1"/>
              <a:t>RStudio</a:t>
            </a:r>
            <a:r>
              <a:rPr lang="en-US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www.rstudio.com</a:t>
            </a:r>
            <a:r>
              <a:rPr lang="en-US" dirty="0"/>
              <a:t>/products/</a:t>
            </a:r>
            <a:r>
              <a:rPr lang="en-US" dirty="0" err="1"/>
              <a:t>rstudio</a:t>
            </a:r>
            <a:r>
              <a:rPr lang="en-US" dirty="0"/>
              <a:t>/download/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38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8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3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to most image processing problems is to identify the features of interest.</a:t>
            </a:r>
          </a:p>
          <a:p>
            <a:r>
              <a:rPr lang="en-US" dirty="0"/>
              <a:t>This amounts to determining which pixels are "features" and then which groups of pictures are related as a single "object."</a:t>
            </a:r>
          </a:p>
          <a:p>
            <a:r>
              <a:rPr lang="en-US" dirty="0"/>
              <a:t>In this example, we would be interested in identifying the dark blobs and then possibly counting them or measuring the area of each.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2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CEEF-075A-47E3-AC30-7B53CDFD04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 with </a:t>
            </a:r>
            <a:r>
              <a:rPr lang="en-US" dirty="0" err="1"/>
              <a:t>EBImage</a:t>
            </a:r>
            <a:r>
              <a:rPr lang="en-US" dirty="0"/>
              <a:t> (and ImageJ)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Ornelles</a:t>
            </a:r>
          </a:p>
          <a:p>
            <a:r>
              <a:rPr lang="en-US" dirty="0"/>
              <a:t>R Users Group of Winston-Salem</a:t>
            </a:r>
          </a:p>
          <a:p>
            <a:r>
              <a:rPr lang="en-US" dirty="0"/>
              <a:t>December 11, 2017</a:t>
            </a:r>
          </a:p>
        </p:txBody>
      </p:sp>
    </p:spTree>
    <p:extLst>
      <p:ext uri="{BB962C8B-B14F-4D97-AF65-F5344CB8AC3E}">
        <p14:creationId xmlns:p14="http://schemas.microsoft.com/office/powerpoint/2010/main" val="85651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level processing: Gaussian blur (low pass filter)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3148800" cy="31242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52600"/>
            <a:ext cx="3148800" cy="3124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91000"/>
            <a:ext cx="2438400" cy="2438400"/>
          </a:xfrm>
          <a:prstGeom prst="rect">
            <a:avLst/>
          </a:prstGeom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191000"/>
            <a:ext cx="2438400" cy="2438400"/>
          </a:xfrm>
          <a:prstGeom prst="rect">
            <a:avLst/>
          </a:prstGeom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58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4200" y="2514600"/>
            <a:ext cx="5867400" cy="335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identification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62642"/>
            <a:ext cx="2438400" cy="2419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86592"/>
            <a:ext cx="2438400" cy="28098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286000" y="3319992"/>
            <a:ext cx="914400" cy="227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86000" y="2786592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445822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“Blobs” sample image</a:t>
            </a:r>
          </a:p>
          <a:p>
            <a:r>
              <a:rPr lang="en-US" dirty="0"/>
              <a:t>from </a:t>
            </a:r>
            <a:r>
              <a:rPr lang="en-US" dirty="0" err="1"/>
              <a:t>ImageJ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55" y="2786591"/>
            <a:ext cx="2589249" cy="2887775"/>
          </a:xfrm>
          <a:prstGeom prst="rect">
            <a:avLst/>
          </a:prstGeom>
        </p:spPr>
      </p:pic>
      <p:sp>
        <p:nvSpPr>
          <p:cNvPr id="13" name="Curved Down Arrow 12"/>
          <p:cNvSpPr/>
          <p:nvPr/>
        </p:nvSpPr>
        <p:spPr>
          <a:xfrm>
            <a:off x="4572000" y="1524000"/>
            <a:ext cx="3048000" cy="838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19431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the blobs</a:t>
            </a:r>
          </a:p>
        </p:txBody>
      </p:sp>
    </p:spTree>
    <p:extLst>
      <p:ext uri="{BB962C8B-B14F-4D97-AF65-F5344CB8AC3E}">
        <p14:creationId xmlns:p14="http://schemas.microsoft.com/office/powerpoint/2010/main" val="199731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EBImage</a:t>
            </a:r>
            <a:endParaRPr lang="en-US" dirty="0"/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Reading and displaying image</a:t>
            </a:r>
          </a:p>
          <a:p>
            <a:r>
              <a:rPr lang="en-US" dirty="0"/>
              <a:t>Standard Image Manipulation (*Interactive with R)</a:t>
            </a:r>
          </a:p>
          <a:p>
            <a:pPr lvl="1">
              <a:tabLst>
                <a:tab pos="3206750" algn="l"/>
              </a:tabLst>
            </a:pPr>
            <a:r>
              <a:rPr lang="en-US" dirty="0"/>
              <a:t>Brightness	- Contrast</a:t>
            </a:r>
          </a:p>
          <a:p>
            <a:pPr lvl="1">
              <a:tabLst>
                <a:tab pos="3206750" algn="l"/>
              </a:tabLst>
            </a:pPr>
            <a:r>
              <a:rPr lang="en-US" dirty="0"/>
              <a:t>Gamma adjustment	- Cropping*</a:t>
            </a:r>
          </a:p>
          <a:p>
            <a:pPr lvl="1">
              <a:tabLst>
                <a:tab pos="3206750" algn="l"/>
              </a:tabLst>
            </a:pPr>
            <a:r>
              <a:rPr lang="en-US" dirty="0"/>
              <a:t>Scaling*	- Spatial transforms*</a:t>
            </a:r>
          </a:p>
          <a:p>
            <a:pPr lvl="1">
              <a:tabLst>
                <a:tab pos="3206750" algn="l"/>
              </a:tabLst>
            </a:pPr>
            <a:r>
              <a:rPr lang="en-US" dirty="0"/>
              <a:t>Filtering	- Threshold</a:t>
            </a:r>
          </a:p>
          <a:p>
            <a:pPr>
              <a:tabLst>
                <a:tab pos="3206750" algn="l"/>
              </a:tabLst>
            </a:pPr>
            <a:r>
              <a:rPr lang="en-US" dirty="0"/>
              <a:t>Vacation photo example</a:t>
            </a:r>
          </a:p>
          <a:p>
            <a:r>
              <a:rPr lang="en-US" dirty="0"/>
              <a:t>Real world case studies (with limitations to </a:t>
            </a:r>
            <a:r>
              <a:rPr lang="en-US" dirty="0" err="1"/>
              <a:t>EBImage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Straighten, crop and label RNA gel</a:t>
            </a:r>
          </a:p>
          <a:p>
            <a:pPr lvl="1"/>
            <a:r>
              <a:rPr lang="en-US" dirty="0"/>
              <a:t>Perform </a:t>
            </a:r>
            <a:r>
              <a:rPr lang="en-US" dirty="0" err="1"/>
              <a:t>flatfield</a:t>
            </a:r>
            <a:r>
              <a:rPr lang="en-US" dirty="0"/>
              <a:t> correction on noisy microscope images</a:t>
            </a:r>
          </a:p>
          <a:p>
            <a:pPr lvl="1"/>
            <a:r>
              <a:rPr lang="en-US" dirty="0"/>
              <a:t>Segment and classify images of sea urchin embryos</a:t>
            </a:r>
          </a:p>
          <a:p>
            <a:pPr lvl="1"/>
            <a:r>
              <a:rPr lang="en-US" dirty="0"/>
              <a:t>Contour map homework assignment</a:t>
            </a:r>
          </a:p>
          <a:p>
            <a:pPr lvl="1"/>
            <a:r>
              <a:rPr lang="en-US" dirty="0"/>
              <a:t>Virus titer from two-color fluorescent micrographs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381000"/>
            <a:ext cx="274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 featured: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locator()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apply()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i="1" dirty="0">
                <a:cs typeface="Courier New" panose="02070309020205020404" pitchFamily="49" charset="0"/>
              </a:rPr>
              <a:t>...and not a mention of </a:t>
            </a:r>
            <a:r>
              <a:rPr lang="en-US" sz="1600" dirty="0" err="1">
                <a:cs typeface="Courier New" panose="02070309020205020404" pitchFamily="49" charset="0"/>
              </a:rPr>
              <a:t>ggplot</a:t>
            </a:r>
            <a:r>
              <a:rPr lang="en-US" sz="1600" i="1" dirty="0">
                <a:cs typeface="Courier New" panose="02070309020205020404" pitchFamily="49" charset="0"/>
              </a:rPr>
              <a:t> or </a:t>
            </a:r>
            <a:r>
              <a:rPr lang="en-US" sz="1600" dirty="0">
                <a:cs typeface="Courier New" panose="02070309020205020404" pitchFamily="49" charset="0"/>
              </a:rPr>
              <a:t>lattice</a:t>
            </a:r>
            <a:r>
              <a:rPr lang="en-US" sz="1600" i="1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538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EBImage</a:t>
            </a:r>
            <a:endParaRPr lang="en-US" dirty="0"/>
          </a:p>
          <a:p>
            <a:pPr lvl="1"/>
            <a:r>
              <a:rPr lang="en-US" dirty="0"/>
              <a:t>https://www.bioconductor.org</a:t>
            </a:r>
          </a:p>
          <a:p>
            <a:pPr lvl="1"/>
            <a:r>
              <a:rPr lang="en-US" dirty="0"/>
              <a:t>Search for </a:t>
            </a:r>
            <a:r>
              <a:rPr lang="en-US" dirty="0" err="1"/>
              <a:t>EBImage</a:t>
            </a:r>
            <a:endParaRPr lang="en-US" dirty="0"/>
          </a:p>
          <a:p>
            <a:r>
              <a:rPr lang="en-US" dirty="0"/>
              <a:t>ImageJ website</a:t>
            </a:r>
          </a:p>
          <a:p>
            <a:pPr lvl="1"/>
            <a:r>
              <a:rPr lang="en-US" dirty="0"/>
              <a:t>https://imagej.nih.gov/ij/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Digital</a:t>
            </a:r>
            <a:r>
              <a:rPr lang="en-US" baseline="0" dirty="0"/>
              <a:t>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62642"/>
            <a:ext cx="2438400" cy="2419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86592"/>
            <a:ext cx="2438400" cy="2809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03405"/>
              </p:ext>
            </p:extLst>
          </p:nvPr>
        </p:nvGraphicFramePr>
        <p:xfrm>
          <a:off x="6096000" y="2786591"/>
          <a:ext cx="2590796" cy="2809875"/>
        </p:xfrm>
        <a:graphic>
          <a:graphicData uri="http://schemas.openxmlformats.org/drawingml/2006/table">
            <a:tbl>
              <a:tblPr/>
              <a:tblGrid>
                <a:gridCol w="19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92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0" y="3319992"/>
            <a:ext cx="914400" cy="227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86000" y="2786592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445822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“Blobs” sample image</a:t>
            </a:r>
          </a:p>
          <a:p>
            <a:r>
              <a:rPr lang="en-US" dirty="0"/>
              <a:t>from </a:t>
            </a:r>
            <a:r>
              <a:rPr lang="en-US" dirty="0" err="1"/>
              <a:t>ImageJ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0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and Bit</a:t>
            </a:r>
            <a:r>
              <a:rPr lang="en-US" baseline="0" dirty="0"/>
              <a:t> Depth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Each cell in the two-dimensional array of numbers that </a:t>
            </a:r>
            <a:r>
              <a:rPr lang="en-US" sz="2800" i="1" dirty="0"/>
              <a:t>we interpret as an image</a:t>
            </a:r>
            <a:br>
              <a:rPr lang="en-US" sz="2800" i="1" dirty="0"/>
            </a:br>
            <a:r>
              <a:rPr lang="en-US" sz="2800" dirty="0"/>
              <a:t>is known as a pixel. </a:t>
            </a:r>
          </a:p>
          <a:p>
            <a:r>
              <a:rPr lang="en-US" sz="2800" dirty="0"/>
              <a:t>Each pixel is limited to a given range of values.</a:t>
            </a:r>
          </a:p>
          <a:p>
            <a:r>
              <a:rPr lang="en-US" sz="2800" dirty="0"/>
              <a:t>These values are often integers expressed as a binary number.</a:t>
            </a:r>
          </a:p>
          <a:p>
            <a:r>
              <a:rPr lang="en-US" sz="2800" dirty="0"/>
              <a:t>The bit-depth is log</a:t>
            </a:r>
            <a:r>
              <a:rPr lang="en-US" sz="2800" baseline="-25000" dirty="0"/>
              <a:t>2</a:t>
            </a:r>
            <a:r>
              <a:rPr lang="en-US" sz="2800" dirty="0"/>
              <a:t> of the possible values:</a:t>
            </a:r>
          </a:p>
          <a:p>
            <a:pPr marL="457200" lvl="1" indent="0">
              <a:buNone/>
            </a:pPr>
            <a:r>
              <a:rPr lang="en-US" sz="2400" dirty="0"/>
              <a:t>8-bit: 2</a:t>
            </a:r>
            <a:r>
              <a:rPr lang="en-US" sz="2400" baseline="30000" dirty="0"/>
              <a:t>8</a:t>
            </a:r>
            <a:r>
              <a:rPr lang="en-US" sz="2400" dirty="0"/>
              <a:t> = 256		16-bit: 2</a:t>
            </a:r>
            <a:r>
              <a:rPr lang="en-US" sz="2400" baseline="30000" dirty="0"/>
              <a:t>16</a:t>
            </a:r>
            <a:r>
              <a:rPr lang="en-US" sz="2400" dirty="0"/>
              <a:t> = 65,536</a:t>
            </a:r>
          </a:p>
          <a:p>
            <a:pPr marL="457200" lvl="1" indent="0">
              <a:buNone/>
            </a:pPr>
            <a:r>
              <a:rPr lang="en-US" sz="2400" dirty="0"/>
              <a:t>12-bit: 2</a:t>
            </a:r>
            <a:r>
              <a:rPr lang="en-US" sz="2400" baseline="30000" dirty="0"/>
              <a:t>12</a:t>
            </a:r>
            <a:r>
              <a:rPr lang="en-US" sz="2400" dirty="0"/>
              <a:t> = 4,096 	53-bit: 2</a:t>
            </a:r>
            <a:r>
              <a:rPr lang="en-US" sz="2400" baseline="30000" dirty="0"/>
              <a:t>53</a:t>
            </a:r>
            <a:r>
              <a:rPr lang="en-US" sz="2400" dirty="0"/>
              <a:t> = (double precision)</a:t>
            </a:r>
            <a:endParaRPr lang="en-US" dirty="0"/>
          </a:p>
          <a:p>
            <a:pPr marL="341313" indent="-284163"/>
            <a:r>
              <a:rPr lang="en-US" sz="2600" dirty="0" err="1"/>
              <a:t>EBImage</a:t>
            </a:r>
            <a:r>
              <a:rPr lang="en-US" sz="2600" dirty="0"/>
              <a:t> uses double precision or real numbers.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00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</a:t>
            </a:r>
            <a:r>
              <a:rPr lang="en-US" i="1" dirty="0"/>
              <a:t>are</a:t>
            </a:r>
            <a:r>
              <a:rPr lang="en-US" dirty="0"/>
              <a:t> your eyes?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2001044"/>
            <a:ext cx="4857750" cy="3724275"/>
          </a:xfrm>
        </p:spPr>
      </p:pic>
      <p:sp>
        <p:nvSpPr>
          <p:cNvPr id="6" name="TextBox 5"/>
          <p:cNvSpPr txBox="1"/>
          <p:nvPr/>
        </p:nvSpPr>
        <p:spPr>
          <a:xfrm>
            <a:off x="685800" y="2133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the gray level in the squares labeled “A” and “B”</a:t>
            </a:r>
          </a:p>
        </p:txBody>
      </p:sp>
    </p:spTree>
    <p:extLst>
      <p:ext uri="{BB962C8B-B14F-4D97-AF65-F5344CB8AC3E}">
        <p14:creationId xmlns:p14="http://schemas.microsoft.com/office/powerpoint/2010/main" val="18240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37347" y="1557297"/>
            <a:ext cx="1339053" cy="3776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Pseudocoloring</a:t>
            </a:r>
            <a:r>
              <a:rPr lang="en-US" dirty="0"/>
              <a:t> reveals surprise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01982"/>
            <a:ext cx="4857750" cy="3724275"/>
          </a:xfrm>
        </p:spPr>
      </p:pic>
      <p:sp>
        <p:nvSpPr>
          <p:cNvPr id="5" name="TextBox 4"/>
          <p:cNvSpPr txBox="1"/>
          <p:nvPr/>
        </p:nvSpPr>
        <p:spPr>
          <a:xfrm>
            <a:off x="6248400" y="533424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B have the same gray level (intensity)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28600" cy="3429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" y="1752600"/>
            <a:ext cx="228600" cy="3429000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678565" y="4973782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78565" y="4502934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678565" y="4032086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38200" y="5054831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38200" y="4589819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38200" y="4822324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38200" y="4357314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38200" y="4124809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43776" y="1752600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38200" y="2077828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38200" y="1845323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724833" y="4738358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724833" y="4260376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724833" y="2001982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78565" y="2246871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38200" y="2572099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38200" y="2339594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274320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838200" y="3902172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724833" y="3818206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05000" y="157994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the</a:t>
            </a:r>
            <a:br>
              <a:rPr lang="en-US" dirty="0"/>
            </a:br>
            <a:r>
              <a:rPr lang="en-US" dirty="0"/>
              <a:t>look-up table (LUT)</a:t>
            </a:r>
          </a:p>
        </p:txBody>
      </p:sp>
    </p:spTree>
    <p:extLst>
      <p:ext uri="{BB962C8B-B14F-4D97-AF65-F5344CB8AC3E}">
        <p14:creationId xmlns:p14="http://schemas.microsoft.com/office/powerpoint/2010/main" val="148301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Tools for quantitative</a:t>
            </a:r>
            <a:br>
              <a:rPr lang="en-US" sz="4000" dirty="0"/>
            </a:br>
            <a:r>
              <a:rPr lang="en-US" sz="4000" dirty="0"/>
              <a:t>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err="1"/>
              <a:t>ImageJ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Java-based image processing program developed at the National Institutes of Health by Wayne </a:t>
            </a:r>
            <a:r>
              <a:rPr lang="en-US" sz="2400" dirty="0" err="1"/>
              <a:t>Rasband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Open source,  software package fully extensible with Java and a Java script-like macro programming</a:t>
            </a:r>
            <a:br>
              <a:rPr lang="en-US" sz="2400" dirty="0"/>
            </a:br>
            <a:r>
              <a:rPr lang="en-US" sz="2400" dirty="0"/>
              <a:t>language</a:t>
            </a:r>
          </a:p>
          <a:p>
            <a:r>
              <a:rPr lang="en-US" sz="2800" b="1" dirty="0" err="1"/>
              <a:t>EBImage</a:t>
            </a:r>
            <a:endParaRPr lang="en-US" sz="2800" b="1" dirty="0"/>
          </a:p>
          <a:p>
            <a:pPr lvl="1"/>
            <a:r>
              <a:rPr lang="en-US" sz="2400" dirty="0"/>
              <a:t>Package in Bioconductor runs</a:t>
            </a:r>
            <a:br>
              <a:rPr lang="en-US" sz="2400" dirty="0"/>
            </a:br>
            <a:r>
              <a:rPr lang="en-US" sz="2400" dirty="0"/>
              <a:t>under R (</a:t>
            </a:r>
            <a:r>
              <a:rPr lang="en-US" sz="2400" dirty="0" err="1"/>
              <a:t>Gregoire</a:t>
            </a:r>
            <a:r>
              <a:rPr lang="en-US" sz="2400" dirty="0"/>
              <a:t> Pau, Florian Fuchs,</a:t>
            </a:r>
            <a:br>
              <a:rPr lang="en-US" sz="2400" dirty="0"/>
            </a:br>
            <a:r>
              <a:rPr lang="en-US" sz="2400" dirty="0"/>
              <a:t>Oleg </a:t>
            </a:r>
            <a:r>
              <a:rPr lang="en-US" sz="2400" dirty="0" err="1"/>
              <a:t>Sklyar</a:t>
            </a:r>
            <a:r>
              <a:rPr lang="en-US" sz="2400" dirty="0"/>
              <a:t>, Michael Boutros and</a:t>
            </a:r>
            <a:br>
              <a:rPr lang="en-US" sz="2400" dirty="0"/>
            </a:br>
            <a:r>
              <a:rPr lang="en-US" sz="2400" dirty="0"/>
              <a:t>Wolfgang Huber)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792394"/>
            <a:ext cx="2105025" cy="2636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6477000"/>
            <a:ext cx="835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http://www.optinav.com/Bob_ImageJ_Conference_Photos/source/100_0200.htm</a:t>
            </a:r>
          </a:p>
        </p:txBody>
      </p:sp>
    </p:spTree>
    <p:extLst>
      <p:ext uri="{BB962C8B-B14F-4D97-AF65-F5344CB8AC3E}">
        <p14:creationId xmlns:p14="http://schemas.microsoft.com/office/powerpoint/2010/main" val="254372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Image Work</a:t>
            </a:r>
            <a:r>
              <a:rPr lang="en-US" baseline="0" dirty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image</a:t>
            </a:r>
          </a:p>
          <a:p>
            <a:pPr marL="573088" lvl="1" indent="0">
              <a:buNone/>
            </a:pPr>
            <a:r>
              <a:rPr lang="en-US" dirty="0"/>
              <a:t>TIFF, PNG or JPEG format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Perform low level processing</a:t>
            </a:r>
          </a:p>
          <a:p>
            <a:pPr marL="573088" lvl="1" indent="0">
              <a:buNone/>
            </a:pPr>
            <a:r>
              <a:rPr lang="en-US" dirty="0"/>
              <a:t>Brightness/contrast, noise, linear, and non-linear filters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Feature </a:t>
            </a:r>
            <a:r>
              <a:rPr lang="en-US" b="1" dirty="0"/>
              <a:t>identification</a:t>
            </a:r>
          </a:p>
          <a:p>
            <a:pPr marL="573088" lvl="1" indent="0">
              <a:buNone/>
            </a:pPr>
            <a:r>
              <a:rPr lang="en-US" dirty="0"/>
              <a:t>Lump related pixels together to define "objects"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Feature </a:t>
            </a:r>
            <a:r>
              <a:rPr lang="en-US" b="1" dirty="0"/>
              <a:t>measurement</a:t>
            </a:r>
          </a:p>
          <a:p>
            <a:pPr marL="573088" lvl="1" indent="0">
              <a:buNone/>
            </a:pPr>
            <a:r>
              <a:rPr lang="en-US" dirty="0"/>
              <a:t>Presence or absence, shape, intensity, moments, textures...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Feature </a:t>
            </a:r>
            <a:r>
              <a:rPr lang="en-US" b="1" dirty="0"/>
              <a:t>analysis</a:t>
            </a:r>
          </a:p>
          <a:p>
            <a:pPr marL="573088" lvl="1" indent="0">
              <a:buNone/>
            </a:pPr>
            <a:r>
              <a:rPr lang="en-US" dirty="0"/>
              <a:t>This is an activity R is very well suited for</a:t>
            </a:r>
          </a:p>
        </p:txBody>
      </p:sp>
    </p:spTree>
    <p:extLst>
      <p:ext uri="{BB962C8B-B14F-4D97-AF65-F5344CB8AC3E}">
        <p14:creationId xmlns:p14="http://schemas.microsoft.com/office/powerpoint/2010/main" val="125666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Brightness &amp; contrast</a:t>
            </a:r>
          </a:p>
          <a:p>
            <a:r>
              <a:rPr lang="en-US" dirty="0"/>
              <a:t>Kernel filters</a:t>
            </a:r>
          </a:p>
          <a:p>
            <a:pPr lvl="1"/>
            <a:r>
              <a:rPr lang="en-US" dirty="0"/>
              <a:t>3x3 </a:t>
            </a:r>
            <a:r>
              <a:rPr lang="en-US" b="1" dirty="0"/>
              <a:t>Median filter</a:t>
            </a:r>
            <a:r>
              <a:rPr lang="en-US" dirty="0"/>
              <a:t> replaces each pixel with the median of the 9 pixels neighboring pixels</a:t>
            </a:r>
          </a:p>
          <a:p>
            <a:pPr lvl="1"/>
            <a:r>
              <a:rPr lang="en-US" b="1" dirty="0"/>
              <a:t>Gaussian filter </a:t>
            </a:r>
            <a:r>
              <a:rPr lang="en-US" dirty="0"/>
              <a:t>is something of a distance-weighted average</a:t>
            </a:r>
          </a:p>
          <a:p>
            <a:pPr lvl="1"/>
            <a:r>
              <a:rPr lang="en-US" dirty="0"/>
              <a:t>Other spatial filters perform similar smoothing operations or enhance edges in one direction or another or enhance changes in values</a:t>
            </a:r>
          </a:p>
        </p:txBody>
      </p:sp>
    </p:spTree>
    <p:extLst>
      <p:ext uri="{BB962C8B-B14F-4D97-AF65-F5344CB8AC3E}">
        <p14:creationId xmlns:p14="http://schemas.microsoft.com/office/powerpoint/2010/main" val="108702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Low level processing: 3 x 3 median filter (non-linear)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07610681"/>
              </p:ext>
            </p:extLst>
          </p:nvPr>
        </p:nvGraphicFramePr>
        <p:xfrm>
          <a:off x="5181600" y="3810011"/>
          <a:ext cx="3200405" cy="2362188"/>
        </p:xfrm>
        <a:graphic>
          <a:graphicData uri="http://schemas.openxmlformats.org/drawingml/2006/table">
            <a:tbl>
              <a:tblPr/>
              <a:tblGrid>
                <a:gridCol w="24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1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44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31130394"/>
              </p:ext>
            </p:extLst>
          </p:nvPr>
        </p:nvGraphicFramePr>
        <p:xfrm>
          <a:off x="838200" y="3810000"/>
          <a:ext cx="3124199" cy="2372889"/>
        </p:xfrm>
        <a:graphic>
          <a:graphicData uri="http://schemas.openxmlformats.org/drawingml/2006/table">
            <a:tbl>
              <a:tblPr/>
              <a:tblGrid>
                <a:gridCol w="24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03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2438400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013"/>
            <a:ext cx="2438400" cy="2438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352800" y="232041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43400" y="48768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2667000"/>
            <a:ext cx="609600" cy="65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76800" y="2667000"/>
            <a:ext cx="609600" cy="65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19200" y="5181600"/>
            <a:ext cx="990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23271" y="5179142"/>
            <a:ext cx="990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9200" y="6400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of 176, 177, 220, 255, 12, 208, 211, 211, and 207 = 208</a:t>
            </a:r>
          </a:p>
        </p:txBody>
      </p:sp>
    </p:spTree>
    <p:extLst>
      <p:ext uri="{BB962C8B-B14F-4D97-AF65-F5344CB8AC3E}">
        <p14:creationId xmlns:p14="http://schemas.microsoft.com/office/powerpoint/2010/main" val="359723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1141</Words>
  <Application>Microsoft Macintosh PowerPoint</Application>
  <PresentationFormat>On-screen Show (4:3)</PresentationFormat>
  <Paragraphs>638</Paragraphs>
  <Slides>13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Office Theme</vt:lpstr>
      <vt:lpstr>Image processing with EBImage (and ImageJ)</vt:lpstr>
      <vt:lpstr>Basic Digital Image</vt:lpstr>
      <vt:lpstr>Digital Image and Bit Depth</vt:lpstr>
      <vt:lpstr>How good are your eyes?</vt:lpstr>
      <vt:lpstr>Pseudocoloring reveals surprise</vt:lpstr>
      <vt:lpstr>Tools for quantitative image analysis</vt:lpstr>
      <vt:lpstr>Typical Image Work Flow</vt:lpstr>
      <vt:lpstr>Low level processing</vt:lpstr>
      <vt:lpstr>Low level processing: 3 x 3 median filter (non-linear)</vt:lpstr>
      <vt:lpstr>Low level processing: Gaussian blur (low pass filter)</vt:lpstr>
      <vt:lpstr>Feature identification </vt:lpstr>
      <vt:lpstr>Talk Outline</vt:lpstr>
      <vt:lpstr>Resources</vt:lpstr>
    </vt:vector>
  </TitlesOfParts>
  <Company>Home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ImageJ</dc:title>
  <dc:creator>Ornelles home</dc:creator>
  <cp:lastModifiedBy>David Ornelles</cp:lastModifiedBy>
  <cp:revision>59</cp:revision>
  <dcterms:created xsi:type="dcterms:W3CDTF">2013-02-11T18:22:03Z</dcterms:created>
  <dcterms:modified xsi:type="dcterms:W3CDTF">2018-04-03T15:35:18Z</dcterms:modified>
</cp:coreProperties>
</file>