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935" r:id="rId4"/>
  </p:sldMasterIdLst>
  <p:notesMasterIdLst>
    <p:notesMasterId r:id="rId9"/>
  </p:notesMasterIdLst>
  <p:handoutMasterIdLst>
    <p:handoutMasterId r:id="rId10"/>
  </p:handoutMasterIdLst>
  <p:sldIdLst>
    <p:sldId id="256" r:id="rId5"/>
    <p:sldId id="259" r:id="rId6"/>
    <p:sldId id="257" r:id="rId7"/>
    <p:sldId id="258" r:id="rId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181">
          <p15:clr>
            <a:srgbClr val="A4A3A4"/>
          </p15:clr>
        </p15:guide>
        <p15:guide id="2" pos="1359">
          <p15:clr>
            <a:srgbClr val="A4A3A4"/>
          </p15:clr>
        </p15:guide>
        <p15:guide id="3" pos="3843">
          <p15:clr>
            <a:srgbClr val="A4A3A4"/>
          </p15:clr>
        </p15:guide>
        <p15:guide id="4" pos="19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orient="horz" pos="1882">
          <p15:clr>
            <a:srgbClr val="A4A3A4"/>
          </p15:clr>
        </p15:guide>
        <p15:guide id="3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73" autoAdjust="0"/>
    <p:restoredTop sz="95339" autoAdjust="0"/>
  </p:normalViewPr>
  <p:slideViewPr>
    <p:cSldViewPr snapToGrid="0" showGuides="1">
      <p:cViewPr varScale="1">
        <p:scale>
          <a:sx n="83" d="100"/>
          <a:sy n="83" d="100"/>
        </p:scale>
        <p:origin x="-1840" y="-104"/>
      </p:cViewPr>
      <p:guideLst>
        <p:guide orient="horz" pos="4181"/>
        <p:guide pos="1359"/>
        <p:guide pos="3843"/>
        <p:guide pos="19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>
        <p:scale>
          <a:sx n="75" d="100"/>
          <a:sy n="75" d="100"/>
        </p:scale>
        <p:origin x="-792" y="-48"/>
      </p:cViewPr>
      <p:guideLst>
        <p:guide orient="horz" pos="2928"/>
        <p:guide orient="horz" pos="1882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commentAuthors" Target="commentAuthors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61A6FC-215E-440C-85C1-7C5D8113132A}" type="datetimeFigureOut">
              <a:rPr lang="en-US" smtClean="0"/>
              <a:t>8/3/17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C4BCF-1057-4162-BB32-3C91D6411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9806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762069-76AF-42C7-A5A2-4F411E37AD85}" type="datetimeFigureOut">
              <a:rPr lang="en-US" smtClean="0"/>
              <a:t>8/3/17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6BAA5A-EBA8-43FC-A55E-47642B82A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16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eg"/><Relationship Id="rId5" Type="http://schemas.openxmlformats.org/officeDocument/2006/relationships/image" Target="../media/image6.jpeg"/><Relationship Id="rId6" Type="http://schemas.openxmlformats.org/officeDocument/2006/relationships/image" Target="../media/image7.jpeg"/><Relationship Id="rId7" Type="http://schemas.openxmlformats.org/officeDocument/2006/relationships/image" Target="../media/image8.png"/><Relationship Id="rId8" Type="http://schemas.microsoft.com/office/2007/relationships/hdphoto" Target="../media/hdphoto1.wdp"/><Relationship Id="rId9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/>
          <p:cNvSpPr>
            <a:spLocks/>
          </p:cNvSpPr>
          <p:nvPr userDrawn="1"/>
        </p:nvSpPr>
        <p:spPr bwMode="auto">
          <a:xfrm>
            <a:off x="5679806" y="0"/>
            <a:ext cx="3464194" cy="6861871"/>
          </a:xfrm>
          <a:custGeom>
            <a:avLst/>
            <a:gdLst>
              <a:gd name="T0" fmla="*/ 149 w 1094"/>
              <a:gd name="T1" fmla="*/ 2166 h 2166"/>
              <a:gd name="T2" fmla="*/ 1094 w 1094"/>
              <a:gd name="T3" fmla="*/ 2166 h 2166"/>
              <a:gd name="T4" fmla="*/ 1094 w 1094"/>
              <a:gd name="T5" fmla="*/ 0 h 2166"/>
              <a:gd name="T6" fmla="*/ 0 w 1094"/>
              <a:gd name="T7" fmla="*/ 0 h 2166"/>
              <a:gd name="T8" fmla="*/ 149 w 1094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4" h="2166">
                <a:moveTo>
                  <a:pt x="149" y="2166"/>
                </a:moveTo>
                <a:cubicBezTo>
                  <a:pt x="1094" y="2166"/>
                  <a:pt x="1094" y="2166"/>
                  <a:pt x="1094" y="2166"/>
                </a:cubicBezTo>
                <a:cubicBezTo>
                  <a:pt x="1094" y="0"/>
                  <a:pt x="1094" y="0"/>
                  <a:pt x="109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04" y="816"/>
                  <a:pt x="149" y="2166"/>
                </a:cubicBezTo>
                <a:close/>
              </a:path>
            </a:pathLst>
          </a:custGeom>
          <a:solidFill>
            <a:srgbClr val="027A3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6"/>
          <p:cNvSpPr>
            <a:spLocks/>
          </p:cNvSpPr>
          <p:nvPr userDrawn="1"/>
        </p:nvSpPr>
        <p:spPr bwMode="auto">
          <a:xfrm>
            <a:off x="5377263" y="0"/>
            <a:ext cx="1272781" cy="6861871"/>
          </a:xfrm>
          <a:custGeom>
            <a:avLst/>
            <a:gdLst>
              <a:gd name="T0" fmla="*/ 221 w 402"/>
              <a:gd name="T1" fmla="*/ 2166 h 2166"/>
              <a:gd name="T2" fmla="*/ 240 w 402"/>
              <a:gd name="T3" fmla="*/ 2166 h 2166"/>
              <a:gd name="T4" fmla="*/ 90 w 402"/>
              <a:gd name="T5" fmla="*/ 0 h 2166"/>
              <a:gd name="T6" fmla="*/ 0 w 402"/>
              <a:gd name="T7" fmla="*/ 0 h 2166"/>
              <a:gd name="T8" fmla="*/ 221 w 40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2166">
                <a:moveTo>
                  <a:pt x="221" y="2166"/>
                </a:moveTo>
                <a:cubicBezTo>
                  <a:pt x="240" y="2166"/>
                  <a:pt x="240" y="2166"/>
                  <a:pt x="240" y="2166"/>
                </a:cubicBezTo>
                <a:cubicBezTo>
                  <a:pt x="240" y="2166"/>
                  <a:pt x="402" y="989"/>
                  <a:pt x="9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47" y="767"/>
                  <a:pt x="221" y="2166"/>
                </a:cubicBezTo>
                <a:close/>
              </a:path>
            </a:pathLst>
          </a:custGeom>
          <a:solidFill>
            <a:srgbClr val="85B7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 rotWithShape="1"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3723" t="46829" r="5491"/>
          <a:stretch/>
        </p:blipFill>
        <p:spPr>
          <a:xfrm rot="5400000" flipH="1">
            <a:off x="-39313" y="38845"/>
            <a:ext cx="3519399" cy="3441027"/>
          </a:xfrm>
          <a:prstGeom prst="rect">
            <a:avLst/>
          </a:prstGeom>
        </p:spPr>
      </p:pic>
      <p:sp>
        <p:nvSpPr>
          <p:cNvPr id="8" name="AutoShape 3"/>
          <p:cNvSpPr>
            <a:spLocks noChangeAspect="1" noChangeArrowheads="1" noTextEdit="1"/>
          </p:cNvSpPr>
          <p:nvPr userDrawn="1"/>
        </p:nvSpPr>
        <p:spPr bwMode="auto">
          <a:xfrm rot="16200000">
            <a:off x="3800344" y="1503009"/>
            <a:ext cx="6858002" cy="3809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01168" y="235945"/>
            <a:ext cx="4160172" cy="877163"/>
          </a:xfrm>
        </p:spPr>
        <p:txBody>
          <a:bodyPr/>
          <a:lstStyle>
            <a:lvl1pPr algn="l">
              <a:defRPr sz="3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01168" y="1761403"/>
            <a:ext cx="3255297" cy="75713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211134" y="6313043"/>
            <a:ext cx="2114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>
                <a:solidFill>
                  <a:schemeClr val="tx2"/>
                </a:solidFill>
              </a:rPr>
              <a:t>ORNL is managed by UT-Battelle </a:t>
            </a:r>
            <a:br>
              <a:rPr lang="en-US" sz="1000" b="0" dirty="0">
                <a:solidFill>
                  <a:schemeClr val="tx2"/>
                </a:solidFill>
              </a:rPr>
            </a:br>
            <a:r>
              <a:rPr lang="en-US" sz="1000" b="0" dirty="0">
                <a:solidFill>
                  <a:schemeClr val="tx2"/>
                </a:solidFill>
              </a:rPr>
              <a:t>for the US Department of Energy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6338" r="11360" b="9696"/>
          <a:stretch/>
        </p:blipFill>
        <p:spPr>
          <a:xfrm>
            <a:off x="6180667" y="65"/>
            <a:ext cx="2953546" cy="6192917"/>
          </a:xfrm>
          <a:prstGeom prst="rect">
            <a:avLst/>
          </a:prstGeom>
        </p:spPr>
      </p:pic>
      <p:pic>
        <p:nvPicPr>
          <p:cNvPr id="18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23919" y="811969"/>
            <a:ext cx="2152274" cy="2152275"/>
          </a:xfrm>
          <a:prstGeom prst="ellipse">
            <a:avLst/>
          </a:prstGeom>
          <a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6850"/>
            </a:stretch>
          </a:blipFill>
          <a:ln w="76200">
            <a:solidFill>
              <a:schemeClr val="accent2">
                <a:alpha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  <a:extLst/>
        </p:spPr>
      </p:pic>
      <p:pic>
        <p:nvPicPr>
          <p:cNvPr id="21" name="Picture 20" descr="DifScat_better vibe.jpg.jpeg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10253" y="1402065"/>
            <a:ext cx="1868502" cy="1868502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accent2"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7" cstate="screen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48550" y="6338371"/>
            <a:ext cx="1329900" cy="31676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160" y="2715768"/>
            <a:ext cx="1664208" cy="1664208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accent2"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</p:spTree>
    <p:extLst>
      <p:ext uri="{BB962C8B-B14F-4D97-AF65-F5344CB8AC3E}">
        <p14:creationId xmlns:p14="http://schemas.microsoft.com/office/powerpoint/2010/main" val="1857142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433" y="236982"/>
            <a:ext cx="8636290" cy="484748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168" y="1508760"/>
            <a:ext cx="8642640" cy="4195415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" y="236982"/>
            <a:ext cx="8628678" cy="48474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4415" y="1402417"/>
            <a:ext cx="4192528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4415" y="2227999"/>
            <a:ext cx="4192528" cy="36746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buFont typeface="Arial" panose="020B0604020202020204" pitchFamily="34" charset="0"/>
              <a:buChar char="•"/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3492" y="1402417"/>
            <a:ext cx="4194175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3492" y="2227999"/>
            <a:ext cx="4194175" cy="36746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3723" t="46829" r="5491"/>
          <a:stretch/>
        </p:blipFill>
        <p:spPr>
          <a:xfrm rot="5400000" flipH="1">
            <a:off x="-39313" y="38845"/>
            <a:ext cx="3519399" cy="3441027"/>
          </a:xfrm>
          <a:prstGeom prst="rect">
            <a:avLst/>
          </a:prstGeom>
        </p:spPr>
      </p:pic>
      <p:sp>
        <p:nvSpPr>
          <p:cNvPr id="7" name="Freeform 13"/>
          <p:cNvSpPr>
            <a:spLocks/>
          </p:cNvSpPr>
          <p:nvPr userDrawn="1"/>
        </p:nvSpPr>
        <p:spPr bwMode="auto">
          <a:xfrm>
            <a:off x="5377263" y="0"/>
            <a:ext cx="1236663" cy="6858000"/>
          </a:xfrm>
          <a:custGeom>
            <a:avLst/>
            <a:gdLst>
              <a:gd name="T0" fmla="*/ 221 w 402"/>
              <a:gd name="T1" fmla="*/ 2166 h 2166"/>
              <a:gd name="T2" fmla="*/ 240 w 402"/>
              <a:gd name="T3" fmla="*/ 2166 h 2166"/>
              <a:gd name="T4" fmla="*/ 90 w 402"/>
              <a:gd name="T5" fmla="*/ 0 h 2166"/>
              <a:gd name="T6" fmla="*/ 0 w 402"/>
              <a:gd name="T7" fmla="*/ 0 h 2166"/>
              <a:gd name="T8" fmla="*/ 221 w 40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2166">
                <a:moveTo>
                  <a:pt x="221" y="2166"/>
                </a:moveTo>
                <a:cubicBezTo>
                  <a:pt x="240" y="2166"/>
                  <a:pt x="240" y="2166"/>
                  <a:pt x="240" y="2166"/>
                </a:cubicBezTo>
                <a:cubicBezTo>
                  <a:pt x="240" y="2166"/>
                  <a:pt x="402" y="989"/>
                  <a:pt x="9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46" y="767"/>
                  <a:pt x="221" y="216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dist="25400" algn="l" rotWithShape="0">
              <a:schemeClr val="tx2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7" y="237744"/>
            <a:ext cx="4341471" cy="1117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3628" r="14333" b="9696"/>
          <a:stretch/>
        </p:blipFill>
        <p:spPr>
          <a:xfrm>
            <a:off x="6214534" y="65"/>
            <a:ext cx="2929466" cy="61929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48550" y="6338371"/>
            <a:ext cx="1329900" cy="31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" y="237744"/>
            <a:ext cx="8628678" cy="48474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3336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5083728" y="1812022"/>
            <a:ext cx="4060272" cy="504584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48550" y="6338371"/>
            <a:ext cx="1329900" cy="31676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10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3723" t="46829" r="5491"/>
          <a:stretch/>
        </p:blipFill>
        <p:spPr>
          <a:xfrm rot="5400000" flipH="1">
            <a:off x="-39313" y="38845"/>
            <a:ext cx="3519399" cy="3441027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01168" y="237744"/>
            <a:ext cx="8628678" cy="484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01168" y="1508760"/>
            <a:ext cx="8642640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   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 flipH="1">
            <a:off x="22695" y="6513051"/>
            <a:ext cx="2103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pPr algn="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256"/>
          <p:cNvSpPr txBox="1">
            <a:spLocks noChangeArrowheads="1"/>
          </p:cNvSpPr>
          <p:nvPr/>
        </p:nvSpPr>
        <p:spPr>
          <a:xfrm>
            <a:off x="216123" y="6477000"/>
            <a:ext cx="2895600" cy="182562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r>
              <a:rPr lang="en-US" sz="1000" b="0" dirty="0" err="1">
                <a:solidFill>
                  <a:srgbClr val="BFBFBF"/>
                </a:solidFill>
                <a:latin typeface="Arial" pitchFamily="34" charset="0"/>
                <a:cs typeface="Arial" pitchFamily="34" charset="0"/>
              </a:rPr>
              <a:t>Presentation_name</a:t>
            </a:r>
            <a:endParaRPr lang="en-US" sz="1000" b="0" dirty="0">
              <a:solidFill>
                <a:srgbClr val="BFBFB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Rectangle 14"/>
          <p:cNvSpPr>
            <a:spLocks noChangeArrowheads="1"/>
          </p:cNvSpPr>
          <p:nvPr userDrawn="1"/>
        </p:nvSpPr>
        <p:spPr bwMode="auto">
          <a:xfrm>
            <a:off x="-569913" y="-2814638"/>
            <a:ext cx="25400" cy="1588"/>
          </a:xfrm>
          <a:prstGeom prst="rect">
            <a:avLst/>
          </a:prstGeom>
          <a:solidFill>
            <a:srgbClr val="85B7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37" r:id="rId2"/>
    <p:sldLayoutId id="2147483939" r:id="rId3"/>
    <p:sldLayoutId id="2147483940" r:id="rId4"/>
    <p:sldLayoutId id="2147483941" r:id="rId5"/>
    <p:sldLayoutId id="2147483942" r:id="rId6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 kern="1200">
          <a:solidFill>
            <a:schemeClr val="tx2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2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168" y="235945"/>
            <a:ext cx="4160172" cy="888705"/>
          </a:xfrm>
        </p:spPr>
        <p:txBody>
          <a:bodyPr/>
          <a:lstStyle/>
          <a:p>
            <a:r>
              <a:rPr lang="en-US" dirty="0" smtClean="0"/>
              <a:t>Demonstration of CPFEM code </a:t>
            </a:r>
            <a:r>
              <a:rPr lang="en-US" dirty="0" err="1" smtClean="0"/>
              <a:t>femPX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99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433" y="236982"/>
            <a:ext cx="8636290" cy="496290"/>
          </a:xfrm>
        </p:spPr>
        <p:txBody>
          <a:bodyPr/>
          <a:lstStyle/>
          <a:p>
            <a:r>
              <a:rPr lang="en-US" dirty="0" smtClean="0"/>
              <a:t>Initial set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module for </a:t>
            </a:r>
            <a:r>
              <a:rPr lang="en-US" dirty="0" err="1" smtClean="0"/>
              <a:t>mpi</a:t>
            </a:r>
            <a:endParaRPr lang="en-US" dirty="0" smtClean="0"/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module load </a:t>
            </a:r>
            <a:r>
              <a:rPr lang="en-US" i="1" dirty="0" err="1" smtClean="0">
                <a:solidFill>
                  <a:srgbClr val="FF0000"/>
                </a:solidFill>
              </a:rPr>
              <a:t>mpi</a:t>
            </a:r>
            <a:endParaRPr lang="en-US" i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Add math kernel library to the library path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export LD_LIBRARY_PATH=$LD_LIBRARY_PATH:/opt/</a:t>
            </a:r>
            <a:r>
              <a:rPr lang="en-US" i="1" dirty="0" err="1">
                <a:solidFill>
                  <a:srgbClr val="FF0000"/>
                </a:solidFill>
              </a:rPr>
              <a:t>intel</a:t>
            </a:r>
            <a:r>
              <a:rPr lang="en-US" i="1" dirty="0">
                <a:solidFill>
                  <a:srgbClr val="FF0000"/>
                </a:solidFill>
              </a:rPr>
              <a:t>/</a:t>
            </a:r>
            <a:r>
              <a:rPr lang="en-US" i="1" dirty="0" err="1">
                <a:solidFill>
                  <a:srgbClr val="FF0000"/>
                </a:solidFill>
              </a:rPr>
              <a:t>mkl</a:t>
            </a:r>
            <a:r>
              <a:rPr lang="en-US" i="1" dirty="0">
                <a:solidFill>
                  <a:srgbClr val="FF0000"/>
                </a:solidFill>
              </a:rPr>
              <a:t>/lib/</a:t>
            </a:r>
            <a:r>
              <a:rPr lang="en-US" i="1" dirty="0" smtClean="0">
                <a:solidFill>
                  <a:srgbClr val="FF0000"/>
                </a:solidFill>
              </a:rPr>
              <a:t>intel64 </a:t>
            </a:r>
            <a:r>
              <a:rPr lang="en-US" dirty="0" smtClean="0">
                <a:solidFill>
                  <a:srgbClr val="000000"/>
                </a:solidFill>
              </a:rPr>
              <a:t>(if using bash)</a:t>
            </a:r>
            <a:endParaRPr lang="en-US" i="1" dirty="0" smtClean="0">
              <a:solidFill>
                <a:srgbClr val="FF0000"/>
              </a:solidFill>
            </a:endParaRPr>
          </a:p>
          <a:p>
            <a:pPr lvl="1"/>
            <a:r>
              <a:rPr lang="en-US" i="1" dirty="0" err="1" smtClean="0">
                <a:solidFill>
                  <a:srgbClr val="FF0000"/>
                </a:solidFill>
              </a:rPr>
              <a:t>setenv</a:t>
            </a:r>
            <a:r>
              <a:rPr lang="en-US" i="1" dirty="0" smtClean="0">
                <a:solidFill>
                  <a:srgbClr val="FF0000"/>
                </a:solidFill>
              </a:rPr>
              <a:t> LD_LIBRARY_PATH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smtClean="0">
                <a:solidFill>
                  <a:srgbClr val="FF0000"/>
                </a:solidFill>
              </a:rPr>
              <a:t>$LD_LIBRARY_PATH/</a:t>
            </a:r>
            <a:r>
              <a:rPr lang="en-US" i="1" dirty="0">
                <a:solidFill>
                  <a:srgbClr val="FF0000"/>
                </a:solidFill>
              </a:rPr>
              <a:t>opt/</a:t>
            </a:r>
            <a:r>
              <a:rPr lang="en-US" i="1" dirty="0" err="1">
                <a:solidFill>
                  <a:srgbClr val="FF0000"/>
                </a:solidFill>
              </a:rPr>
              <a:t>intel</a:t>
            </a:r>
            <a:r>
              <a:rPr lang="en-US" i="1" dirty="0">
                <a:solidFill>
                  <a:srgbClr val="FF0000"/>
                </a:solidFill>
              </a:rPr>
              <a:t>/</a:t>
            </a:r>
            <a:r>
              <a:rPr lang="en-US" i="1" dirty="0" err="1">
                <a:solidFill>
                  <a:srgbClr val="FF0000"/>
                </a:solidFill>
              </a:rPr>
              <a:t>mkl</a:t>
            </a:r>
            <a:r>
              <a:rPr lang="en-US" i="1" dirty="0">
                <a:solidFill>
                  <a:srgbClr val="FF0000"/>
                </a:solidFill>
              </a:rPr>
              <a:t>/lib/</a:t>
            </a:r>
            <a:r>
              <a:rPr lang="en-US" i="1" dirty="0" smtClean="0">
                <a:solidFill>
                  <a:srgbClr val="FF0000"/>
                </a:solidFill>
              </a:rPr>
              <a:t>intel64 </a:t>
            </a:r>
            <a:r>
              <a:rPr lang="en-US" dirty="0" smtClean="0">
                <a:solidFill>
                  <a:srgbClr val="000000"/>
                </a:solidFill>
              </a:rPr>
              <a:t>(if using </a:t>
            </a:r>
            <a:r>
              <a:rPr lang="en-US" dirty="0" err="1" smtClean="0">
                <a:solidFill>
                  <a:srgbClr val="000000"/>
                </a:solidFill>
              </a:rPr>
              <a:t>csh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Use </a:t>
            </a:r>
            <a:r>
              <a:rPr lang="en-US" i="1" dirty="0" err="1" smtClean="0">
                <a:solidFill>
                  <a:srgbClr val="FF0000"/>
                </a:solidFill>
              </a:rPr>
              <a:t>mpirun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to submit the job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Example files are in the directory </a:t>
            </a:r>
            <a:r>
              <a:rPr lang="en-US" i="1" dirty="0" smtClean="0">
                <a:solidFill>
                  <a:srgbClr val="000000"/>
                </a:solidFill>
              </a:rPr>
              <a:t>~</a:t>
            </a:r>
            <a:r>
              <a:rPr lang="en-US" i="1" dirty="0" err="1" smtClean="0">
                <a:solidFill>
                  <a:srgbClr val="000000"/>
                </a:solidFill>
              </a:rPr>
              <a:t>sarmag</a:t>
            </a:r>
            <a:r>
              <a:rPr lang="en-US" i="1" dirty="0" smtClean="0">
                <a:solidFill>
                  <a:srgbClr val="000000"/>
                </a:solidFill>
              </a:rPr>
              <a:t>/</a:t>
            </a:r>
            <a:r>
              <a:rPr lang="en-US" i="1" dirty="0" err="1" smtClean="0">
                <a:solidFill>
                  <a:srgbClr val="000000"/>
                </a:solidFill>
              </a:rPr>
              <a:t>polycrys</a:t>
            </a:r>
            <a:r>
              <a:rPr lang="en-US" i="1" dirty="0" smtClean="0">
                <a:solidFill>
                  <a:srgbClr val="000000"/>
                </a:solidFill>
              </a:rPr>
              <a:t>/</a:t>
            </a:r>
            <a:r>
              <a:rPr lang="en-US" i="1" dirty="0" err="1" smtClean="0">
                <a:solidFill>
                  <a:srgbClr val="000000"/>
                </a:solidFill>
              </a:rPr>
              <a:t>datafiles</a:t>
            </a:r>
            <a:r>
              <a:rPr lang="en-US" i="1" dirty="0" smtClean="0">
                <a:solidFill>
                  <a:srgbClr val="000000"/>
                </a:solidFill>
              </a:rPr>
              <a:t>/demo/run</a:t>
            </a:r>
            <a:r>
              <a:rPr lang="en-US" dirty="0" smtClean="0">
                <a:solidFill>
                  <a:srgbClr val="000000"/>
                </a:solidFill>
              </a:rPr>
              <a:t> on </a:t>
            </a:r>
            <a:r>
              <a:rPr lang="en-US" b="1" dirty="0" smtClean="0">
                <a:solidFill>
                  <a:srgbClr val="000000"/>
                </a:solidFill>
              </a:rPr>
              <a:t>vulcan2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909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433" y="236982"/>
            <a:ext cx="8636290" cy="496290"/>
          </a:xfrm>
        </p:spPr>
        <p:txBody>
          <a:bodyPr/>
          <a:lstStyle/>
          <a:p>
            <a:r>
              <a:rPr lang="en-US" dirty="0" smtClean="0"/>
              <a:t>Input files needed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ps_comp.in.tty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(contains input to be read from </a:t>
            </a:r>
            <a:r>
              <a:rPr lang="en-US" dirty="0" err="1" smtClean="0">
                <a:solidFill>
                  <a:srgbClr val="FF0000"/>
                </a:solidFill>
              </a:rPr>
              <a:t>tty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dirty="0" smtClean="0"/>
              <a:t>utx_101010.inp </a:t>
            </a:r>
            <a:r>
              <a:rPr lang="en-US" dirty="0" smtClean="0">
                <a:solidFill>
                  <a:srgbClr val="FF0000"/>
                </a:solidFill>
              </a:rPr>
              <a:t>(mesh file)</a:t>
            </a:r>
          </a:p>
          <a:p>
            <a:r>
              <a:rPr lang="en-US" dirty="0" err="1" smtClean="0"/>
              <a:t>idump.els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(list of elements for output)</a:t>
            </a:r>
          </a:p>
          <a:p>
            <a:r>
              <a:rPr lang="en-US" dirty="0" smtClean="0"/>
              <a:t>ran1023.grn </a:t>
            </a:r>
            <a:r>
              <a:rPr lang="en-US" dirty="0" smtClean="0">
                <a:solidFill>
                  <a:srgbClr val="FF0000"/>
                </a:solidFill>
              </a:rPr>
              <a:t>(grain orientations)</a:t>
            </a:r>
          </a:p>
          <a:p>
            <a:r>
              <a:rPr lang="en-US" dirty="0" err="1" smtClean="0"/>
              <a:t>fcc.param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(material parameters)</a:t>
            </a:r>
          </a:p>
          <a:p>
            <a:r>
              <a:rPr lang="en-US" dirty="0" err="1" smtClean="0"/>
              <a:t>hkl.list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(list of {</a:t>
            </a:r>
            <a:r>
              <a:rPr lang="en-US" dirty="0" err="1" smtClean="0">
                <a:solidFill>
                  <a:srgbClr val="FF0000"/>
                </a:solidFill>
              </a:rPr>
              <a:t>hkl</a:t>
            </a:r>
            <a:r>
              <a:rPr lang="en-US" dirty="0" smtClean="0">
                <a:solidFill>
                  <a:srgbClr val="FF0000"/>
                </a:solidFill>
              </a:rPr>
              <a:t>} of interest for lattice strains)</a:t>
            </a:r>
          </a:p>
          <a:p>
            <a:r>
              <a:rPr lang="en-US" dirty="0" err="1" smtClean="0"/>
              <a:t>vertex.fcc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(single crystal yield surface)</a:t>
            </a:r>
          </a:p>
          <a:p>
            <a:r>
              <a:rPr lang="en-US" dirty="0" err="1" smtClean="0"/>
              <a:t>cubic.sym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(cubic crystal symmetry operations)</a:t>
            </a:r>
          </a:p>
          <a:p>
            <a:r>
              <a:rPr lang="en-US" dirty="0" err="1" smtClean="0"/>
              <a:t>hard_particle.elm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(list of elements with enhanced hardness)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947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433" y="236982"/>
            <a:ext cx="8636290" cy="496290"/>
          </a:xfrm>
        </p:spPr>
        <p:txBody>
          <a:bodyPr/>
          <a:lstStyle/>
          <a:p>
            <a:r>
              <a:rPr lang="en-US" dirty="0" smtClean="0"/>
              <a:t>Initial and deformed meshes</a:t>
            </a:r>
            <a:endParaRPr lang="en-US" dirty="0"/>
          </a:p>
        </p:txBody>
      </p:sp>
      <p:pic>
        <p:nvPicPr>
          <p:cNvPr id="4" name="Content Placeholder 3" descr="mesh_3d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025" r="-45025"/>
          <a:stretch>
            <a:fillRect/>
          </a:stretch>
        </p:blipFill>
        <p:spPr>
          <a:xfrm>
            <a:off x="201613" y="1508125"/>
            <a:ext cx="8642350" cy="4195763"/>
          </a:xfrm>
        </p:spPr>
      </p:pic>
    </p:spTree>
    <p:extLst>
      <p:ext uri="{BB962C8B-B14F-4D97-AF65-F5344CB8AC3E}">
        <p14:creationId xmlns:p14="http://schemas.microsoft.com/office/powerpoint/2010/main" val="244451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RNL corporate palette May 28 saturation adjust">
      <a:dk1>
        <a:sysClr val="windowText" lastClr="000000"/>
      </a:dk1>
      <a:lt1>
        <a:sysClr val="window" lastClr="FFFFFF"/>
      </a:lt1>
      <a:dk2>
        <a:srgbClr val="1E7640"/>
      </a:dk2>
      <a:lt2>
        <a:srgbClr val="FFFFFF"/>
      </a:lt2>
      <a:accent1>
        <a:srgbClr val="306DBE"/>
      </a:accent1>
      <a:accent2>
        <a:srgbClr val="84B641"/>
      </a:accent2>
      <a:accent3>
        <a:srgbClr val="DE762D"/>
      </a:accent3>
      <a:accent4>
        <a:srgbClr val="2ABDDA"/>
      </a:accent4>
      <a:accent5>
        <a:srgbClr val="A03123"/>
      </a:accent5>
      <a:accent6>
        <a:srgbClr val="FFCD00"/>
      </a:accent6>
      <a:hlink>
        <a:srgbClr val="0070B9"/>
      </a:hlink>
      <a:folHlink>
        <a:srgbClr val="1E764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accent1"/>
          </a:solidFill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ctr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RNL template_4x3_160226.potx" id="{DF21DB35-F0E5-4B9D-A31C-3B8FCA7CFF42}" vid="{C80A0934-B94A-49A3-9B10-0453C9DE6C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75B17BC858B94FAA5409F11FF9B884" ma:contentTypeVersion="0" ma:contentTypeDescription="Create a new document." ma:contentTypeScope="" ma:versionID="ba30602e445ba7bd833ef2f532e4a59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22D17C6-28BC-4795-BEE8-26D827B812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BEF0F62-FE39-4830-AE83-C0E6AE85DD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67FA1AD-ED20-4A69-921B-535C0567180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167</Words>
  <Application>Microsoft Macintosh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Default Theme</vt:lpstr>
      <vt:lpstr>Demonstration of CPFEM code femPX</vt:lpstr>
      <vt:lpstr>Initial set up</vt:lpstr>
      <vt:lpstr>Input files needed</vt:lpstr>
      <vt:lpstr>Initial and deformed meshes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2016-02-26T19:44:28Z</dcterms:created>
  <dcterms:modified xsi:type="dcterms:W3CDTF">2017-08-04T21:11:23Z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0x0101003975B17BC858B94FAA5409F11FF9B884</vt:lpwstr>
  </property>
</Properties>
</file>