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5" r:id="rId2"/>
    <p:sldId id="268" r:id="rId3"/>
    <p:sldId id="264" r:id="rId4"/>
    <p:sldId id="256" r:id="rId5"/>
    <p:sldId id="258" r:id="rId6"/>
    <p:sldId id="259" r:id="rId7"/>
    <p:sldId id="260" r:id="rId8"/>
    <p:sldId id="261" r:id="rId9"/>
    <p:sldId id="262" r:id="rId10"/>
    <p:sldId id="266" r:id="rId11"/>
    <p:sldId id="267" r:id="rId12"/>
    <p:sldId id="269" r:id="rId13"/>
    <p:sldId id="263" r:id="rId14"/>
  </p:sldIdLst>
  <p:sldSz cx="7589838" cy="594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0"/>
    <p:restoredTop sz="94675"/>
  </p:normalViewPr>
  <p:slideViewPr>
    <p:cSldViewPr snapToGrid="0" snapToObjects="1">
      <p:cViewPr varScale="1">
        <p:scale>
          <a:sx n="147" d="100"/>
          <a:sy n="147" d="100"/>
        </p:scale>
        <p:origin x="18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9238" y="972715"/>
            <a:ext cx="6451362" cy="2069253"/>
          </a:xfrm>
        </p:spPr>
        <p:txBody>
          <a:bodyPr anchor="b"/>
          <a:lstStyle>
            <a:lvl1pPr algn="ctr">
              <a:defRPr sz="4980"/>
            </a:lvl1pPr>
          </a:lstStyle>
          <a:p>
            <a:r>
              <a:rPr lang="en-US"/>
              <a:t>Click to edit Master title style</a:t>
            </a:r>
            <a:endParaRPr lang="en-US" dirty="0"/>
          </a:p>
        </p:txBody>
      </p:sp>
      <p:sp>
        <p:nvSpPr>
          <p:cNvPr id="3" name="Subtitle 2"/>
          <p:cNvSpPr>
            <a:spLocks noGrp="1"/>
          </p:cNvSpPr>
          <p:nvPr>
            <p:ph type="subTitle" idx="1"/>
          </p:nvPr>
        </p:nvSpPr>
        <p:spPr>
          <a:xfrm>
            <a:off x="948730" y="3121766"/>
            <a:ext cx="5692379" cy="1434994"/>
          </a:xfrm>
        </p:spPr>
        <p:txBody>
          <a:bodyPr/>
          <a:lstStyle>
            <a:lvl1pPr marL="0" indent="0" algn="ctr">
              <a:buNone/>
              <a:defRPr sz="1992"/>
            </a:lvl1pPr>
            <a:lvl2pPr marL="379476" indent="0" algn="ctr">
              <a:buNone/>
              <a:defRPr sz="1660"/>
            </a:lvl2pPr>
            <a:lvl3pPr marL="758952" indent="0" algn="ctr">
              <a:buNone/>
              <a:defRPr sz="1494"/>
            </a:lvl3pPr>
            <a:lvl4pPr marL="1138428" indent="0" algn="ctr">
              <a:buNone/>
              <a:defRPr sz="1328"/>
            </a:lvl4pPr>
            <a:lvl5pPr marL="1517904" indent="0" algn="ctr">
              <a:buNone/>
              <a:defRPr sz="1328"/>
            </a:lvl5pPr>
            <a:lvl6pPr marL="1897380" indent="0" algn="ctr">
              <a:buNone/>
              <a:defRPr sz="1328"/>
            </a:lvl6pPr>
            <a:lvl7pPr marL="2276856" indent="0" algn="ctr">
              <a:buNone/>
              <a:defRPr sz="1328"/>
            </a:lvl7pPr>
            <a:lvl8pPr marL="2656332" indent="0" algn="ctr">
              <a:buNone/>
              <a:defRPr sz="1328"/>
            </a:lvl8pPr>
            <a:lvl9pPr marL="3035808" indent="0" algn="ctr">
              <a:buNone/>
              <a:defRPr sz="13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A2995B-16A5-1C4C-9406-FBEB8EA8A01E}"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9248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2995B-16A5-1C4C-9406-FBEB8EA8A01E}"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229962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31478" y="316442"/>
            <a:ext cx="1636559" cy="50369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1802" y="316442"/>
            <a:ext cx="4814803" cy="50369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2995B-16A5-1C4C-9406-FBEB8EA8A01E}"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2835473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79468" y="236905"/>
            <a:ext cx="6830160" cy="992624"/>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379468" y="1390862"/>
            <a:ext cx="6830160" cy="3447436"/>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226183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2995B-16A5-1C4C-9406-FBEB8EA8A01E}"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2577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7849" y="1481774"/>
            <a:ext cx="6546235" cy="2472372"/>
          </a:xfrm>
        </p:spPr>
        <p:txBody>
          <a:bodyPr anchor="b"/>
          <a:lstStyle>
            <a:lvl1pPr>
              <a:defRPr sz="4980"/>
            </a:lvl1pPr>
          </a:lstStyle>
          <a:p>
            <a:r>
              <a:rPr lang="en-US"/>
              <a:t>Click to edit Master title style</a:t>
            </a:r>
            <a:endParaRPr lang="en-US" dirty="0"/>
          </a:p>
        </p:txBody>
      </p:sp>
      <p:sp>
        <p:nvSpPr>
          <p:cNvPr id="3" name="Text Placeholder 2"/>
          <p:cNvSpPr>
            <a:spLocks noGrp="1"/>
          </p:cNvSpPr>
          <p:nvPr>
            <p:ph type="body" idx="1"/>
          </p:nvPr>
        </p:nvSpPr>
        <p:spPr>
          <a:xfrm>
            <a:off x="517849" y="3977536"/>
            <a:ext cx="6546235" cy="1300162"/>
          </a:xfrm>
        </p:spPr>
        <p:txBody>
          <a:bodyPr/>
          <a:lstStyle>
            <a:lvl1pPr marL="0" indent="0">
              <a:buNone/>
              <a:defRPr sz="1992">
                <a:solidFill>
                  <a:schemeClr val="tx1"/>
                </a:solidFill>
              </a:defRPr>
            </a:lvl1pPr>
            <a:lvl2pPr marL="379476" indent="0">
              <a:buNone/>
              <a:defRPr sz="1660">
                <a:solidFill>
                  <a:schemeClr val="tx1">
                    <a:tint val="75000"/>
                  </a:schemeClr>
                </a:solidFill>
              </a:defRPr>
            </a:lvl2pPr>
            <a:lvl3pPr marL="758952" indent="0">
              <a:buNone/>
              <a:defRPr sz="1494">
                <a:solidFill>
                  <a:schemeClr val="tx1">
                    <a:tint val="75000"/>
                  </a:schemeClr>
                </a:solidFill>
              </a:defRPr>
            </a:lvl3pPr>
            <a:lvl4pPr marL="1138428" indent="0">
              <a:buNone/>
              <a:defRPr sz="1328">
                <a:solidFill>
                  <a:schemeClr val="tx1">
                    <a:tint val="75000"/>
                  </a:schemeClr>
                </a:solidFill>
              </a:defRPr>
            </a:lvl4pPr>
            <a:lvl5pPr marL="1517904" indent="0">
              <a:buNone/>
              <a:defRPr sz="1328">
                <a:solidFill>
                  <a:schemeClr val="tx1">
                    <a:tint val="75000"/>
                  </a:schemeClr>
                </a:solidFill>
              </a:defRPr>
            </a:lvl5pPr>
            <a:lvl6pPr marL="1897380" indent="0">
              <a:buNone/>
              <a:defRPr sz="1328">
                <a:solidFill>
                  <a:schemeClr val="tx1">
                    <a:tint val="75000"/>
                  </a:schemeClr>
                </a:solidFill>
              </a:defRPr>
            </a:lvl6pPr>
            <a:lvl7pPr marL="2276856" indent="0">
              <a:buNone/>
              <a:defRPr sz="1328">
                <a:solidFill>
                  <a:schemeClr val="tx1">
                    <a:tint val="75000"/>
                  </a:schemeClr>
                </a:solidFill>
              </a:defRPr>
            </a:lvl7pPr>
            <a:lvl8pPr marL="2656332" indent="0">
              <a:buNone/>
              <a:defRPr sz="1328">
                <a:solidFill>
                  <a:schemeClr val="tx1">
                    <a:tint val="75000"/>
                  </a:schemeClr>
                </a:solidFill>
              </a:defRPr>
            </a:lvl8pPr>
            <a:lvl9pPr marL="3035808" indent="0">
              <a:buNone/>
              <a:defRPr sz="13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A2995B-16A5-1C4C-9406-FBEB8EA8A01E}"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212029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1801" y="1582208"/>
            <a:ext cx="3225681" cy="377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42356" y="1582208"/>
            <a:ext cx="3225681" cy="377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2995B-16A5-1C4C-9406-FBEB8EA8A01E}"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3518165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2790" y="316443"/>
            <a:ext cx="6546235" cy="11488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2791" y="1457008"/>
            <a:ext cx="3210857" cy="714057"/>
          </a:xfrm>
        </p:spPr>
        <p:txBody>
          <a:bodyPr anchor="b"/>
          <a:lstStyle>
            <a:lvl1pPr marL="0" indent="0">
              <a:buNone/>
              <a:defRPr sz="1992" b="1"/>
            </a:lvl1pPr>
            <a:lvl2pPr marL="379476" indent="0">
              <a:buNone/>
              <a:defRPr sz="1660" b="1"/>
            </a:lvl2pPr>
            <a:lvl3pPr marL="758952" indent="0">
              <a:buNone/>
              <a:defRPr sz="1494" b="1"/>
            </a:lvl3pPr>
            <a:lvl4pPr marL="1138428" indent="0">
              <a:buNone/>
              <a:defRPr sz="1328" b="1"/>
            </a:lvl4pPr>
            <a:lvl5pPr marL="1517904" indent="0">
              <a:buNone/>
              <a:defRPr sz="1328" b="1"/>
            </a:lvl5pPr>
            <a:lvl6pPr marL="1897380" indent="0">
              <a:buNone/>
              <a:defRPr sz="1328" b="1"/>
            </a:lvl6pPr>
            <a:lvl7pPr marL="2276856" indent="0">
              <a:buNone/>
              <a:defRPr sz="1328" b="1"/>
            </a:lvl7pPr>
            <a:lvl8pPr marL="2656332" indent="0">
              <a:buNone/>
              <a:defRPr sz="1328" b="1"/>
            </a:lvl8pPr>
            <a:lvl9pPr marL="3035808" indent="0">
              <a:buNone/>
              <a:defRPr sz="1328" b="1"/>
            </a:lvl9pPr>
          </a:lstStyle>
          <a:p>
            <a:pPr lvl="0"/>
            <a:r>
              <a:rPr lang="en-US"/>
              <a:t>Click to edit Master text styles</a:t>
            </a:r>
          </a:p>
        </p:txBody>
      </p:sp>
      <p:sp>
        <p:nvSpPr>
          <p:cNvPr id="4" name="Content Placeholder 3"/>
          <p:cNvSpPr>
            <a:spLocks noGrp="1"/>
          </p:cNvSpPr>
          <p:nvPr>
            <p:ph sz="half" idx="2"/>
          </p:nvPr>
        </p:nvSpPr>
        <p:spPr>
          <a:xfrm>
            <a:off x="522791" y="2171065"/>
            <a:ext cx="3210857" cy="3193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42356" y="1457008"/>
            <a:ext cx="3226670" cy="714057"/>
          </a:xfrm>
        </p:spPr>
        <p:txBody>
          <a:bodyPr anchor="b"/>
          <a:lstStyle>
            <a:lvl1pPr marL="0" indent="0">
              <a:buNone/>
              <a:defRPr sz="1992" b="1"/>
            </a:lvl1pPr>
            <a:lvl2pPr marL="379476" indent="0">
              <a:buNone/>
              <a:defRPr sz="1660" b="1"/>
            </a:lvl2pPr>
            <a:lvl3pPr marL="758952" indent="0">
              <a:buNone/>
              <a:defRPr sz="1494" b="1"/>
            </a:lvl3pPr>
            <a:lvl4pPr marL="1138428" indent="0">
              <a:buNone/>
              <a:defRPr sz="1328" b="1"/>
            </a:lvl4pPr>
            <a:lvl5pPr marL="1517904" indent="0">
              <a:buNone/>
              <a:defRPr sz="1328" b="1"/>
            </a:lvl5pPr>
            <a:lvl6pPr marL="1897380" indent="0">
              <a:buNone/>
              <a:defRPr sz="1328" b="1"/>
            </a:lvl6pPr>
            <a:lvl7pPr marL="2276856" indent="0">
              <a:buNone/>
              <a:defRPr sz="1328" b="1"/>
            </a:lvl7pPr>
            <a:lvl8pPr marL="2656332" indent="0">
              <a:buNone/>
              <a:defRPr sz="1328" b="1"/>
            </a:lvl8pPr>
            <a:lvl9pPr marL="3035808" indent="0">
              <a:buNone/>
              <a:defRPr sz="1328" b="1"/>
            </a:lvl9pPr>
          </a:lstStyle>
          <a:p>
            <a:pPr lvl="0"/>
            <a:r>
              <a:rPr lang="en-US"/>
              <a:t>Click to edit Master text styles</a:t>
            </a:r>
          </a:p>
        </p:txBody>
      </p:sp>
      <p:sp>
        <p:nvSpPr>
          <p:cNvPr id="6" name="Content Placeholder 5"/>
          <p:cNvSpPr>
            <a:spLocks noGrp="1"/>
          </p:cNvSpPr>
          <p:nvPr>
            <p:ph sz="quarter" idx="4"/>
          </p:nvPr>
        </p:nvSpPr>
        <p:spPr>
          <a:xfrm>
            <a:off x="3842356" y="2171065"/>
            <a:ext cx="3226670" cy="31933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A2995B-16A5-1C4C-9406-FBEB8EA8A01E}" type="datetimeFigureOut">
              <a:rPr lang="en-US" smtClean="0"/>
              <a:t>4/11/22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178042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A2995B-16A5-1C4C-9406-FBEB8EA8A01E}" type="datetimeFigureOut">
              <a:rPr lang="en-US" smtClean="0"/>
              <a:t>4/11/22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3685367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2995B-16A5-1C4C-9406-FBEB8EA8A01E}" type="datetimeFigureOut">
              <a:rPr lang="en-US" smtClean="0"/>
              <a:t>4/11/22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61598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2790" y="396240"/>
            <a:ext cx="2447920" cy="1386840"/>
          </a:xfrm>
        </p:spPr>
        <p:txBody>
          <a:bodyPr anchor="b"/>
          <a:lstStyle>
            <a:lvl1pPr>
              <a:defRPr sz="2656"/>
            </a:lvl1pPr>
          </a:lstStyle>
          <a:p>
            <a:r>
              <a:rPr lang="en-US"/>
              <a:t>Click to edit Master title style</a:t>
            </a:r>
            <a:endParaRPr lang="en-US" dirty="0"/>
          </a:p>
        </p:txBody>
      </p:sp>
      <p:sp>
        <p:nvSpPr>
          <p:cNvPr id="3" name="Content Placeholder 2"/>
          <p:cNvSpPr>
            <a:spLocks noGrp="1"/>
          </p:cNvSpPr>
          <p:nvPr>
            <p:ph idx="1"/>
          </p:nvPr>
        </p:nvSpPr>
        <p:spPr>
          <a:xfrm>
            <a:off x="3226670" y="855770"/>
            <a:ext cx="3842355" cy="4223808"/>
          </a:xfrm>
        </p:spPr>
        <p:txBody>
          <a:bodyPr/>
          <a:lstStyle>
            <a:lvl1pPr>
              <a:defRPr sz="2656"/>
            </a:lvl1pPr>
            <a:lvl2pPr>
              <a:defRPr sz="2324"/>
            </a:lvl2pPr>
            <a:lvl3pPr>
              <a:defRPr sz="1992"/>
            </a:lvl3pPr>
            <a:lvl4pPr>
              <a:defRPr sz="1660"/>
            </a:lvl4pPr>
            <a:lvl5pPr>
              <a:defRPr sz="1660"/>
            </a:lvl5pPr>
            <a:lvl6pPr>
              <a:defRPr sz="1660"/>
            </a:lvl6pPr>
            <a:lvl7pPr>
              <a:defRPr sz="1660"/>
            </a:lvl7pPr>
            <a:lvl8pPr>
              <a:defRPr sz="1660"/>
            </a:lvl8pPr>
            <a:lvl9pPr>
              <a:defRPr sz="16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2790" y="1783080"/>
            <a:ext cx="2447920" cy="3303376"/>
          </a:xfrm>
        </p:spPr>
        <p:txBody>
          <a:bodyPr/>
          <a:lstStyle>
            <a:lvl1pPr marL="0" indent="0">
              <a:buNone/>
              <a:defRPr sz="1328"/>
            </a:lvl1pPr>
            <a:lvl2pPr marL="379476" indent="0">
              <a:buNone/>
              <a:defRPr sz="1162"/>
            </a:lvl2pPr>
            <a:lvl3pPr marL="758952" indent="0">
              <a:buNone/>
              <a:defRPr sz="996"/>
            </a:lvl3pPr>
            <a:lvl4pPr marL="1138428" indent="0">
              <a:buNone/>
              <a:defRPr sz="830"/>
            </a:lvl4pPr>
            <a:lvl5pPr marL="1517904" indent="0">
              <a:buNone/>
              <a:defRPr sz="830"/>
            </a:lvl5pPr>
            <a:lvl6pPr marL="1897380" indent="0">
              <a:buNone/>
              <a:defRPr sz="830"/>
            </a:lvl6pPr>
            <a:lvl7pPr marL="2276856" indent="0">
              <a:buNone/>
              <a:defRPr sz="830"/>
            </a:lvl7pPr>
            <a:lvl8pPr marL="2656332" indent="0">
              <a:buNone/>
              <a:defRPr sz="830"/>
            </a:lvl8pPr>
            <a:lvl9pPr marL="3035808" indent="0">
              <a:buNone/>
              <a:defRPr sz="830"/>
            </a:lvl9pPr>
          </a:lstStyle>
          <a:p>
            <a:pPr lvl="0"/>
            <a:r>
              <a:rPr lang="en-US"/>
              <a:t>Click to edit Master text styles</a:t>
            </a:r>
          </a:p>
        </p:txBody>
      </p:sp>
      <p:sp>
        <p:nvSpPr>
          <p:cNvPr id="5" name="Date Placeholder 4"/>
          <p:cNvSpPr>
            <a:spLocks noGrp="1"/>
          </p:cNvSpPr>
          <p:nvPr>
            <p:ph type="dt" sz="half" idx="10"/>
          </p:nvPr>
        </p:nvSpPr>
        <p:spPr/>
        <p:txBody>
          <a:bodyPr/>
          <a:lstStyle/>
          <a:p>
            <a:fld id="{6DA2995B-16A5-1C4C-9406-FBEB8EA8A01E}"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174682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2790" y="396240"/>
            <a:ext cx="2447920" cy="1386840"/>
          </a:xfrm>
        </p:spPr>
        <p:txBody>
          <a:bodyPr anchor="b"/>
          <a:lstStyle>
            <a:lvl1pPr>
              <a:defRPr sz="2656"/>
            </a:lvl1pPr>
          </a:lstStyle>
          <a:p>
            <a:r>
              <a:rPr lang="en-US"/>
              <a:t>Click to edit Master title style</a:t>
            </a:r>
            <a:endParaRPr lang="en-US" dirty="0"/>
          </a:p>
        </p:txBody>
      </p:sp>
      <p:sp>
        <p:nvSpPr>
          <p:cNvPr id="3" name="Picture Placeholder 2"/>
          <p:cNvSpPr>
            <a:spLocks noGrp="1" noChangeAspect="1"/>
          </p:cNvSpPr>
          <p:nvPr>
            <p:ph type="pic" idx="1"/>
          </p:nvPr>
        </p:nvSpPr>
        <p:spPr>
          <a:xfrm>
            <a:off x="3226670" y="855770"/>
            <a:ext cx="3842355" cy="4223808"/>
          </a:xfrm>
        </p:spPr>
        <p:txBody>
          <a:bodyPr anchor="t"/>
          <a:lstStyle>
            <a:lvl1pPr marL="0" indent="0">
              <a:buNone/>
              <a:defRPr sz="2656"/>
            </a:lvl1pPr>
            <a:lvl2pPr marL="379476" indent="0">
              <a:buNone/>
              <a:defRPr sz="2324"/>
            </a:lvl2pPr>
            <a:lvl3pPr marL="758952" indent="0">
              <a:buNone/>
              <a:defRPr sz="1992"/>
            </a:lvl3pPr>
            <a:lvl4pPr marL="1138428" indent="0">
              <a:buNone/>
              <a:defRPr sz="1660"/>
            </a:lvl4pPr>
            <a:lvl5pPr marL="1517904" indent="0">
              <a:buNone/>
              <a:defRPr sz="1660"/>
            </a:lvl5pPr>
            <a:lvl6pPr marL="1897380" indent="0">
              <a:buNone/>
              <a:defRPr sz="1660"/>
            </a:lvl6pPr>
            <a:lvl7pPr marL="2276856" indent="0">
              <a:buNone/>
              <a:defRPr sz="1660"/>
            </a:lvl7pPr>
            <a:lvl8pPr marL="2656332" indent="0">
              <a:buNone/>
              <a:defRPr sz="1660"/>
            </a:lvl8pPr>
            <a:lvl9pPr marL="3035808" indent="0">
              <a:buNone/>
              <a:defRPr sz="1660"/>
            </a:lvl9pPr>
          </a:lstStyle>
          <a:p>
            <a:r>
              <a:rPr lang="en-US"/>
              <a:t>Click icon to add picture</a:t>
            </a:r>
            <a:endParaRPr lang="en-US" dirty="0"/>
          </a:p>
        </p:txBody>
      </p:sp>
      <p:sp>
        <p:nvSpPr>
          <p:cNvPr id="4" name="Text Placeholder 3"/>
          <p:cNvSpPr>
            <a:spLocks noGrp="1"/>
          </p:cNvSpPr>
          <p:nvPr>
            <p:ph type="body" sz="half" idx="2"/>
          </p:nvPr>
        </p:nvSpPr>
        <p:spPr>
          <a:xfrm>
            <a:off x="522790" y="1783080"/>
            <a:ext cx="2447920" cy="3303376"/>
          </a:xfrm>
        </p:spPr>
        <p:txBody>
          <a:bodyPr/>
          <a:lstStyle>
            <a:lvl1pPr marL="0" indent="0">
              <a:buNone/>
              <a:defRPr sz="1328"/>
            </a:lvl1pPr>
            <a:lvl2pPr marL="379476" indent="0">
              <a:buNone/>
              <a:defRPr sz="1162"/>
            </a:lvl2pPr>
            <a:lvl3pPr marL="758952" indent="0">
              <a:buNone/>
              <a:defRPr sz="996"/>
            </a:lvl3pPr>
            <a:lvl4pPr marL="1138428" indent="0">
              <a:buNone/>
              <a:defRPr sz="830"/>
            </a:lvl4pPr>
            <a:lvl5pPr marL="1517904" indent="0">
              <a:buNone/>
              <a:defRPr sz="830"/>
            </a:lvl5pPr>
            <a:lvl6pPr marL="1897380" indent="0">
              <a:buNone/>
              <a:defRPr sz="830"/>
            </a:lvl6pPr>
            <a:lvl7pPr marL="2276856" indent="0">
              <a:buNone/>
              <a:defRPr sz="830"/>
            </a:lvl7pPr>
            <a:lvl8pPr marL="2656332" indent="0">
              <a:buNone/>
              <a:defRPr sz="830"/>
            </a:lvl8pPr>
            <a:lvl9pPr marL="3035808" indent="0">
              <a:buNone/>
              <a:defRPr sz="830"/>
            </a:lvl9pPr>
          </a:lstStyle>
          <a:p>
            <a:pPr lvl="0"/>
            <a:r>
              <a:rPr lang="en-US"/>
              <a:t>Click to edit Master text styles</a:t>
            </a:r>
          </a:p>
        </p:txBody>
      </p:sp>
      <p:sp>
        <p:nvSpPr>
          <p:cNvPr id="5" name="Date Placeholder 4"/>
          <p:cNvSpPr>
            <a:spLocks noGrp="1"/>
          </p:cNvSpPr>
          <p:nvPr>
            <p:ph type="dt" sz="half" idx="10"/>
          </p:nvPr>
        </p:nvSpPr>
        <p:spPr/>
        <p:txBody>
          <a:bodyPr/>
          <a:lstStyle/>
          <a:p>
            <a:fld id="{6DA2995B-16A5-1C4C-9406-FBEB8EA8A01E}"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0B48C-D2E1-4B43-B5D4-AC41E167066F}" type="slidenum">
              <a:rPr lang="en-US" smtClean="0"/>
              <a:t>‹#›</a:t>
            </a:fld>
            <a:endParaRPr lang="en-US"/>
          </a:p>
        </p:txBody>
      </p:sp>
    </p:spTree>
    <p:extLst>
      <p:ext uri="{BB962C8B-B14F-4D97-AF65-F5344CB8AC3E}">
        <p14:creationId xmlns:p14="http://schemas.microsoft.com/office/powerpoint/2010/main" val="978035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802" y="316443"/>
            <a:ext cx="6546235" cy="1148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21802" y="1582208"/>
            <a:ext cx="6546235" cy="377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21801" y="5508838"/>
            <a:ext cx="1707714" cy="316442"/>
          </a:xfrm>
          <a:prstGeom prst="rect">
            <a:avLst/>
          </a:prstGeom>
        </p:spPr>
        <p:txBody>
          <a:bodyPr vert="horz" lIns="91440" tIns="45720" rIns="91440" bIns="45720" rtlCol="0" anchor="ctr"/>
          <a:lstStyle>
            <a:lvl1pPr algn="l">
              <a:defRPr sz="996">
                <a:solidFill>
                  <a:schemeClr val="tx1">
                    <a:tint val="75000"/>
                  </a:schemeClr>
                </a:solidFill>
              </a:defRPr>
            </a:lvl1pPr>
          </a:lstStyle>
          <a:p>
            <a:fld id="{6DA2995B-16A5-1C4C-9406-FBEB8EA8A01E}" type="datetimeFigureOut">
              <a:rPr lang="en-US" smtClean="0"/>
              <a:t>4/11/22</a:t>
            </a:fld>
            <a:endParaRPr lang="en-US"/>
          </a:p>
        </p:txBody>
      </p:sp>
      <p:sp>
        <p:nvSpPr>
          <p:cNvPr id="5" name="Footer Placeholder 4"/>
          <p:cNvSpPr>
            <a:spLocks noGrp="1"/>
          </p:cNvSpPr>
          <p:nvPr>
            <p:ph type="ftr" sz="quarter" idx="3"/>
          </p:nvPr>
        </p:nvSpPr>
        <p:spPr>
          <a:xfrm>
            <a:off x="2514134" y="5508838"/>
            <a:ext cx="2561570" cy="316442"/>
          </a:xfrm>
          <a:prstGeom prst="rect">
            <a:avLst/>
          </a:prstGeom>
        </p:spPr>
        <p:txBody>
          <a:bodyPr vert="horz" lIns="91440" tIns="45720" rIns="91440" bIns="45720" rtlCol="0" anchor="ctr"/>
          <a:lstStyle>
            <a:lvl1pPr algn="ctr">
              <a:defRPr sz="9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60323" y="5508838"/>
            <a:ext cx="1707714" cy="316442"/>
          </a:xfrm>
          <a:prstGeom prst="rect">
            <a:avLst/>
          </a:prstGeom>
        </p:spPr>
        <p:txBody>
          <a:bodyPr vert="horz" lIns="91440" tIns="45720" rIns="91440" bIns="45720" rtlCol="0" anchor="ctr"/>
          <a:lstStyle>
            <a:lvl1pPr algn="r">
              <a:defRPr sz="996">
                <a:solidFill>
                  <a:schemeClr val="tx1">
                    <a:tint val="75000"/>
                  </a:schemeClr>
                </a:solidFill>
              </a:defRPr>
            </a:lvl1pPr>
          </a:lstStyle>
          <a:p>
            <a:fld id="{F270B48C-D2E1-4B43-B5D4-AC41E167066F}" type="slidenum">
              <a:rPr lang="en-US" smtClean="0"/>
              <a:t>‹#›</a:t>
            </a:fld>
            <a:endParaRPr lang="en-US"/>
          </a:p>
        </p:txBody>
      </p:sp>
    </p:spTree>
    <p:extLst>
      <p:ext uri="{BB962C8B-B14F-4D97-AF65-F5344CB8AC3E}">
        <p14:creationId xmlns:p14="http://schemas.microsoft.com/office/powerpoint/2010/main" val="40939774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758952" rtl="0" eaLnBrk="1" latinLnBrk="0" hangingPunct="1">
        <a:lnSpc>
          <a:spcPct val="90000"/>
        </a:lnSpc>
        <a:spcBef>
          <a:spcPct val="0"/>
        </a:spcBef>
        <a:buNone/>
        <a:defRPr sz="3652" kern="1200">
          <a:solidFill>
            <a:schemeClr val="tx1"/>
          </a:solidFill>
          <a:latin typeface="+mj-lt"/>
          <a:ea typeface="+mj-ea"/>
          <a:cs typeface="+mj-cs"/>
        </a:defRPr>
      </a:lvl1pPr>
    </p:titleStyle>
    <p:bodyStyle>
      <a:lvl1pPr marL="189738" indent="-189738" algn="l" defTabSz="758952" rtl="0" eaLnBrk="1" latinLnBrk="0" hangingPunct="1">
        <a:lnSpc>
          <a:spcPct val="90000"/>
        </a:lnSpc>
        <a:spcBef>
          <a:spcPts val="830"/>
        </a:spcBef>
        <a:buFont typeface="Arial" panose="020B0604020202020204" pitchFamily="34" charset="0"/>
        <a:buChar char="•"/>
        <a:defRPr sz="2324" kern="1200">
          <a:solidFill>
            <a:schemeClr val="tx1"/>
          </a:solidFill>
          <a:latin typeface="+mn-lt"/>
          <a:ea typeface="+mn-ea"/>
          <a:cs typeface="+mn-cs"/>
        </a:defRPr>
      </a:lvl1pPr>
      <a:lvl2pPr marL="569214" indent="-189738" algn="l" defTabSz="758952" rtl="0" eaLnBrk="1" latinLnBrk="0" hangingPunct="1">
        <a:lnSpc>
          <a:spcPct val="90000"/>
        </a:lnSpc>
        <a:spcBef>
          <a:spcPts val="415"/>
        </a:spcBef>
        <a:buFont typeface="Arial" panose="020B0604020202020204" pitchFamily="34" charset="0"/>
        <a:buChar char="•"/>
        <a:defRPr sz="1992" kern="1200">
          <a:solidFill>
            <a:schemeClr val="tx1"/>
          </a:solidFill>
          <a:latin typeface="+mn-lt"/>
          <a:ea typeface="+mn-ea"/>
          <a:cs typeface="+mn-cs"/>
        </a:defRPr>
      </a:lvl2pPr>
      <a:lvl3pPr marL="948690" indent="-189738" algn="l" defTabSz="758952" rtl="0" eaLnBrk="1" latinLnBrk="0" hangingPunct="1">
        <a:lnSpc>
          <a:spcPct val="90000"/>
        </a:lnSpc>
        <a:spcBef>
          <a:spcPts val="415"/>
        </a:spcBef>
        <a:buFont typeface="Arial" panose="020B0604020202020204" pitchFamily="34" charset="0"/>
        <a:buChar char="•"/>
        <a:defRPr sz="1660" kern="1200">
          <a:solidFill>
            <a:schemeClr val="tx1"/>
          </a:solidFill>
          <a:latin typeface="+mn-lt"/>
          <a:ea typeface="+mn-ea"/>
          <a:cs typeface="+mn-cs"/>
        </a:defRPr>
      </a:lvl3pPr>
      <a:lvl4pPr marL="1328166" indent="-189738" algn="l" defTabSz="758952" rtl="0" eaLnBrk="1" latinLnBrk="0" hangingPunct="1">
        <a:lnSpc>
          <a:spcPct val="90000"/>
        </a:lnSpc>
        <a:spcBef>
          <a:spcPts val="415"/>
        </a:spcBef>
        <a:buFont typeface="Arial" panose="020B0604020202020204" pitchFamily="34" charset="0"/>
        <a:buChar char="•"/>
        <a:defRPr sz="1494" kern="1200">
          <a:solidFill>
            <a:schemeClr val="tx1"/>
          </a:solidFill>
          <a:latin typeface="+mn-lt"/>
          <a:ea typeface="+mn-ea"/>
          <a:cs typeface="+mn-cs"/>
        </a:defRPr>
      </a:lvl4pPr>
      <a:lvl5pPr marL="1707642" indent="-189738" algn="l" defTabSz="758952" rtl="0" eaLnBrk="1" latinLnBrk="0" hangingPunct="1">
        <a:lnSpc>
          <a:spcPct val="90000"/>
        </a:lnSpc>
        <a:spcBef>
          <a:spcPts val="415"/>
        </a:spcBef>
        <a:buFont typeface="Arial" panose="020B0604020202020204" pitchFamily="34" charset="0"/>
        <a:buChar char="•"/>
        <a:defRPr sz="1494" kern="1200">
          <a:solidFill>
            <a:schemeClr val="tx1"/>
          </a:solidFill>
          <a:latin typeface="+mn-lt"/>
          <a:ea typeface="+mn-ea"/>
          <a:cs typeface="+mn-cs"/>
        </a:defRPr>
      </a:lvl5pPr>
      <a:lvl6pPr marL="2087118" indent="-189738" algn="l" defTabSz="758952" rtl="0" eaLnBrk="1" latinLnBrk="0" hangingPunct="1">
        <a:lnSpc>
          <a:spcPct val="90000"/>
        </a:lnSpc>
        <a:spcBef>
          <a:spcPts val="415"/>
        </a:spcBef>
        <a:buFont typeface="Arial" panose="020B0604020202020204" pitchFamily="34" charset="0"/>
        <a:buChar char="•"/>
        <a:defRPr sz="1494" kern="1200">
          <a:solidFill>
            <a:schemeClr val="tx1"/>
          </a:solidFill>
          <a:latin typeface="+mn-lt"/>
          <a:ea typeface="+mn-ea"/>
          <a:cs typeface="+mn-cs"/>
        </a:defRPr>
      </a:lvl6pPr>
      <a:lvl7pPr marL="2466594" indent="-189738" algn="l" defTabSz="758952" rtl="0" eaLnBrk="1" latinLnBrk="0" hangingPunct="1">
        <a:lnSpc>
          <a:spcPct val="90000"/>
        </a:lnSpc>
        <a:spcBef>
          <a:spcPts val="415"/>
        </a:spcBef>
        <a:buFont typeface="Arial" panose="020B0604020202020204" pitchFamily="34" charset="0"/>
        <a:buChar char="•"/>
        <a:defRPr sz="1494" kern="1200">
          <a:solidFill>
            <a:schemeClr val="tx1"/>
          </a:solidFill>
          <a:latin typeface="+mn-lt"/>
          <a:ea typeface="+mn-ea"/>
          <a:cs typeface="+mn-cs"/>
        </a:defRPr>
      </a:lvl7pPr>
      <a:lvl8pPr marL="2846070" indent="-189738" algn="l" defTabSz="758952" rtl="0" eaLnBrk="1" latinLnBrk="0" hangingPunct="1">
        <a:lnSpc>
          <a:spcPct val="90000"/>
        </a:lnSpc>
        <a:spcBef>
          <a:spcPts val="415"/>
        </a:spcBef>
        <a:buFont typeface="Arial" panose="020B0604020202020204" pitchFamily="34" charset="0"/>
        <a:buChar char="•"/>
        <a:defRPr sz="1494" kern="1200">
          <a:solidFill>
            <a:schemeClr val="tx1"/>
          </a:solidFill>
          <a:latin typeface="+mn-lt"/>
          <a:ea typeface="+mn-ea"/>
          <a:cs typeface="+mn-cs"/>
        </a:defRPr>
      </a:lvl8pPr>
      <a:lvl9pPr marL="3225546" indent="-189738" algn="l" defTabSz="758952" rtl="0" eaLnBrk="1" latinLnBrk="0" hangingPunct="1">
        <a:lnSpc>
          <a:spcPct val="90000"/>
        </a:lnSpc>
        <a:spcBef>
          <a:spcPts val="415"/>
        </a:spcBef>
        <a:buFont typeface="Arial" panose="020B0604020202020204" pitchFamily="34" charset="0"/>
        <a:buChar char="•"/>
        <a:defRPr sz="1494" kern="1200">
          <a:solidFill>
            <a:schemeClr val="tx1"/>
          </a:solidFill>
          <a:latin typeface="+mn-lt"/>
          <a:ea typeface="+mn-ea"/>
          <a:cs typeface="+mn-cs"/>
        </a:defRPr>
      </a:lvl9pPr>
    </p:bodyStyle>
    <p:otherStyle>
      <a:defPPr>
        <a:defRPr lang="en-US"/>
      </a:defPPr>
      <a:lvl1pPr marL="0" algn="l" defTabSz="758952" rtl="0" eaLnBrk="1" latinLnBrk="0" hangingPunct="1">
        <a:defRPr sz="1494" kern="1200">
          <a:solidFill>
            <a:schemeClr val="tx1"/>
          </a:solidFill>
          <a:latin typeface="+mn-lt"/>
          <a:ea typeface="+mn-ea"/>
          <a:cs typeface="+mn-cs"/>
        </a:defRPr>
      </a:lvl1pPr>
      <a:lvl2pPr marL="379476" algn="l" defTabSz="758952" rtl="0" eaLnBrk="1" latinLnBrk="0" hangingPunct="1">
        <a:defRPr sz="1494" kern="1200">
          <a:solidFill>
            <a:schemeClr val="tx1"/>
          </a:solidFill>
          <a:latin typeface="+mn-lt"/>
          <a:ea typeface="+mn-ea"/>
          <a:cs typeface="+mn-cs"/>
        </a:defRPr>
      </a:lvl2pPr>
      <a:lvl3pPr marL="758952" algn="l" defTabSz="758952" rtl="0" eaLnBrk="1" latinLnBrk="0" hangingPunct="1">
        <a:defRPr sz="1494" kern="1200">
          <a:solidFill>
            <a:schemeClr val="tx1"/>
          </a:solidFill>
          <a:latin typeface="+mn-lt"/>
          <a:ea typeface="+mn-ea"/>
          <a:cs typeface="+mn-cs"/>
        </a:defRPr>
      </a:lvl3pPr>
      <a:lvl4pPr marL="1138428" algn="l" defTabSz="758952" rtl="0" eaLnBrk="1" latinLnBrk="0" hangingPunct="1">
        <a:defRPr sz="1494" kern="1200">
          <a:solidFill>
            <a:schemeClr val="tx1"/>
          </a:solidFill>
          <a:latin typeface="+mn-lt"/>
          <a:ea typeface="+mn-ea"/>
          <a:cs typeface="+mn-cs"/>
        </a:defRPr>
      </a:lvl4pPr>
      <a:lvl5pPr marL="1517904" algn="l" defTabSz="758952" rtl="0" eaLnBrk="1" latinLnBrk="0" hangingPunct="1">
        <a:defRPr sz="1494" kern="1200">
          <a:solidFill>
            <a:schemeClr val="tx1"/>
          </a:solidFill>
          <a:latin typeface="+mn-lt"/>
          <a:ea typeface="+mn-ea"/>
          <a:cs typeface="+mn-cs"/>
        </a:defRPr>
      </a:lvl5pPr>
      <a:lvl6pPr marL="1897380" algn="l" defTabSz="758952" rtl="0" eaLnBrk="1" latinLnBrk="0" hangingPunct="1">
        <a:defRPr sz="1494" kern="1200">
          <a:solidFill>
            <a:schemeClr val="tx1"/>
          </a:solidFill>
          <a:latin typeface="+mn-lt"/>
          <a:ea typeface="+mn-ea"/>
          <a:cs typeface="+mn-cs"/>
        </a:defRPr>
      </a:lvl6pPr>
      <a:lvl7pPr marL="2276856" algn="l" defTabSz="758952" rtl="0" eaLnBrk="1" latinLnBrk="0" hangingPunct="1">
        <a:defRPr sz="1494" kern="1200">
          <a:solidFill>
            <a:schemeClr val="tx1"/>
          </a:solidFill>
          <a:latin typeface="+mn-lt"/>
          <a:ea typeface="+mn-ea"/>
          <a:cs typeface="+mn-cs"/>
        </a:defRPr>
      </a:lvl7pPr>
      <a:lvl8pPr marL="2656332" algn="l" defTabSz="758952" rtl="0" eaLnBrk="1" latinLnBrk="0" hangingPunct="1">
        <a:defRPr sz="1494" kern="1200">
          <a:solidFill>
            <a:schemeClr val="tx1"/>
          </a:solidFill>
          <a:latin typeface="+mn-lt"/>
          <a:ea typeface="+mn-ea"/>
          <a:cs typeface="+mn-cs"/>
        </a:defRPr>
      </a:lvl8pPr>
      <a:lvl9pPr marL="3035808" algn="l" defTabSz="758952" rtl="0" eaLnBrk="1" latinLnBrk="0" hangingPunct="1">
        <a:defRPr sz="149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ornlneutronimaging/iMars3D/pull/130"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t7B37NUJrJ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69EE-A2F1-8048-BE4A-6F49FAB3CD4F}"/>
              </a:ext>
            </a:extLst>
          </p:cNvPr>
          <p:cNvSpPr>
            <a:spLocks noGrp="1"/>
          </p:cNvSpPr>
          <p:nvPr>
            <p:ph type="ctrTitle"/>
          </p:nvPr>
        </p:nvSpPr>
        <p:spPr/>
        <p:txBody>
          <a:bodyPr/>
          <a:lstStyle/>
          <a:p>
            <a:r>
              <a:rPr lang="en-US" dirty="0"/>
              <a:t>iMars3d</a:t>
            </a:r>
          </a:p>
        </p:txBody>
      </p:sp>
      <p:sp>
        <p:nvSpPr>
          <p:cNvPr id="3" name="Subtitle 2">
            <a:extLst>
              <a:ext uri="{FF2B5EF4-FFF2-40B4-BE49-F238E27FC236}">
                <a16:creationId xmlns:a16="http://schemas.microsoft.com/office/drawing/2014/main" id="{F98F01BF-E338-9346-9BBF-ED3D81EE994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223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7426-0B01-B447-99BC-2AC3F90329F3}"/>
              </a:ext>
            </a:extLst>
          </p:cNvPr>
          <p:cNvSpPr>
            <a:spLocks noGrp="1"/>
          </p:cNvSpPr>
          <p:nvPr>
            <p:ph type="title"/>
          </p:nvPr>
        </p:nvSpPr>
        <p:spPr/>
        <p:txBody>
          <a:bodyPr/>
          <a:lstStyle/>
          <a:p>
            <a:r>
              <a:rPr lang="en-US" dirty="0"/>
              <a:t>Package structure</a:t>
            </a:r>
          </a:p>
        </p:txBody>
      </p:sp>
      <p:sp>
        <p:nvSpPr>
          <p:cNvPr id="4" name="Rectangle 3">
            <a:extLst>
              <a:ext uri="{FF2B5EF4-FFF2-40B4-BE49-F238E27FC236}">
                <a16:creationId xmlns:a16="http://schemas.microsoft.com/office/drawing/2014/main" id="{D407A520-9ABC-A248-A3F0-649F84F3068D}"/>
              </a:ext>
            </a:extLst>
          </p:cNvPr>
          <p:cNvSpPr/>
          <p:nvPr/>
        </p:nvSpPr>
        <p:spPr>
          <a:xfrm>
            <a:off x="987552" y="4190408"/>
            <a:ext cx="3639312"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 filters/operators</a:t>
            </a:r>
          </a:p>
        </p:txBody>
      </p:sp>
      <p:sp>
        <p:nvSpPr>
          <p:cNvPr id="5" name="Rectangle 4">
            <a:extLst>
              <a:ext uri="{FF2B5EF4-FFF2-40B4-BE49-F238E27FC236}">
                <a16:creationId xmlns:a16="http://schemas.microsoft.com/office/drawing/2014/main" id="{9D5AC0A5-81D6-1D47-8652-06ACEE224518}"/>
              </a:ext>
            </a:extLst>
          </p:cNvPr>
          <p:cNvSpPr/>
          <p:nvPr/>
        </p:nvSpPr>
        <p:spPr>
          <a:xfrm>
            <a:off x="1682496" y="3118104"/>
            <a:ext cx="2249424"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Components</a:t>
            </a:r>
          </a:p>
        </p:txBody>
      </p:sp>
      <p:sp>
        <p:nvSpPr>
          <p:cNvPr id="6" name="Rectangle 5">
            <a:extLst>
              <a:ext uri="{FF2B5EF4-FFF2-40B4-BE49-F238E27FC236}">
                <a16:creationId xmlns:a16="http://schemas.microsoft.com/office/drawing/2014/main" id="{3B87121D-1EFE-8D48-8352-A2ECA8B3242A}"/>
              </a:ext>
            </a:extLst>
          </p:cNvPr>
          <p:cNvSpPr/>
          <p:nvPr/>
        </p:nvSpPr>
        <p:spPr>
          <a:xfrm>
            <a:off x="1915668" y="2045800"/>
            <a:ext cx="1783080" cy="576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CTProcessor</a:t>
            </a:r>
            <a:endParaRPr lang="en-US" dirty="0"/>
          </a:p>
        </p:txBody>
      </p:sp>
      <p:sp>
        <p:nvSpPr>
          <p:cNvPr id="7" name="Down Arrow 6">
            <a:extLst>
              <a:ext uri="{FF2B5EF4-FFF2-40B4-BE49-F238E27FC236}">
                <a16:creationId xmlns:a16="http://schemas.microsoft.com/office/drawing/2014/main" id="{494AF3C2-8C94-6E4F-8A1A-1A6A54AA4EB2}"/>
              </a:ext>
            </a:extLst>
          </p:cNvPr>
          <p:cNvSpPr/>
          <p:nvPr/>
        </p:nvSpPr>
        <p:spPr>
          <a:xfrm>
            <a:off x="2706624" y="2621872"/>
            <a:ext cx="173736" cy="49623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F702EE31-EF30-384F-9660-EA2DAACBD21E}"/>
              </a:ext>
            </a:extLst>
          </p:cNvPr>
          <p:cNvSpPr/>
          <p:nvPr/>
        </p:nvSpPr>
        <p:spPr>
          <a:xfrm>
            <a:off x="2720340" y="3694176"/>
            <a:ext cx="173736" cy="49623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066156E-9166-8847-8760-3BA9F5501772}"/>
              </a:ext>
            </a:extLst>
          </p:cNvPr>
          <p:cNvSpPr/>
          <p:nvPr/>
        </p:nvSpPr>
        <p:spPr>
          <a:xfrm>
            <a:off x="5542407" y="3783808"/>
            <a:ext cx="1161288" cy="9926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ImageFile</a:t>
            </a:r>
            <a:endParaRPr lang="en-US" dirty="0">
              <a:solidFill>
                <a:schemeClr val="tx1"/>
              </a:solidFill>
            </a:endParaRPr>
          </a:p>
        </p:txBody>
      </p:sp>
      <p:sp>
        <p:nvSpPr>
          <p:cNvPr id="10" name="Rectangle 9">
            <a:extLst>
              <a:ext uri="{FF2B5EF4-FFF2-40B4-BE49-F238E27FC236}">
                <a16:creationId xmlns:a16="http://schemas.microsoft.com/office/drawing/2014/main" id="{88F676D4-9F96-2440-B371-D2FD26134166}"/>
              </a:ext>
            </a:extLst>
          </p:cNvPr>
          <p:cNvSpPr/>
          <p:nvPr/>
        </p:nvSpPr>
        <p:spPr>
          <a:xfrm>
            <a:off x="5362956" y="1663480"/>
            <a:ext cx="1367028" cy="13083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ImageSeries</a:t>
            </a:r>
            <a:endParaRPr lang="en-US" dirty="0">
              <a:solidFill>
                <a:schemeClr val="tx1"/>
              </a:solidFill>
            </a:endParaRPr>
          </a:p>
        </p:txBody>
      </p:sp>
      <p:sp>
        <p:nvSpPr>
          <p:cNvPr id="11" name="Diamond 10">
            <a:extLst>
              <a:ext uri="{FF2B5EF4-FFF2-40B4-BE49-F238E27FC236}">
                <a16:creationId xmlns:a16="http://schemas.microsoft.com/office/drawing/2014/main" id="{8E122CD9-FDF7-4E4D-BB9E-D90C7DB901DD}"/>
              </a:ext>
            </a:extLst>
          </p:cNvPr>
          <p:cNvSpPr/>
          <p:nvPr/>
        </p:nvSpPr>
        <p:spPr>
          <a:xfrm>
            <a:off x="6046470" y="2971800"/>
            <a:ext cx="153162" cy="2103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446C783-BC85-7342-837D-EDA05E78736F}"/>
              </a:ext>
            </a:extLst>
          </p:cNvPr>
          <p:cNvCxnSpPr>
            <a:stCxn id="11" idx="2"/>
            <a:endCxn id="9" idx="0"/>
          </p:cNvCxnSpPr>
          <p:nvPr/>
        </p:nvCxnSpPr>
        <p:spPr>
          <a:xfrm>
            <a:off x="6123051" y="3182112"/>
            <a:ext cx="0" cy="601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8E9A13-CDE3-9F41-84A1-292A93438AE3}"/>
              </a:ext>
            </a:extLst>
          </p:cNvPr>
          <p:cNvCxnSpPr>
            <a:stCxn id="6" idx="3"/>
            <a:endCxn id="10" idx="1"/>
          </p:cNvCxnSpPr>
          <p:nvPr/>
        </p:nvCxnSpPr>
        <p:spPr>
          <a:xfrm flipV="1">
            <a:off x="3698748" y="2317640"/>
            <a:ext cx="1664208" cy="16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F20AD13-9722-9747-B8B5-593BC830D133}"/>
              </a:ext>
            </a:extLst>
          </p:cNvPr>
          <p:cNvCxnSpPr>
            <a:cxnSpLocks/>
            <a:stCxn id="5" idx="3"/>
            <a:endCxn id="10" idx="1"/>
          </p:cNvCxnSpPr>
          <p:nvPr/>
        </p:nvCxnSpPr>
        <p:spPr>
          <a:xfrm flipV="1">
            <a:off x="3931920" y="2317640"/>
            <a:ext cx="1431036" cy="1088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C1C5DEC-36F4-0A42-B64B-36DEEA8C7682}"/>
              </a:ext>
            </a:extLst>
          </p:cNvPr>
          <p:cNvCxnSpPr>
            <a:cxnSpLocks/>
            <a:stCxn id="4" idx="3"/>
            <a:endCxn id="9" idx="1"/>
          </p:cNvCxnSpPr>
          <p:nvPr/>
        </p:nvCxnSpPr>
        <p:spPr>
          <a:xfrm flipV="1">
            <a:off x="4626864" y="4280120"/>
            <a:ext cx="915543" cy="19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53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957E-93B6-A64F-8406-B8CAC58BA145}"/>
              </a:ext>
            </a:extLst>
          </p:cNvPr>
          <p:cNvSpPr>
            <a:spLocks noGrp="1"/>
          </p:cNvSpPr>
          <p:nvPr>
            <p:ph type="title"/>
          </p:nvPr>
        </p:nvSpPr>
        <p:spPr/>
        <p:txBody>
          <a:bodyPr/>
          <a:lstStyle/>
          <a:p>
            <a:r>
              <a:rPr lang="en-US" dirty="0"/>
              <a:t>Restore CI</a:t>
            </a:r>
          </a:p>
        </p:txBody>
      </p:sp>
      <p:sp>
        <p:nvSpPr>
          <p:cNvPr id="3" name="Subtitle 2">
            <a:extLst>
              <a:ext uri="{FF2B5EF4-FFF2-40B4-BE49-F238E27FC236}">
                <a16:creationId xmlns:a16="http://schemas.microsoft.com/office/drawing/2014/main" id="{3246CE3A-7A3E-6648-81A6-DB4141560A58}"/>
              </a:ext>
            </a:extLst>
          </p:cNvPr>
          <p:cNvSpPr>
            <a:spLocks noGrp="1"/>
          </p:cNvSpPr>
          <p:nvPr>
            <p:ph type="subTitle"/>
          </p:nvPr>
        </p:nvSpPr>
        <p:spPr/>
        <p:txBody>
          <a:bodyPr/>
          <a:lstStyle/>
          <a:p>
            <a:r>
              <a:rPr lang="en-US" dirty="0">
                <a:hlinkClick r:id="rId2"/>
              </a:rPr>
              <a:t>https://github.com/ornlneutronimaging/iMars3D/pull/130</a:t>
            </a:r>
            <a:r>
              <a:rPr lang="en-US" dirty="0"/>
              <a:t> </a:t>
            </a:r>
          </a:p>
        </p:txBody>
      </p:sp>
    </p:spTree>
    <p:extLst>
      <p:ext uri="{BB962C8B-B14F-4D97-AF65-F5344CB8AC3E}">
        <p14:creationId xmlns:p14="http://schemas.microsoft.com/office/powerpoint/2010/main" val="216780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3DBA-C612-D243-9B67-3EB291FABF3D}"/>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5708AB44-2E27-2248-A492-B4C4612197CC}"/>
              </a:ext>
            </a:extLst>
          </p:cNvPr>
          <p:cNvSpPr>
            <a:spLocks noGrp="1"/>
          </p:cNvSpPr>
          <p:nvPr>
            <p:ph type="subTitle"/>
          </p:nvPr>
        </p:nvSpPr>
        <p:spPr/>
        <p:txBody>
          <a:bodyPr/>
          <a:lstStyle/>
          <a:p>
            <a:endParaRPr lang="en-US"/>
          </a:p>
        </p:txBody>
      </p:sp>
    </p:spTree>
    <p:extLst>
      <p:ext uri="{BB962C8B-B14F-4D97-AF65-F5344CB8AC3E}">
        <p14:creationId xmlns:p14="http://schemas.microsoft.com/office/powerpoint/2010/main" val="43653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168531" y="273224"/>
            <a:ext cx="7231561" cy="401903"/>
          </a:xfrm>
          <a:prstGeom prst="rect">
            <a:avLst/>
          </a:prstGeom>
          <a:noFill/>
          <a:ln>
            <a:noFill/>
          </a:ln>
        </p:spPr>
        <p:style>
          <a:lnRef idx="0">
            <a:scrgbClr r="0" g="0" b="0"/>
          </a:lnRef>
          <a:fillRef idx="0">
            <a:scrgbClr r="0" g="0" b="0"/>
          </a:fillRef>
          <a:effectRef idx="0">
            <a:scrgbClr r="0" g="0" b="0"/>
          </a:effectRef>
          <a:fontRef idx="minor"/>
        </p:style>
        <p:txBody>
          <a:bodyPr lIns="74703" tIns="37352" rIns="74703" bIns="37352"/>
          <a:lstStyle/>
          <a:p>
            <a:pPr>
              <a:lnSpc>
                <a:spcPct val="85000"/>
              </a:lnSpc>
            </a:pPr>
            <a:r>
              <a:rPr lang="en-US" sz="1992" spc="-1" dirty="0">
                <a:solidFill>
                  <a:srgbClr val="008657"/>
                </a:solidFill>
                <a:uFill>
                  <a:solidFill>
                    <a:srgbClr val="FFFFFF"/>
                  </a:solidFill>
                </a:uFill>
                <a:latin typeface="Arial Black"/>
              </a:rPr>
              <a:t>Jupyter Notebook for Tomography Reconstruction</a:t>
            </a:r>
            <a:endParaRPr lang="en-US" sz="1992" spc="-1" dirty="0">
              <a:solidFill>
                <a:srgbClr val="000000"/>
              </a:solidFill>
              <a:uFill>
                <a:solidFill>
                  <a:srgbClr val="FFFFFF"/>
                </a:solidFill>
              </a:uFill>
              <a:latin typeface="Arial"/>
            </a:endParaRPr>
          </a:p>
        </p:txBody>
      </p:sp>
      <p:sp>
        <p:nvSpPr>
          <p:cNvPr id="47" name="CustomShape 2"/>
          <p:cNvSpPr/>
          <p:nvPr/>
        </p:nvSpPr>
        <p:spPr>
          <a:xfrm>
            <a:off x="3984665" y="2960269"/>
            <a:ext cx="3352178" cy="2225233"/>
          </a:xfrm>
          <a:prstGeom prst="rect">
            <a:avLst/>
          </a:prstGeom>
          <a:noFill/>
          <a:ln>
            <a:noFill/>
          </a:ln>
        </p:spPr>
        <p:style>
          <a:lnRef idx="0">
            <a:scrgbClr r="0" g="0" b="0"/>
          </a:lnRef>
          <a:fillRef idx="0">
            <a:scrgbClr r="0" g="0" b="0"/>
          </a:fillRef>
          <a:effectRef idx="0">
            <a:scrgbClr r="0" g="0" b="0"/>
          </a:effectRef>
          <a:fontRef idx="minor"/>
        </p:style>
        <p:txBody>
          <a:bodyPr lIns="74703" tIns="37352" rIns="74703" bIns="37352"/>
          <a:lstStyle/>
          <a:p>
            <a:pPr>
              <a:spcBef>
                <a:spcPts val="996"/>
              </a:spcBef>
            </a:pPr>
            <a:r>
              <a:rPr lang="en-US" sz="1660" dirty="0">
                <a:solidFill>
                  <a:srgbClr val="008656"/>
                </a:solidFill>
              </a:rPr>
              <a:t>Details</a:t>
            </a:r>
          </a:p>
          <a:p>
            <a:pPr marL="190933" indent="-190336">
              <a:lnSpc>
                <a:spcPct val="90000"/>
              </a:lnSpc>
              <a:buClr>
                <a:srgbClr val="008657"/>
              </a:buClr>
              <a:buFont typeface="Arial"/>
              <a:buChar char="•"/>
            </a:pPr>
            <a:r>
              <a:rPr lang="en-US" sz="1328" spc="-1" dirty="0">
                <a:solidFill>
                  <a:srgbClr val="000000"/>
                </a:solidFill>
                <a:uFill>
                  <a:solidFill>
                    <a:srgbClr val="FFFFFF"/>
                  </a:solidFill>
                </a:uFill>
                <a:latin typeface="Arial Narrow"/>
                <a:ea typeface="DejaVu Sans"/>
              </a:rPr>
              <a:t>A wizard allows for easy collection of user inputs on data whereabouts and reconstruction parameters.</a:t>
            </a:r>
          </a:p>
          <a:p>
            <a:pPr marL="190933" indent="-190336">
              <a:lnSpc>
                <a:spcPct val="90000"/>
              </a:lnSpc>
              <a:buClr>
                <a:srgbClr val="008657"/>
              </a:buClr>
              <a:buFont typeface="Arial"/>
              <a:buChar char="•"/>
            </a:pPr>
            <a:r>
              <a:rPr lang="en-US" sz="1328" spc="-1" dirty="0">
                <a:solidFill>
                  <a:srgbClr val="000000"/>
                </a:solidFill>
                <a:uFill>
                  <a:solidFill>
                    <a:srgbClr val="FFFFFF"/>
                  </a:solidFill>
                </a:uFill>
                <a:latin typeface="Arial Narrow"/>
                <a:ea typeface="DejaVu Sans"/>
              </a:rPr>
              <a:t>Embedded image series viewer allows for selection of region of interests, and examination of intermediate and final results as image series.</a:t>
            </a:r>
          </a:p>
          <a:p>
            <a:pPr marL="190933" indent="-190336">
              <a:lnSpc>
                <a:spcPct val="90000"/>
              </a:lnSpc>
              <a:buClr>
                <a:srgbClr val="008657"/>
              </a:buClr>
              <a:buFont typeface="Arial"/>
              <a:buChar char="•"/>
            </a:pPr>
            <a:r>
              <a:rPr lang="en-US" sz="1328" spc="-1" dirty="0">
                <a:solidFill>
                  <a:srgbClr val="000000"/>
                </a:solidFill>
                <a:uFill>
                  <a:solidFill>
                    <a:srgbClr val="FFFFFF"/>
                  </a:solidFill>
                </a:uFill>
                <a:latin typeface="Arial Narrow"/>
              </a:rPr>
              <a:t>Ring-artifact-removal algorithms were explored and the </a:t>
            </a:r>
            <a:r>
              <a:rPr lang="en-US" sz="1328" spc="-1" dirty="0" err="1">
                <a:solidFill>
                  <a:srgbClr val="000000"/>
                </a:solidFill>
                <a:uFill>
                  <a:solidFill>
                    <a:srgbClr val="FFFFFF"/>
                  </a:solidFill>
                </a:uFill>
                <a:latin typeface="Arial Narrow"/>
              </a:rPr>
              <a:t>Ketcham</a:t>
            </a:r>
            <a:r>
              <a:rPr lang="en-US" sz="1328" spc="-1" dirty="0">
                <a:solidFill>
                  <a:srgbClr val="000000"/>
                </a:solidFill>
                <a:uFill>
                  <a:solidFill>
                    <a:srgbClr val="FFFFFF"/>
                  </a:solidFill>
                </a:uFill>
                <a:latin typeface="Arial Narrow"/>
              </a:rPr>
              <a:t> algorithm</a:t>
            </a:r>
            <a:r>
              <a:rPr lang="en-US" sz="1328" spc="-1" baseline="30000" dirty="0">
                <a:solidFill>
                  <a:srgbClr val="000000"/>
                </a:solidFill>
                <a:uFill>
                  <a:solidFill>
                    <a:srgbClr val="FFFFFF"/>
                  </a:solidFill>
                </a:uFill>
                <a:latin typeface="Arial Narrow"/>
              </a:rPr>
              <a:t>1</a:t>
            </a:r>
            <a:r>
              <a:rPr lang="en-US" sz="1328" spc="-1" dirty="0">
                <a:solidFill>
                  <a:srgbClr val="000000"/>
                </a:solidFill>
                <a:uFill>
                  <a:solidFill>
                    <a:srgbClr val="FFFFFF"/>
                  </a:solidFill>
                </a:uFill>
                <a:latin typeface="Arial Narrow"/>
              </a:rPr>
              <a:t> was implemented and added as an optional step in reconstruction.</a:t>
            </a:r>
            <a:endParaRPr lang="en-US" sz="996" spc="-1" dirty="0">
              <a:solidFill>
                <a:srgbClr val="000000"/>
              </a:solidFill>
              <a:uFill>
                <a:solidFill>
                  <a:srgbClr val="FFFFFF"/>
                </a:solidFill>
              </a:uFill>
              <a:latin typeface="Arial"/>
            </a:endParaRPr>
          </a:p>
        </p:txBody>
      </p:sp>
      <p:sp>
        <p:nvSpPr>
          <p:cNvPr id="2" name="TextBox 1"/>
          <p:cNvSpPr txBox="1"/>
          <p:nvPr/>
        </p:nvSpPr>
        <p:spPr>
          <a:xfrm>
            <a:off x="2576468" y="631601"/>
            <a:ext cx="1281700" cy="398827"/>
          </a:xfrm>
          <a:prstGeom prst="rect">
            <a:avLst/>
          </a:prstGeom>
          <a:noFill/>
        </p:spPr>
        <p:txBody>
          <a:bodyPr wrap="square" rtlCol="0">
            <a:spAutoFit/>
          </a:bodyPr>
          <a:lstStyle/>
          <a:p>
            <a:pPr algn="r"/>
            <a:r>
              <a:rPr lang="en-US" sz="996" dirty="0">
                <a:solidFill>
                  <a:srgbClr val="008656"/>
                </a:solidFill>
              </a:rPr>
              <a:t>A wizard to set up reconstruction</a:t>
            </a:r>
          </a:p>
        </p:txBody>
      </p:sp>
      <p:sp>
        <p:nvSpPr>
          <p:cNvPr id="3" name="Rectangle 2"/>
          <p:cNvSpPr/>
          <p:nvPr/>
        </p:nvSpPr>
        <p:spPr>
          <a:xfrm>
            <a:off x="3984665" y="694849"/>
            <a:ext cx="3415427" cy="2072106"/>
          </a:xfrm>
          <a:prstGeom prst="rect">
            <a:avLst/>
          </a:prstGeom>
        </p:spPr>
        <p:txBody>
          <a:bodyPr wrap="square">
            <a:spAutoFit/>
          </a:bodyPr>
          <a:lstStyle/>
          <a:p>
            <a:pPr>
              <a:spcBef>
                <a:spcPts val="996"/>
              </a:spcBef>
            </a:pPr>
            <a:r>
              <a:rPr lang="en-US" sz="1660" dirty="0">
                <a:solidFill>
                  <a:srgbClr val="008657"/>
                </a:solidFill>
              </a:rPr>
              <a:t>Significance and Impact</a:t>
            </a:r>
          </a:p>
          <a:p>
            <a:pPr marL="197644" lvl="1"/>
            <a:r>
              <a:rPr lang="en-US" altLang="ja-JP" sz="1245" dirty="0"/>
              <a:t>This work encapsulates a semi-automatic tomography reconstruction workflow in a jupyter-notebook-based user interface. The steep learning curve for neutron computed tomography (CT) reconstruction is thus removed. The obtained reconstructed data represent linear attenuation coefficients, which allow for  direct quantitative assessments of material compositions in 3D.</a:t>
            </a:r>
            <a:endParaRPr lang="en-US" sz="1494" dirty="0">
              <a:solidFill>
                <a:schemeClr val="tx2"/>
              </a:solidFill>
            </a:endParaRPr>
          </a:p>
        </p:txBody>
      </p:sp>
      <p:sp>
        <p:nvSpPr>
          <p:cNvPr id="9" name="TextBox 8"/>
          <p:cNvSpPr txBox="1"/>
          <p:nvPr/>
        </p:nvSpPr>
        <p:spPr>
          <a:xfrm>
            <a:off x="168531" y="4248395"/>
            <a:ext cx="3689637" cy="38356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nSpc>
                <a:spcPct val="95000"/>
              </a:lnSpc>
            </a:pPr>
            <a:r>
              <a:rPr lang="en-US" sz="996" dirty="0">
                <a:solidFill>
                  <a:srgbClr val="106636"/>
                </a:solidFill>
              </a:rPr>
              <a:t>Contributors: </a:t>
            </a:r>
            <a:r>
              <a:rPr lang="en-US" sz="996">
                <a:solidFill>
                  <a:srgbClr val="106636"/>
                </a:solidFill>
              </a:rPr>
              <a:t>Jiao Lin, </a:t>
            </a:r>
            <a:r>
              <a:rPr lang="en-US" sz="996" dirty="0">
                <a:solidFill>
                  <a:srgbClr val="106636"/>
                </a:solidFill>
              </a:rPr>
              <a:t>Yuxuan Zhang, Ian Lumsden, Jean Bilheux, and Hassina Bilheux</a:t>
            </a:r>
          </a:p>
        </p:txBody>
      </p:sp>
      <p:sp>
        <p:nvSpPr>
          <p:cNvPr id="10" name="TextBox 133"/>
          <p:cNvSpPr txBox="1"/>
          <p:nvPr/>
        </p:nvSpPr>
        <p:spPr>
          <a:xfrm>
            <a:off x="168531" y="4679514"/>
            <a:ext cx="3689637" cy="82041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lnSpc>
                <a:spcPct val="95000"/>
              </a:lnSpc>
            </a:pPr>
            <a:r>
              <a:rPr lang="en-US" altLang="en-US" sz="996" b="1" dirty="0">
                <a:solidFill>
                  <a:srgbClr val="106636"/>
                </a:solidFill>
              </a:rPr>
              <a:t>This work can be used for data reconstruction of neutron imaging </a:t>
            </a:r>
            <a:r>
              <a:rPr lang="en-US" altLang="en-US" sz="996" b="1" dirty="0">
                <a:solidFill>
                  <a:srgbClr val="006600"/>
                </a:solidFill>
              </a:rPr>
              <a:t>computed tomograms </a:t>
            </a:r>
            <a:r>
              <a:rPr lang="en-US" altLang="en-US" sz="996" b="1" dirty="0">
                <a:solidFill>
                  <a:srgbClr val="106636"/>
                </a:solidFill>
              </a:rPr>
              <a:t>acquired at ORNL SNS’s SNAP/VULCAN diffractometers, and HFIR’s CG-1D Imaging beamline, sponsored by DOE Office of Science, Scientific User Facilities Division.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95" y="701457"/>
            <a:ext cx="1944938" cy="956261"/>
          </a:xfrm>
          <a:prstGeom prst="rect">
            <a:avLst/>
          </a:prstGeom>
          <a:effectLst>
            <a:outerShdw blurRad="50800" dist="38100" dir="13500000" algn="br" rotWithShape="0">
              <a:prstClr val="black">
                <a:alpha val="40000"/>
              </a:prstClr>
            </a:outerShdw>
          </a:effec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423" y="1153839"/>
            <a:ext cx="2209750" cy="742734"/>
          </a:xfrm>
          <a:prstGeom prst="rect">
            <a:avLst/>
          </a:prstGeom>
          <a:effectLst>
            <a:outerShdw blurRad="50800" dist="38100" dir="13500000" algn="br" rotWithShape="0">
              <a:prstClr val="black">
                <a:alpha val="40000"/>
              </a:prstClr>
            </a:outerShdw>
          </a:effectLst>
        </p:spPr>
      </p:pic>
      <p:sp>
        <p:nvSpPr>
          <p:cNvPr id="16" name="Rectangle 15"/>
          <p:cNvSpPr/>
          <p:nvPr/>
        </p:nvSpPr>
        <p:spPr>
          <a:xfrm>
            <a:off x="4202373" y="5055300"/>
            <a:ext cx="3288930" cy="398827"/>
          </a:xfrm>
          <a:prstGeom prst="rect">
            <a:avLst/>
          </a:prstGeom>
        </p:spPr>
        <p:txBody>
          <a:bodyPr wrap="square">
            <a:spAutoFit/>
          </a:bodyPr>
          <a:lstStyle/>
          <a:p>
            <a:r>
              <a:rPr lang="en-US" sz="996" dirty="0"/>
              <a:t>1. </a:t>
            </a:r>
            <a:r>
              <a:rPr lang="en-US" sz="996" dirty="0" err="1"/>
              <a:t>Ketcham</a:t>
            </a:r>
            <a:r>
              <a:rPr lang="en-US" sz="996" dirty="0"/>
              <a:t>, Richard A. "New algorithms for ring artifact removal." </a:t>
            </a:r>
            <a:r>
              <a:rPr lang="en-US" sz="996" i="1" dirty="0"/>
              <a:t>Proc. SPIE</a:t>
            </a:r>
            <a:r>
              <a:rPr lang="en-US" sz="996" dirty="0"/>
              <a:t>. Vol. 6318. 2006.</a:t>
            </a:r>
          </a:p>
        </p:txBody>
      </p:sp>
      <p:sp>
        <p:nvSpPr>
          <p:cNvPr id="22" name="Rectangle 21"/>
          <p:cNvSpPr/>
          <p:nvPr/>
        </p:nvSpPr>
        <p:spPr>
          <a:xfrm>
            <a:off x="168531" y="628937"/>
            <a:ext cx="3689637" cy="1267636"/>
          </a:xfrm>
          <a:prstGeom prst="rect">
            <a:avLst/>
          </a:prstGeom>
          <a:noFill/>
          <a:ln w="3175">
            <a:solidFill>
              <a:schemeClr val="bg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4"/>
          </a:p>
        </p:txBody>
      </p:sp>
      <p:grpSp>
        <p:nvGrpSpPr>
          <p:cNvPr id="23" name="Group 22"/>
          <p:cNvGrpSpPr/>
          <p:nvPr/>
        </p:nvGrpSpPr>
        <p:grpSpPr>
          <a:xfrm>
            <a:off x="168531" y="2086319"/>
            <a:ext cx="3689637" cy="2039553"/>
            <a:chOff x="203040" y="2209800"/>
            <a:chExt cx="4445160" cy="2457190"/>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52" y="2288317"/>
              <a:ext cx="3206947" cy="2131283"/>
            </a:xfrm>
            <a:prstGeom prst="rect">
              <a:avLst/>
            </a:prstGeom>
            <a:effectLst>
              <a:outerShdw blurRad="50800" dist="38100" dir="13500000" algn="br" rotWithShape="0">
                <a:prstClr val="black">
                  <a:alpha val="40000"/>
                </a:prstClr>
              </a:outerShdw>
            </a:effectLst>
          </p:spPr>
        </p:pic>
        <p:sp>
          <p:nvSpPr>
            <p:cNvPr id="19" name="TextBox 18"/>
            <p:cNvSpPr txBox="1"/>
            <p:nvPr/>
          </p:nvSpPr>
          <p:spPr>
            <a:xfrm>
              <a:off x="3352800" y="4001869"/>
              <a:ext cx="1175239" cy="665121"/>
            </a:xfrm>
            <a:prstGeom prst="rect">
              <a:avLst/>
            </a:prstGeom>
            <a:noFill/>
          </p:spPr>
          <p:txBody>
            <a:bodyPr wrap="square" rtlCol="0">
              <a:spAutoFit/>
            </a:bodyPr>
            <a:lstStyle/>
            <a:p>
              <a:pPr algn="r"/>
              <a:r>
                <a:rPr lang="en-US" sz="996" dirty="0">
                  <a:solidFill>
                    <a:srgbClr val="008656"/>
                  </a:solidFill>
                </a:rPr>
                <a:t>Embedded image series viewer</a:t>
              </a:r>
            </a:p>
          </p:txBody>
        </p:sp>
        <p:sp>
          <p:nvSpPr>
            <p:cNvPr id="18" name="TextBox 17"/>
            <p:cNvSpPr txBox="1"/>
            <p:nvPr/>
          </p:nvSpPr>
          <p:spPr>
            <a:xfrm>
              <a:off x="951082" y="4337244"/>
              <a:ext cx="1050634" cy="295867"/>
            </a:xfrm>
            <a:prstGeom prst="rect">
              <a:avLst/>
            </a:prstGeom>
            <a:noFill/>
          </p:spPr>
          <p:txBody>
            <a:bodyPr wrap="square" rtlCol="0">
              <a:spAutoFit/>
            </a:bodyPr>
            <a:lstStyle/>
            <a:p>
              <a:r>
                <a:rPr lang="en-US" sz="996" dirty="0">
                  <a:solidFill>
                    <a:srgbClr val="0070C0"/>
                  </a:solidFill>
                </a:rPr>
                <a:t>Image slider</a:t>
              </a:r>
            </a:p>
          </p:txBody>
        </p:sp>
        <p:sp>
          <p:nvSpPr>
            <p:cNvPr id="26" name="TextBox 25"/>
            <p:cNvSpPr txBox="1"/>
            <p:nvPr/>
          </p:nvSpPr>
          <p:spPr>
            <a:xfrm>
              <a:off x="3124200" y="2895600"/>
              <a:ext cx="990600" cy="480494"/>
            </a:xfrm>
            <a:prstGeom prst="rect">
              <a:avLst/>
            </a:prstGeom>
            <a:noFill/>
          </p:spPr>
          <p:txBody>
            <a:bodyPr wrap="square" rtlCol="0">
              <a:spAutoFit/>
            </a:bodyPr>
            <a:lstStyle/>
            <a:p>
              <a:r>
                <a:rPr lang="en-US" sz="996" dirty="0">
                  <a:solidFill>
                    <a:srgbClr val="0070C0"/>
                  </a:solidFill>
                </a:rPr>
                <a:t>Contrast</a:t>
              </a:r>
            </a:p>
            <a:p>
              <a:r>
                <a:rPr lang="en-US" sz="996" dirty="0">
                  <a:solidFill>
                    <a:srgbClr val="0070C0"/>
                  </a:solidFill>
                </a:rPr>
                <a:t>Adjustment</a:t>
              </a:r>
            </a:p>
          </p:txBody>
        </p:sp>
        <p:sp>
          <p:nvSpPr>
            <p:cNvPr id="28" name="Rectangle 27"/>
            <p:cNvSpPr/>
            <p:nvPr/>
          </p:nvSpPr>
          <p:spPr>
            <a:xfrm>
              <a:off x="203040" y="2209800"/>
              <a:ext cx="4445160" cy="2438400"/>
            </a:xfrm>
            <a:prstGeom prst="rect">
              <a:avLst/>
            </a:prstGeom>
            <a:noFill/>
            <a:ln w="3175">
              <a:solidFill>
                <a:schemeClr val="bg1">
                  <a:lumMod val="7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4"/>
            </a:p>
          </p:txBody>
        </p:sp>
      </p:grpSp>
      <p:sp>
        <p:nvSpPr>
          <p:cNvPr id="4" name="TextBox 3"/>
          <p:cNvSpPr txBox="1"/>
          <p:nvPr/>
        </p:nvSpPr>
        <p:spPr>
          <a:xfrm>
            <a:off x="1231300" y="2212817"/>
            <a:ext cx="723275" cy="207301"/>
          </a:xfrm>
          <a:prstGeom prst="rect">
            <a:avLst/>
          </a:prstGeom>
          <a:noFill/>
        </p:spPr>
        <p:txBody>
          <a:bodyPr wrap="none" rtlCol="0">
            <a:spAutoFit/>
          </a:bodyPr>
          <a:lstStyle/>
          <a:p>
            <a:r>
              <a:rPr lang="en-US" sz="747" dirty="0">
                <a:solidFill>
                  <a:schemeClr val="tx1">
                    <a:lumMod val="50000"/>
                    <a:lumOff val="50000"/>
                  </a:schemeClr>
                </a:solidFill>
              </a:rPr>
              <a:t>Turbine blade</a:t>
            </a:r>
          </a:p>
        </p:txBody>
      </p:sp>
    </p:spTree>
    <p:extLst>
      <p:ext uri="{BB962C8B-B14F-4D97-AF65-F5344CB8AC3E}">
        <p14:creationId xmlns:p14="http://schemas.microsoft.com/office/powerpoint/2010/main" val="9326087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6BE9-7765-4740-89FE-876CD7BCA365}"/>
              </a:ext>
            </a:extLst>
          </p:cNvPr>
          <p:cNvSpPr>
            <a:spLocks noGrp="1"/>
          </p:cNvSpPr>
          <p:nvPr>
            <p:ph type="title"/>
          </p:nvPr>
        </p:nvSpPr>
        <p:spPr/>
        <p:txBody>
          <a:bodyPr/>
          <a:lstStyle/>
          <a:p>
            <a:r>
              <a:rPr lang="en-US" dirty="0"/>
              <a:t>What is iMars3d</a:t>
            </a:r>
          </a:p>
        </p:txBody>
      </p:sp>
      <p:sp>
        <p:nvSpPr>
          <p:cNvPr id="3" name="Content Placeholder 2">
            <a:extLst>
              <a:ext uri="{FF2B5EF4-FFF2-40B4-BE49-F238E27FC236}">
                <a16:creationId xmlns:a16="http://schemas.microsoft.com/office/drawing/2014/main" id="{B8A3B335-8EE8-9A44-9029-078ABDB138CE}"/>
              </a:ext>
            </a:extLst>
          </p:cNvPr>
          <p:cNvSpPr>
            <a:spLocks noGrp="1"/>
          </p:cNvSpPr>
          <p:nvPr>
            <p:ph idx="1"/>
          </p:nvPr>
        </p:nvSpPr>
        <p:spPr/>
        <p:txBody>
          <a:bodyPr/>
          <a:lstStyle/>
          <a:p>
            <a:r>
              <a:rPr lang="en-US" dirty="0"/>
              <a:t>A package for CT reconstruction for CG-1D data</a:t>
            </a:r>
          </a:p>
          <a:p>
            <a:r>
              <a:rPr lang="en-US" dirty="0"/>
              <a:t>python / </a:t>
            </a:r>
            <a:r>
              <a:rPr lang="en-US" dirty="0" err="1"/>
              <a:t>Tomopy</a:t>
            </a:r>
            <a:endParaRPr lang="en-US" dirty="0"/>
          </a:p>
          <a:p>
            <a:r>
              <a:rPr lang="en-US" dirty="0"/>
              <a:t>Preprocessing (tilt correction, ring artifact removal, </a:t>
            </a:r>
            <a:r>
              <a:rPr lang="en-US" dirty="0" err="1"/>
              <a:t>etc</a:t>
            </a:r>
            <a:r>
              <a:rPr lang="en-US" dirty="0"/>
              <a:t>)</a:t>
            </a:r>
          </a:p>
          <a:p>
            <a:r>
              <a:rPr lang="en-US" dirty="0"/>
              <a:t>“GUI” based on jupyter notebook widgets </a:t>
            </a:r>
            <a:r>
              <a:rPr lang="en-US" dirty="0">
                <a:hlinkClick r:id="rId2"/>
              </a:rPr>
              <a:t>https://www.youtube.com/watch?v=t7B37NUJrJg</a:t>
            </a:r>
            <a:endParaRPr lang="en-US" dirty="0"/>
          </a:p>
          <a:p>
            <a:r>
              <a:rPr lang="en-US"/>
              <a:t>Automatic reconstruction </a:t>
            </a:r>
            <a:r>
              <a:rPr lang="en-US" dirty="0"/>
              <a:t>for CG-1D</a:t>
            </a:r>
          </a:p>
          <a:p>
            <a:endParaRPr lang="en-US" dirty="0"/>
          </a:p>
        </p:txBody>
      </p:sp>
    </p:spTree>
    <p:extLst>
      <p:ext uri="{BB962C8B-B14F-4D97-AF65-F5344CB8AC3E}">
        <p14:creationId xmlns:p14="http://schemas.microsoft.com/office/powerpoint/2010/main" val="1891730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3A78-07E7-4441-A861-60D4DA40341B}"/>
              </a:ext>
            </a:extLst>
          </p:cNvPr>
          <p:cNvSpPr>
            <a:spLocks noGrp="1"/>
          </p:cNvSpPr>
          <p:nvPr>
            <p:ph type="title"/>
          </p:nvPr>
        </p:nvSpPr>
        <p:spPr>
          <a:xfrm>
            <a:off x="0" y="25803"/>
            <a:ext cx="6546235" cy="537501"/>
          </a:xfrm>
        </p:spPr>
        <p:txBody>
          <a:bodyPr>
            <a:normAutofit/>
          </a:bodyPr>
          <a:lstStyle/>
          <a:p>
            <a:r>
              <a:rPr lang="en-US" sz="3200" dirty="0"/>
              <a:t>Workflow</a:t>
            </a:r>
          </a:p>
        </p:txBody>
      </p:sp>
      <p:cxnSp>
        <p:nvCxnSpPr>
          <p:cNvPr id="4" name="Straight Arrow Connector 3">
            <a:extLst>
              <a:ext uri="{FF2B5EF4-FFF2-40B4-BE49-F238E27FC236}">
                <a16:creationId xmlns:a16="http://schemas.microsoft.com/office/drawing/2014/main" id="{C4A18B2C-B656-4149-A392-AC73E48E532F}"/>
              </a:ext>
            </a:extLst>
          </p:cNvPr>
          <p:cNvCxnSpPr>
            <a:cxnSpLocks/>
            <a:stCxn id="10" idx="2"/>
            <a:endCxn id="12" idx="0"/>
          </p:cNvCxnSpPr>
          <p:nvPr/>
        </p:nvCxnSpPr>
        <p:spPr>
          <a:xfrm flipH="1">
            <a:off x="3000497" y="3059082"/>
            <a:ext cx="1206" cy="1432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ACBA905-23EC-094C-A94E-A818055726C5}"/>
              </a:ext>
            </a:extLst>
          </p:cNvPr>
          <p:cNvSpPr/>
          <p:nvPr/>
        </p:nvSpPr>
        <p:spPr>
          <a:xfrm>
            <a:off x="4866864" y="563304"/>
            <a:ext cx="2596055" cy="4813738"/>
          </a:xfrm>
          <a:prstGeom prst="rect">
            <a:avLst/>
          </a:prstGeom>
          <a:solidFill>
            <a:schemeClr val="bg1">
              <a:lumMod val="95000"/>
            </a:schemeClr>
          </a:solidFill>
          <a:ln w="1905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 name="Straight Connector 5">
            <a:extLst>
              <a:ext uri="{FF2B5EF4-FFF2-40B4-BE49-F238E27FC236}">
                <a16:creationId xmlns:a16="http://schemas.microsoft.com/office/drawing/2014/main" id="{44FFD1A8-B40C-6444-B0A1-0B25CA6D5444}"/>
              </a:ext>
            </a:extLst>
          </p:cNvPr>
          <p:cNvCxnSpPr>
            <a:cxnSpLocks/>
          </p:cNvCxnSpPr>
          <p:nvPr/>
        </p:nvCxnSpPr>
        <p:spPr>
          <a:xfrm>
            <a:off x="3867386" y="1231742"/>
            <a:ext cx="997062" cy="4145300"/>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0C65310-EC98-5A4C-B238-DADC6B1F527D}"/>
              </a:ext>
            </a:extLst>
          </p:cNvPr>
          <p:cNvCxnSpPr>
            <a:cxnSpLocks/>
          </p:cNvCxnSpPr>
          <p:nvPr/>
        </p:nvCxnSpPr>
        <p:spPr>
          <a:xfrm>
            <a:off x="3867386" y="550704"/>
            <a:ext cx="1340848" cy="12600"/>
          </a:xfrm>
          <a:prstGeom prst="line">
            <a:avLst/>
          </a:prstGeom>
          <a:ln w="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A44E9B1-190F-9D40-A581-5870477462A7}"/>
              </a:ext>
            </a:extLst>
          </p:cNvPr>
          <p:cNvSpPr/>
          <p:nvPr/>
        </p:nvSpPr>
        <p:spPr>
          <a:xfrm>
            <a:off x="2136020" y="550704"/>
            <a:ext cx="1731366" cy="681038"/>
          </a:xfrm>
          <a:prstGeom prst="rect">
            <a:avLst/>
          </a:prstGeom>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Intensity corrections</a:t>
            </a:r>
          </a:p>
        </p:txBody>
      </p:sp>
      <p:sp>
        <p:nvSpPr>
          <p:cNvPr id="9" name="Rectangle 8">
            <a:extLst>
              <a:ext uri="{FF2B5EF4-FFF2-40B4-BE49-F238E27FC236}">
                <a16:creationId xmlns:a16="http://schemas.microsoft.com/office/drawing/2014/main" id="{29B60AA0-5311-3D4C-9618-C87D9B6DFCD7}"/>
              </a:ext>
            </a:extLst>
          </p:cNvPr>
          <p:cNvSpPr/>
          <p:nvPr/>
        </p:nvSpPr>
        <p:spPr>
          <a:xfrm>
            <a:off x="2136020" y="1660020"/>
            <a:ext cx="1731366" cy="42931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Tilt correction</a:t>
            </a:r>
          </a:p>
        </p:txBody>
      </p:sp>
      <p:sp>
        <p:nvSpPr>
          <p:cNvPr id="10" name="Rectangle 9">
            <a:extLst>
              <a:ext uri="{FF2B5EF4-FFF2-40B4-BE49-F238E27FC236}">
                <a16:creationId xmlns:a16="http://schemas.microsoft.com/office/drawing/2014/main" id="{92BD60D3-F112-D64B-B146-6F410230C2EE}"/>
              </a:ext>
            </a:extLst>
          </p:cNvPr>
          <p:cNvSpPr/>
          <p:nvPr/>
        </p:nvSpPr>
        <p:spPr>
          <a:xfrm>
            <a:off x="2136020" y="2517150"/>
            <a:ext cx="1731366" cy="54193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Sinogram creation</a:t>
            </a:r>
          </a:p>
        </p:txBody>
      </p:sp>
      <p:sp>
        <p:nvSpPr>
          <p:cNvPr id="11" name="Rectangle 10">
            <a:extLst>
              <a:ext uri="{FF2B5EF4-FFF2-40B4-BE49-F238E27FC236}">
                <a16:creationId xmlns:a16="http://schemas.microsoft.com/office/drawing/2014/main" id="{7B058D9E-3A76-E542-907C-3F4B19C86777}"/>
              </a:ext>
            </a:extLst>
          </p:cNvPr>
          <p:cNvSpPr/>
          <p:nvPr/>
        </p:nvSpPr>
        <p:spPr>
          <a:xfrm>
            <a:off x="590443" y="2364651"/>
            <a:ext cx="1087385" cy="84693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Finding rotation center</a:t>
            </a:r>
          </a:p>
        </p:txBody>
      </p:sp>
      <p:sp>
        <p:nvSpPr>
          <p:cNvPr id="12" name="Rectangle 11">
            <a:extLst>
              <a:ext uri="{FF2B5EF4-FFF2-40B4-BE49-F238E27FC236}">
                <a16:creationId xmlns:a16="http://schemas.microsoft.com/office/drawing/2014/main" id="{A22F3321-3DD1-EB43-BD2A-8C472474BF74}"/>
              </a:ext>
            </a:extLst>
          </p:cNvPr>
          <p:cNvSpPr/>
          <p:nvPr/>
        </p:nvSpPr>
        <p:spPr>
          <a:xfrm>
            <a:off x="2134814" y="4491477"/>
            <a:ext cx="1731366" cy="42931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Reconstruction</a:t>
            </a:r>
          </a:p>
        </p:txBody>
      </p:sp>
      <p:cxnSp>
        <p:nvCxnSpPr>
          <p:cNvPr id="13" name="Straight Arrow Connector 12">
            <a:extLst>
              <a:ext uri="{FF2B5EF4-FFF2-40B4-BE49-F238E27FC236}">
                <a16:creationId xmlns:a16="http://schemas.microsoft.com/office/drawing/2014/main" id="{CAEAA251-3717-1E4E-8C63-FC6921BE58D2}"/>
              </a:ext>
            </a:extLst>
          </p:cNvPr>
          <p:cNvCxnSpPr>
            <a:cxnSpLocks/>
            <a:stCxn id="8" idx="2"/>
            <a:endCxn id="9" idx="0"/>
          </p:cNvCxnSpPr>
          <p:nvPr/>
        </p:nvCxnSpPr>
        <p:spPr>
          <a:xfrm>
            <a:off x="3001703" y="1231745"/>
            <a:ext cx="0" cy="4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3B5600A-4D61-C34C-BEFB-19F60193BD7C}"/>
              </a:ext>
            </a:extLst>
          </p:cNvPr>
          <p:cNvCxnSpPr>
            <a:cxnSpLocks/>
            <a:stCxn id="9" idx="2"/>
            <a:endCxn id="10" idx="0"/>
          </p:cNvCxnSpPr>
          <p:nvPr/>
        </p:nvCxnSpPr>
        <p:spPr>
          <a:xfrm>
            <a:off x="3001703" y="2089330"/>
            <a:ext cx="0" cy="427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2873F9-A127-584D-A68B-9FECB9517BBE}"/>
              </a:ext>
            </a:extLst>
          </p:cNvPr>
          <p:cNvCxnSpPr>
            <a:cxnSpLocks/>
            <a:stCxn id="9" idx="1"/>
            <a:endCxn id="11" idx="0"/>
          </p:cNvCxnSpPr>
          <p:nvPr/>
        </p:nvCxnSpPr>
        <p:spPr>
          <a:xfrm flipH="1">
            <a:off x="1134136" y="1874677"/>
            <a:ext cx="1001887" cy="489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0E18BD-9DC4-CC49-B25D-C6FED4506A6C}"/>
              </a:ext>
            </a:extLst>
          </p:cNvPr>
          <p:cNvCxnSpPr>
            <a:cxnSpLocks/>
            <a:stCxn id="11" idx="2"/>
            <a:endCxn id="12" idx="1"/>
          </p:cNvCxnSpPr>
          <p:nvPr/>
        </p:nvCxnSpPr>
        <p:spPr>
          <a:xfrm>
            <a:off x="1134136" y="3211581"/>
            <a:ext cx="1000681" cy="1494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9CAAED2-A3F1-054D-97D4-022C8E5FB2AE}"/>
              </a:ext>
            </a:extLst>
          </p:cNvPr>
          <p:cNvSpPr/>
          <p:nvPr/>
        </p:nvSpPr>
        <p:spPr>
          <a:xfrm>
            <a:off x="5300626" y="929366"/>
            <a:ext cx="1731366" cy="42931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Outlier removal</a:t>
            </a:r>
          </a:p>
        </p:txBody>
      </p:sp>
      <p:sp>
        <p:nvSpPr>
          <p:cNvPr id="18" name="Rectangle 17">
            <a:extLst>
              <a:ext uri="{FF2B5EF4-FFF2-40B4-BE49-F238E27FC236}">
                <a16:creationId xmlns:a16="http://schemas.microsoft.com/office/drawing/2014/main" id="{0253CCFE-E511-4F49-BF04-D10182AA88A9}"/>
              </a:ext>
            </a:extLst>
          </p:cNvPr>
          <p:cNvSpPr/>
          <p:nvPr/>
        </p:nvSpPr>
        <p:spPr>
          <a:xfrm>
            <a:off x="5300626" y="1786956"/>
            <a:ext cx="1731366" cy="42931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Normalization</a:t>
            </a:r>
          </a:p>
        </p:txBody>
      </p:sp>
      <p:sp>
        <p:nvSpPr>
          <p:cNvPr id="19" name="Rectangle 18">
            <a:extLst>
              <a:ext uri="{FF2B5EF4-FFF2-40B4-BE49-F238E27FC236}">
                <a16:creationId xmlns:a16="http://schemas.microsoft.com/office/drawing/2014/main" id="{980E080F-FEBF-4449-A783-B3FB670383D4}"/>
              </a:ext>
            </a:extLst>
          </p:cNvPr>
          <p:cNvSpPr/>
          <p:nvPr/>
        </p:nvSpPr>
        <p:spPr>
          <a:xfrm>
            <a:off x="5300626" y="2629772"/>
            <a:ext cx="1731366" cy="42931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Cropping</a:t>
            </a:r>
          </a:p>
        </p:txBody>
      </p:sp>
      <p:sp>
        <p:nvSpPr>
          <p:cNvPr id="20" name="Rectangle 19">
            <a:extLst>
              <a:ext uri="{FF2B5EF4-FFF2-40B4-BE49-F238E27FC236}">
                <a16:creationId xmlns:a16="http://schemas.microsoft.com/office/drawing/2014/main" id="{BE7C13FF-5D28-4143-A108-3D92850BEFBA}"/>
              </a:ext>
            </a:extLst>
          </p:cNvPr>
          <p:cNvSpPr/>
          <p:nvPr/>
        </p:nvSpPr>
        <p:spPr>
          <a:xfrm>
            <a:off x="5300626" y="3472588"/>
            <a:ext cx="1731366" cy="42931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Smoothing / denoising</a:t>
            </a:r>
          </a:p>
        </p:txBody>
      </p:sp>
      <p:sp>
        <p:nvSpPr>
          <p:cNvPr id="21" name="Rectangle 20">
            <a:extLst>
              <a:ext uri="{FF2B5EF4-FFF2-40B4-BE49-F238E27FC236}">
                <a16:creationId xmlns:a16="http://schemas.microsoft.com/office/drawing/2014/main" id="{F017C3DF-B8AF-C646-ACC0-744A2D5A10A4}"/>
              </a:ext>
            </a:extLst>
          </p:cNvPr>
          <p:cNvSpPr/>
          <p:nvPr/>
        </p:nvSpPr>
        <p:spPr>
          <a:xfrm>
            <a:off x="5300626" y="4315401"/>
            <a:ext cx="1731366" cy="722662"/>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Intensity fluctuation correction</a:t>
            </a:r>
          </a:p>
        </p:txBody>
      </p:sp>
      <p:cxnSp>
        <p:nvCxnSpPr>
          <p:cNvPr id="22" name="Straight Arrow Connector 21">
            <a:extLst>
              <a:ext uri="{FF2B5EF4-FFF2-40B4-BE49-F238E27FC236}">
                <a16:creationId xmlns:a16="http://schemas.microsoft.com/office/drawing/2014/main" id="{E52E36AF-D5D3-1E4C-96C8-2ECFA5E6D0FC}"/>
              </a:ext>
            </a:extLst>
          </p:cNvPr>
          <p:cNvCxnSpPr>
            <a:stCxn id="17" idx="2"/>
            <a:endCxn id="18" idx="0"/>
          </p:cNvCxnSpPr>
          <p:nvPr/>
        </p:nvCxnSpPr>
        <p:spPr>
          <a:xfrm>
            <a:off x="6166309" y="1358681"/>
            <a:ext cx="0" cy="42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F0E0ED-1FE0-E240-87C0-A3057D21E562}"/>
              </a:ext>
            </a:extLst>
          </p:cNvPr>
          <p:cNvCxnSpPr>
            <a:stCxn id="18" idx="2"/>
            <a:endCxn id="19" idx="0"/>
          </p:cNvCxnSpPr>
          <p:nvPr/>
        </p:nvCxnSpPr>
        <p:spPr>
          <a:xfrm>
            <a:off x="6166309" y="2216269"/>
            <a:ext cx="0" cy="41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1CB38D3-E573-FD41-A743-209FE6D7901D}"/>
              </a:ext>
            </a:extLst>
          </p:cNvPr>
          <p:cNvCxnSpPr>
            <a:stCxn id="19" idx="2"/>
            <a:endCxn id="20" idx="0"/>
          </p:cNvCxnSpPr>
          <p:nvPr/>
        </p:nvCxnSpPr>
        <p:spPr>
          <a:xfrm>
            <a:off x="6166309" y="3059085"/>
            <a:ext cx="0" cy="41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828C21-C09A-9F4F-AAA7-BEF160E25FE7}"/>
              </a:ext>
            </a:extLst>
          </p:cNvPr>
          <p:cNvCxnSpPr>
            <a:cxnSpLocks/>
            <a:stCxn id="20" idx="2"/>
            <a:endCxn id="21" idx="0"/>
          </p:cNvCxnSpPr>
          <p:nvPr/>
        </p:nvCxnSpPr>
        <p:spPr>
          <a:xfrm>
            <a:off x="6166309" y="3901901"/>
            <a:ext cx="0" cy="41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832F3C44-0BCC-E44C-82F7-1A805DE98E80}"/>
              </a:ext>
            </a:extLst>
          </p:cNvPr>
          <p:cNvSpPr/>
          <p:nvPr/>
        </p:nvSpPr>
        <p:spPr>
          <a:xfrm>
            <a:off x="2134814" y="3494470"/>
            <a:ext cx="1731366" cy="566093"/>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Removing ring-artifact 1</a:t>
            </a:r>
          </a:p>
        </p:txBody>
      </p:sp>
      <p:sp>
        <p:nvSpPr>
          <p:cNvPr id="27" name="Rectangle 26">
            <a:extLst>
              <a:ext uri="{FF2B5EF4-FFF2-40B4-BE49-F238E27FC236}">
                <a16:creationId xmlns:a16="http://schemas.microsoft.com/office/drawing/2014/main" id="{635C41E9-E422-FF46-B905-416CA4083C8A}"/>
              </a:ext>
            </a:extLst>
          </p:cNvPr>
          <p:cNvSpPr/>
          <p:nvPr/>
        </p:nvSpPr>
        <p:spPr>
          <a:xfrm>
            <a:off x="2137227" y="5351704"/>
            <a:ext cx="1731366" cy="566093"/>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Removing ring-artifact 2</a:t>
            </a:r>
          </a:p>
        </p:txBody>
      </p:sp>
      <p:cxnSp>
        <p:nvCxnSpPr>
          <p:cNvPr id="28" name="Straight Arrow Connector 27">
            <a:extLst>
              <a:ext uri="{FF2B5EF4-FFF2-40B4-BE49-F238E27FC236}">
                <a16:creationId xmlns:a16="http://schemas.microsoft.com/office/drawing/2014/main" id="{62DC7A41-9749-1F45-B3D0-ADC3DFAEA847}"/>
              </a:ext>
            </a:extLst>
          </p:cNvPr>
          <p:cNvCxnSpPr>
            <a:cxnSpLocks/>
            <a:stCxn id="12" idx="2"/>
            <a:endCxn id="27" idx="0"/>
          </p:cNvCxnSpPr>
          <p:nvPr/>
        </p:nvCxnSpPr>
        <p:spPr>
          <a:xfrm>
            <a:off x="3000500" y="4920787"/>
            <a:ext cx="2413" cy="430914"/>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44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379469" y="352778"/>
            <a:ext cx="6830159" cy="950297"/>
          </a:xfrm>
          <a:prstGeom prst="rect">
            <a:avLst/>
          </a:prstGeom>
        </p:spPr>
        <p:txBody>
          <a:bodyPr lIns="0" tIns="0" rIns="0" bIns="0" anchor="ctr"/>
          <a:lstStyle/>
          <a:p>
            <a:pPr algn="ctr"/>
            <a:r>
              <a:rPr lang="en-US" sz="3313">
                <a:latin typeface="Arial"/>
              </a:rPr>
              <a:t>Original</a:t>
            </a:r>
            <a:endParaRPr sz="1355"/>
          </a:p>
        </p:txBody>
      </p:sp>
      <p:pic>
        <p:nvPicPr>
          <p:cNvPr id="40" name="Picture 39"/>
          <p:cNvPicPr/>
          <p:nvPr/>
        </p:nvPicPr>
        <p:blipFill>
          <a:blip r:embed="rId2"/>
          <a:stretch>
            <a:fillRect/>
          </a:stretch>
        </p:blipFill>
        <p:spPr>
          <a:xfrm>
            <a:off x="1969441" y="1433992"/>
            <a:ext cx="3900393" cy="3580013"/>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379469" y="352778"/>
            <a:ext cx="6830159" cy="950297"/>
          </a:xfrm>
          <a:prstGeom prst="rect">
            <a:avLst/>
          </a:prstGeom>
        </p:spPr>
        <p:txBody>
          <a:bodyPr lIns="0" tIns="0" rIns="0" bIns="0" anchor="ctr"/>
          <a:lstStyle/>
          <a:p>
            <a:pPr algn="ctr"/>
            <a:r>
              <a:rPr lang="en-US" sz="3313">
                <a:latin typeface="Arial"/>
              </a:rPr>
              <a:t>Normalized and 
Intensity fluctuation corrected</a:t>
            </a:r>
            <a:endParaRPr sz="1355"/>
          </a:p>
        </p:txBody>
      </p:sp>
      <p:pic>
        <p:nvPicPr>
          <p:cNvPr id="42" name="Picture 41"/>
          <p:cNvPicPr/>
          <p:nvPr/>
        </p:nvPicPr>
        <p:blipFill>
          <a:blip r:embed="rId2"/>
          <a:stretch>
            <a:fillRect/>
          </a:stretch>
        </p:blipFill>
        <p:spPr>
          <a:xfrm>
            <a:off x="1829580" y="1446189"/>
            <a:ext cx="3907711" cy="3705508"/>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379469" y="352778"/>
            <a:ext cx="6830159" cy="950297"/>
          </a:xfrm>
          <a:prstGeom prst="rect">
            <a:avLst/>
          </a:prstGeom>
        </p:spPr>
        <p:txBody>
          <a:bodyPr lIns="0" tIns="0" rIns="0" bIns="0" anchor="ctr"/>
          <a:lstStyle/>
          <a:p>
            <a:pPr algn="ctr"/>
            <a:r>
              <a:rPr lang="en-US" sz="3313">
                <a:latin typeface="Arial"/>
              </a:rPr>
              <a:t>Crop</a:t>
            </a:r>
            <a:endParaRPr sz="1355"/>
          </a:p>
        </p:txBody>
      </p:sp>
      <p:pic>
        <p:nvPicPr>
          <p:cNvPr id="44" name="Picture 43"/>
          <p:cNvPicPr/>
          <p:nvPr/>
        </p:nvPicPr>
        <p:blipFill>
          <a:blip r:embed="rId2"/>
          <a:stretch>
            <a:fillRect/>
          </a:stretch>
        </p:blipFill>
        <p:spPr>
          <a:xfrm>
            <a:off x="1996546" y="1433992"/>
            <a:ext cx="3511166" cy="371770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379469" y="352778"/>
            <a:ext cx="6830159" cy="950297"/>
          </a:xfrm>
          <a:prstGeom prst="rect">
            <a:avLst/>
          </a:prstGeom>
        </p:spPr>
        <p:txBody>
          <a:bodyPr lIns="0" tIns="0" rIns="0" bIns="0" anchor="ctr"/>
          <a:lstStyle/>
          <a:p>
            <a:pPr algn="ctr"/>
            <a:r>
              <a:rPr lang="en-US" sz="3313">
                <a:latin typeface="Arial"/>
              </a:rPr>
              <a:t>Tilt corrected</a:t>
            </a:r>
            <a:endParaRPr sz="1355"/>
          </a:p>
        </p:txBody>
      </p:sp>
      <p:pic>
        <p:nvPicPr>
          <p:cNvPr id="46" name="Picture 45"/>
          <p:cNvPicPr/>
          <p:nvPr/>
        </p:nvPicPr>
        <p:blipFill>
          <a:blip r:embed="rId2"/>
          <a:stretch>
            <a:fillRect/>
          </a:stretch>
        </p:blipFill>
        <p:spPr>
          <a:xfrm>
            <a:off x="1996546" y="1433992"/>
            <a:ext cx="3511166" cy="371770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379469" y="352778"/>
            <a:ext cx="6830159" cy="950297"/>
          </a:xfrm>
          <a:prstGeom prst="rect">
            <a:avLst/>
          </a:prstGeom>
        </p:spPr>
        <p:txBody>
          <a:bodyPr lIns="0" tIns="0" rIns="0" bIns="0" anchor="ctr"/>
          <a:lstStyle/>
          <a:p>
            <a:pPr algn="ctr"/>
            <a:r>
              <a:rPr lang="en-US" sz="3313">
                <a:latin typeface="Arial"/>
              </a:rPr>
              <a:t>Sinogram</a:t>
            </a:r>
            <a:endParaRPr sz="1355"/>
          </a:p>
        </p:txBody>
      </p:sp>
      <p:pic>
        <p:nvPicPr>
          <p:cNvPr id="48" name="Picture 47"/>
          <p:cNvPicPr/>
          <p:nvPr/>
        </p:nvPicPr>
        <p:blipFill>
          <a:blip r:embed="rId2"/>
          <a:stretch>
            <a:fillRect/>
          </a:stretch>
        </p:blipFill>
        <p:spPr>
          <a:xfrm>
            <a:off x="647807" y="2618204"/>
            <a:ext cx="6353655" cy="752703"/>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379469" y="352778"/>
            <a:ext cx="6830159" cy="950297"/>
          </a:xfrm>
          <a:prstGeom prst="rect">
            <a:avLst/>
          </a:prstGeom>
        </p:spPr>
        <p:txBody>
          <a:bodyPr lIns="0" tIns="0" rIns="0" bIns="0" anchor="ctr"/>
          <a:lstStyle/>
          <a:p>
            <a:pPr algn="ctr"/>
            <a:r>
              <a:rPr lang="en-US" sz="3313">
                <a:latin typeface="Arial"/>
              </a:rPr>
              <a:t>Reconstructed</a:t>
            </a:r>
            <a:endParaRPr sz="1355"/>
          </a:p>
        </p:txBody>
      </p:sp>
      <p:pic>
        <p:nvPicPr>
          <p:cNvPr id="50" name="Picture 49"/>
          <p:cNvPicPr/>
          <p:nvPr/>
        </p:nvPicPr>
        <p:blipFill>
          <a:blip r:embed="rId2"/>
          <a:stretch>
            <a:fillRect/>
          </a:stretch>
        </p:blipFill>
        <p:spPr>
          <a:xfrm>
            <a:off x="1721161" y="1250763"/>
            <a:ext cx="4230801" cy="4245167"/>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331</Words>
  <Application>Microsoft Macintosh PowerPoint</Application>
  <PresentationFormat>Custom</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Arial Narrow</vt:lpstr>
      <vt:lpstr>Calibri</vt:lpstr>
      <vt:lpstr>Calibri Light</vt:lpstr>
      <vt:lpstr>Office Theme</vt:lpstr>
      <vt:lpstr>iMars3d</vt:lpstr>
      <vt:lpstr>What is iMars3d</vt:lpstr>
      <vt:lpstr>Workflow</vt:lpstr>
      <vt:lpstr>PowerPoint Presentation</vt:lpstr>
      <vt:lpstr>PowerPoint Presentation</vt:lpstr>
      <vt:lpstr>PowerPoint Presentation</vt:lpstr>
      <vt:lpstr>PowerPoint Presentation</vt:lpstr>
      <vt:lpstr>PowerPoint Presentation</vt:lpstr>
      <vt:lpstr>PowerPoint Presentation</vt:lpstr>
      <vt:lpstr>Package structure</vt:lpstr>
      <vt:lpstr>Restore CI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Jiao</dc:creator>
  <cp:lastModifiedBy>Lin, Jiao</cp:lastModifiedBy>
  <cp:revision>37</cp:revision>
  <dcterms:created xsi:type="dcterms:W3CDTF">2019-07-04T20:55:28Z</dcterms:created>
  <dcterms:modified xsi:type="dcterms:W3CDTF">2022-04-12T11:44:56Z</dcterms:modified>
</cp:coreProperties>
</file>