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4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05DFC-0813-47E8-B134-8CC2D0115552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9009-B34F-44A3-AC83-C7799E826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E7E2-9B79-5901-82AA-888086E46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575AE5-ED4D-E618-ECD0-AD6627761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F7FFB-39FE-45DB-EC4B-015FF78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1C98-9A78-46FB-BF9D-73EFD4365BF2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AC76F-876D-E3FF-1BD1-E51DEC7D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A2DE0-4000-4C84-C996-DEA029F0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0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22E58-203A-E9B9-1AA8-0DAEDC10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DC0E1-B9B7-F489-9828-00A340F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12315-2865-D736-1711-94601377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42DC-8A54-47AA-9C5F-B50BE3589288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F2D7-798C-D0B3-E71C-F780CE2B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E35A-A0FD-313B-72C3-54102A0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E5C66C-D602-CA5C-1A5C-E9D83C1E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647FA-34B2-E5F4-CF6A-9342007E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02AD80-6B25-A87F-3349-7633D82C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679-F8B5-4DDD-85B2-6B461F0F5AB2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7B58B-C52B-BE29-250D-C0677607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D2BAA-C71B-0766-FC07-D6212CBB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5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C43EA-ED5A-BB7A-0A0F-02ED222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A2580-D37F-83E6-675D-F83150FB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1B705-10FE-88E2-FD51-A8C7AA4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4C63-A255-455F-AF7C-3D0929EFD6BB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E79B-4959-FC12-C0E6-5F7E1A7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39461-45C4-9FE5-9EC4-38D7204C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A691E-9C3D-D88F-8AAC-5AE5179C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1EF7A-EEE8-4D96-5620-5E05F974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7087B-EF50-49B4-1280-06B3873E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CD81-E821-439C-BCB1-152938D90BC1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DD44D-44D6-CDBC-5AC6-7793524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602ED-B145-BC58-67ED-2031166E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8DBA-7842-604E-68A0-2D6BB7C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2A8B1-5295-DA3A-32CD-1B573DAD2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425863-B6DA-D8AD-B9F9-BBE5553B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7C4D8-ED7B-43CF-945F-C241E5B3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E0A6-8005-405C-816A-A1A9D58859CB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90167-5773-EEC7-A34B-142B0A57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D5DF5-BE3C-741D-2C09-803C5139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0A92-82A4-D4F0-6F70-BA31392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6F0B2-85BA-D153-53E0-C99C690C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B8234-A405-6C50-C9E4-199BB84BC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7CDF70-4B0B-0ADD-1454-EBDDD7B1D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22415E-0EDA-B108-F82E-FBD89FAE5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24DA43-5ACC-3482-D1A9-F7B98623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6D77-2FE1-4729-9EB9-E01897780BF7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7BFDB2-C20A-84BA-9E4C-6487F834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4469-66E9-A31C-3F84-AF4EDF5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4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AEBB6-6169-AA48-0DA5-9BCD294E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21DF6-D90F-4199-3B9A-A8DF8EB8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530C-F2A5-4D49-8A6A-28254112878D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70BF29-8F2A-1734-C066-03E33E63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72675-4B75-8E59-5A5D-5F079A50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5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75086-4008-181C-710B-2C3DA885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A849-C9AF-4808-8E81-87D901E2F61E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52353-549E-7F09-24E7-9D26BFC1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B8083B-2B7C-0A78-C1E0-A74CF1D5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D533F-3653-30D5-7ABB-69F1ACDE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BCC78-1C25-C91A-835C-A6AD03AD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5728D-E4A7-48E1-E3BC-4E9D15A1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96467-A61D-1C63-F53F-04BCAF4D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952B-BF1A-4063-974F-529C9F1E7FBB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45BA7-7BF0-5DE1-2B6F-150A9D66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D00A62-C815-7F03-9A9D-60D4ED27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7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899F5-00B5-9B6F-480C-ADBBBA59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04BAF-0860-4B7E-C4CD-7DD4DBC75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81B75-86FC-137B-FEB7-8196022E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F36AD-64E8-BAE4-8647-6F64B52A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F82B-30B5-4412-A41D-C7C82EBAA10F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B3139B-B52F-C907-55C2-F658B502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C8F87-62E9-3D99-06AE-BAA2EFD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01C02-60CF-BE3B-8CBE-1B945E4E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74E08-83DE-EFCF-A093-E77E1394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039-0324-A5B3-5F7E-7371C92E9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A2CB5-CADB-48C6-A9F2-0163C068C9C4}" type="datetime1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8A246-5E68-D2F5-0EEF-E291D33B1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오로카 스터디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FD500-369C-8C5D-24A0-4118507C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E6FA0-E44D-4F81-8B84-A8D12EF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veshare.com/wiki/RoArm-M2-S_3._Drive_Nodes_to_Control_Real-world_Robotic_Arm#3.3_Drive_Nodes_of_Robotic_Ar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D8FB5-0FB1-4ACD-1E5F-EB71DBA0F6B4}"/>
              </a:ext>
            </a:extLst>
          </p:cNvPr>
          <p:cNvSpPr txBox="1"/>
          <p:nvPr/>
        </p:nvSpPr>
        <p:spPr>
          <a:xfrm>
            <a:off x="242047" y="4652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</a:t>
            </a:r>
            <a:r>
              <a:rPr lang="en-US" altLang="ko-KR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게임패드로 로봇 팔 제어하기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4C7B3-FDE3-80B3-D6DD-C7345CD1A2CF}"/>
              </a:ext>
            </a:extLst>
          </p:cNvPr>
          <p:cNvSpPr txBox="1"/>
          <p:nvPr/>
        </p:nvSpPr>
        <p:spPr>
          <a:xfrm>
            <a:off x="605354" y="1002823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로봇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팔 제어 관련 노드 제어 창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Rviz</a:t>
            </a:r>
            <a:r>
              <a:rPr lang="en-US" altLang="ko-KR" dirty="0">
                <a:latin typeface="+mn-ea"/>
              </a:rPr>
              <a:t>, Moveit2) </a:t>
            </a:r>
            <a:r>
              <a:rPr lang="ko-KR" altLang="en-US" dirty="0">
                <a:latin typeface="+mn-ea"/>
              </a:rPr>
              <a:t>이 모두 닫혀 있어야 함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로봇 팔 드라이버 노드 까지 닫혀 있다면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재실행 필요함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기존 강의 자료 </a:t>
            </a:r>
            <a:r>
              <a:rPr lang="ko-KR" altLang="en-US" dirty="0">
                <a:latin typeface="+mn-ea"/>
                <a:hlinkClick r:id="rId2"/>
              </a:rPr>
              <a:t>참고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E58CB-A8D1-BE2B-D425-FC1A4831CA49}"/>
              </a:ext>
            </a:extLst>
          </p:cNvPr>
          <p:cNvSpPr txBox="1"/>
          <p:nvPr/>
        </p:nvSpPr>
        <p:spPr>
          <a:xfrm>
            <a:off x="668108" y="2274922"/>
            <a:ext cx="60960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$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roarm_ws_em0</a:t>
            </a:r>
          </a:p>
          <a:p>
            <a:r>
              <a:rPr lang="en-US" altLang="ko-KR" dirty="0">
                <a:latin typeface="+mn-ea"/>
              </a:rPr>
              <a:t>$ </a:t>
            </a:r>
            <a:r>
              <a:rPr lang="ko-KR" altLang="en-US" dirty="0">
                <a:latin typeface="+mn-ea"/>
              </a:rPr>
              <a:t>ros2 </a:t>
            </a:r>
            <a:r>
              <a:rPr lang="ko-KR" altLang="en-US" dirty="0" err="1">
                <a:latin typeface="+mn-ea"/>
              </a:rPr>
              <a:t>launch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moveit_servo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demo.launch.py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37103-74C2-FF4F-C66D-97AB86890EB0}"/>
              </a:ext>
            </a:extLst>
          </p:cNvPr>
          <p:cNvSpPr txBox="1"/>
          <p:nvPr/>
        </p:nvSpPr>
        <p:spPr>
          <a:xfrm>
            <a:off x="605354" y="1970994"/>
            <a:ext cx="741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신규 터미널에서 아래 명령 실행 </a:t>
            </a:r>
            <a:r>
              <a:rPr lang="en-US" altLang="ko-KR" dirty="0">
                <a:latin typeface="+mn-ea"/>
              </a:rPr>
              <a:t>(rviz2 </a:t>
            </a:r>
            <a:r>
              <a:rPr lang="ko-KR" altLang="en-US" dirty="0">
                <a:latin typeface="+mn-ea"/>
              </a:rPr>
              <a:t>로봇 팔 모델 인터페이스 실행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F6FF7-55C5-E165-AA72-9F10FDE156A5}"/>
              </a:ext>
            </a:extLst>
          </p:cNvPr>
          <p:cNvSpPr txBox="1"/>
          <p:nvPr/>
        </p:nvSpPr>
        <p:spPr>
          <a:xfrm>
            <a:off x="242047" y="3454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로봇 팔의 키보드 제어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6F0A8-8077-30F4-03AD-A4BEC9A8C6BE}"/>
              </a:ext>
            </a:extLst>
          </p:cNvPr>
          <p:cNvSpPr txBox="1"/>
          <p:nvPr/>
        </p:nvSpPr>
        <p:spPr>
          <a:xfrm>
            <a:off x="668108" y="4247852"/>
            <a:ext cx="491423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$ cd ~/roarm_ws_em0</a:t>
            </a:r>
          </a:p>
          <a:p>
            <a:r>
              <a:rPr lang="en-US" altLang="ko-KR" dirty="0"/>
              <a:t>$ ros2 run </a:t>
            </a:r>
            <a:r>
              <a:rPr lang="en-US" altLang="ko-KR" dirty="0" err="1">
                <a:solidFill>
                  <a:srgbClr val="FF0000"/>
                </a:solidFill>
              </a:rPr>
              <a:t>roarm_moveit_cmd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setgrippercmd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86B7-AA8F-4977-7BF6-6B089A82BABA}"/>
              </a:ext>
            </a:extLst>
          </p:cNvPr>
          <p:cNvSpPr txBox="1"/>
          <p:nvPr/>
        </p:nvSpPr>
        <p:spPr>
          <a:xfrm>
            <a:off x="718130" y="5482783"/>
            <a:ext cx="60960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$ </a:t>
            </a:r>
            <a:r>
              <a:rPr lang="ko-KR" altLang="en-US" dirty="0" err="1"/>
              <a:t>cd</a:t>
            </a:r>
            <a:r>
              <a:rPr lang="ko-KR" altLang="en-US" dirty="0"/>
              <a:t> ~/roarm_ws_em0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ko-KR" altLang="en-US" dirty="0"/>
              <a:t>ros2 </a:t>
            </a:r>
            <a:r>
              <a:rPr lang="ko-KR" altLang="en-US" dirty="0" err="1"/>
              <a:t>run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roarm_moveit_cmd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keyboardcontrol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CED3A6-EB22-78F8-1730-F0898CD6464E}"/>
              </a:ext>
            </a:extLst>
          </p:cNvPr>
          <p:cNvCxnSpPr/>
          <p:nvPr/>
        </p:nvCxnSpPr>
        <p:spPr>
          <a:xfrm>
            <a:off x="6470617" y="5924645"/>
            <a:ext cx="22142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A4588E-0AE2-C525-4526-935CF2B28538}"/>
              </a:ext>
            </a:extLst>
          </p:cNvPr>
          <p:cNvSpPr txBox="1"/>
          <p:nvPr/>
        </p:nvSpPr>
        <p:spPr>
          <a:xfrm>
            <a:off x="8684899" y="5739979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 실행창에 </a:t>
            </a:r>
            <a:r>
              <a:rPr lang="en-US" altLang="ko-KR" dirty="0">
                <a:solidFill>
                  <a:srgbClr val="0070C0"/>
                </a:solidFill>
              </a:rPr>
              <a:t>Focus </a:t>
            </a:r>
            <a:r>
              <a:rPr lang="ko-KR" altLang="en-US" dirty="0">
                <a:solidFill>
                  <a:srgbClr val="0070C0"/>
                </a:solidFill>
              </a:rPr>
              <a:t>유지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4C540-A2BB-DDE8-E3E9-9E1A86E2925B}"/>
              </a:ext>
            </a:extLst>
          </p:cNvPr>
          <p:cNvSpPr txBox="1"/>
          <p:nvPr/>
        </p:nvSpPr>
        <p:spPr>
          <a:xfrm>
            <a:off x="605354" y="393674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터미널에서 아래 명령 실행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072D85-5AB3-06B9-BA3B-6D7A7262CC3F}"/>
              </a:ext>
            </a:extLst>
          </p:cNvPr>
          <p:cNvSpPr txBox="1"/>
          <p:nvPr/>
        </p:nvSpPr>
        <p:spPr>
          <a:xfrm>
            <a:off x="655376" y="5120627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새로운 터미널에서 아래 명령 실행</a:t>
            </a: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27D19950-4D3F-DF3F-B604-09187E6F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A42D7205-59F0-7E6F-2E59-0C9C9E14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5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9492-C96E-94A2-B8D7-3B058815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4C82734-E4F8-BDA7-A953-E6CBA95C28C8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setgrippercmd.cpp  (2/2)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E8C9C6-4665-B49A-9447-6BF4CB78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6" y="728858"/>
            <a:ext cx="8080825" cy="59679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21949A-E1E4-00DB-AB9D-606DCCA434BD}"/>
              </a:ext>
            </a:extLst>
          </p:cNvPr>
          <p:cNvSpPr/>
          <p:nvPr/>
        </p:nvSpPr>
        <p:spPr>
          <a:xfrm>
            <a:off x="1234688" y="3974400"/>
            <a:ext cx="7506114" cy="25200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E73220-7B4E-A186-7ACC-4792AA872FCD}"/>
              </a:ext>
            </a:extLst>
          </p:cNvPr>
          <p:cNvSpPr/>
          <p:nvPr/>
        </p:nvSpPr>
        <p:spPr>
          <a:xfrm>
            <a:off x="1234687" y="985643"/>
            <a:ext cx="7506114" cy="720757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1E93F-8910-24B4-647D-50048FEA24A5}"/>
              </a:ext>
            </a:extLst>
          </p:cNvPr>
          <p:cNvSpPr txBox="1"/>
          <p:nvPr/>
        </p:nvSpPr>
        <p:spPr>
          <a:xfrm>
            <a:off x="8864400" y="116135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 msg </a:t>
            </a:r>
            <a:r>
              <a:rPr lang="ko-KR" altLang="en-US" dirty="0"/>
              <a:t>값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7B69C-5AAA-9F06-5106-045DB4C1B826}"/>
              </a:ext>
            </a:extLst>
          </p:cNvPr>
          <p:cNvSpPr txBox="1"/>
          <p:nvPr/>
        </p:nvSpPr>
        <p:spPr>
          <a:xfrm>
            <a:off x="8864400" y="391573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 msg </a:t>
            </a:r>
            <a:r>
              <a:rPr lang="ko-KR" altLang="en-US" dirty="0"/>
              <a:t>전송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F8E0238A-A755-D295-2F19-ABA18BEB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E2850B-AB6A-92E3-CA79-551381EA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0FD893-A3F5-4FE9-FFF9-6B00010B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8" y="2904681"/>
            <a:ext cx="4610100" cy="3600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B2E68-0C2F-44B8-E977-EF9156B8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766" y="1675956"/>
            <a:ext cx="4086225" cy="482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D16D5E-0832-5D3D-3EC8-F3DAFAD08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066" y="4090543"/>
            <a:ext cx="3390900" cy="240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010B0-B959-CB08-3702-E8F7247E4731}"/>
              </a:ext>
            </a:extLst>
          </p:cNvPr>
          <p:cNvSpPr txBox="1"/>
          <p:nvPr/>
        </p:nvSpPr>
        <p:spPr>
          <a:xfrm>
            <a:off x="297711" y="890737"/>
            <a:ext cx="767128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roamdriver</a:t>
            </a:r>
            <a:r>
              <a:rPr lang="en-US" altLang="ko-KR" dirty="0"/>
              <a:t>, </a:t>
            </a:r>
            <a:r>
              <a:rPr lang="en-US" altLang="ko-KR" dirty="0" err="1"/>
              <a:t>keyboardcontrol</a:t>
            </a:r>
            <a:r>
              <a:rPr lang="en-US" altLang="ko-KR" dirty="0"/>
              <a:t>, </a:t>
            </a:r>
            <a:r>
              <a:rPr lang="en-US" altLang="ko-KR" dirty="0" err="1"/>
              <a:t>grippercmd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moveit_servo</a:t>
            </a:r>
            <a:r>
              <a:rPr lang="en-US" altLang="ko-KR" dirty="0"/>
              <a:t>(</a:t>
            </a:r>
            <a:r>
              <a:rPr lang="en-US" altLang="ko-KR" dirty="0" err="1"/>
              <a:t>Rviz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launch</a:t>
            </a:r>
            <a:r>
              <a:rPr lang="ko-KR" altLang="en-US" dirty="0"/>
              <a:t>까지 모두 실행</a:t>
            </a:r>
            <a:r>
              <a:rPr lang="en-US" altLang="ko-KR" dirty="0"/>
              <a:t> </a:t>
            </a:r>
            <a:r>
              <a:rPr lang="ko-KR" altLang="en-US" dirty="0"/>
              <a:t>된 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FFC80-BA77-5542-D042-2B424AC9F3B1}"/>
              </a:ext>
            </a:extLst>
          </p:cNvPr>
          <p:cNvSpPr txBox="1"/>
          <p:nvPr/>
        </p:nvSpPr>
        <p:spPr>
          <a:xfrm>
            <a:off x="8292066" y="3045601"/>
            <a:ext cx="3524251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roamdriver</a:t>
            </a:r>
            <a:r>
              <a:rPr lang="en-US" altLang="ko-KR" dirty="0"/>
              <a:t>, </a:t>
            </a:r>
            <a:r>
              <a:rPr lang="en-US" altLang="ko-KR" dirty="0" err="1"/>
              <a:t>keyboardcontrol</a:t>
            </a:r>
            <a:r>
              <a:rPr lang="en-US" altLang="ko-KR" dirty="0"/>
              <a:t>, </a:t>
            </a:r>
            <a:r>
              <a:rPr lang="en-US" altLang="ko-KR" dirty="0" err="1"/>
              <a:t>grippercmd</a:t>
            </a:r>
            <a:r>
              <a:rPr lang="en-US" altLang="ko-KR" dirty="0"/>
              <a:t> </a:t>
            </a:r>
            <a:r>
              <a:rPr lang="ko-KR" altLang="en-US" dirty="0"/>
              <a:t>창 까지만 실행된 상태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7BE17-1DEF-A42A-E199-4C6186A407FC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&lt;ROS2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명령으로 확인한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Node/Topic/action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목록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76C7D3E3-13C0-F856-5791-1F6DD4CA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0A48A59-F834-F56D-8DE7-26FF6B2A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9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BB759-1FB2-BFED-5359-6D4C30E50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D1FBC85-14AF-7543-6242-70FD6742CD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AFB6BF4-2275-C46B-4785-2DCD30F86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5296CC-D9B2-4125-A43B-B5578B67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14" y="537882"/>
            <a:ext cx="9895104" cy="60507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020A40-49B6-7ABF-DF1B-5B2AF74C1C92}"/>
              </a:ext>
            </a:extLst>
          </p:cNvPr>
          <p:cNvSpPr/>
          <p:nvPr/>
        </p:nvSpPr>
        <p:spPr>
          <a:xfrm>
            <a:off x="3352800" y="3729318"/>
            <a:ext cx="2277035" cy="152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D90D1-2CDF-F62F-892C-DFB96955B7EE}"/>
              </a:ext>
            </a:extLst>
          </p:cNvPr>
          <p:cNvSpPr txBox="1"/>
          <p:nvPr/>
        </p:nvSpPr>
        <p:spPr>
          <a:xfrm>
            <a:off x="304800" y="1685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실행화면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0D9BF4-AD42-22D9-2A80-0A4C53166029}"/>
              </a:ext>
            </a:extLst>
          </p:cNvPr>
          <p:cNvSpPr/>
          <p:nvPr/>
        </p:nvSpPr>
        <p:spPr>
          <a:xfrm>
            <a:off x="3352800" y="5298141"/>
            <a:ext cx="2277035" cy="152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바닥글 개체 틀 23">
            <a:extLst>
              <a:ext uri="{FF2B5EF4-FFF2-40B4-BE49-F238E27FC236}">
                <a16:creationId xmlns:a16="http://schemas.microsoft.com/office/drawing/2014/main" id="{CF3BA248-386D-1F2A-54BB-3704B6FA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E22B875D-EA14-C292-A929-0F5E8431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5C89-CD62-D5B0-C31C-32D69E04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3E37FA4-7298-F67F-6AAE-69F8A32E5FDF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제어를 위한 키 설정 값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CD0DD-F9E1-ABD4-5A77-50FC84600FDE}"/>
              </a:ext>
            </a:extLst>
          </p:cNvPr>
          <p:cNvSpPr txBox="1"/>
          <p:nvPr/>
        </p:nvSpPr>
        <p:spPr>
          <a:xfrm>
            <a:off x="654423" y="937789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좌표 제어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화살표 키 </a:t>
            </a:r>
            <a:r>
              <a:rPr lang="ko-KR" altLang="en-US" b="1" dirty="0"/>
              <a:t>↑</a:t>
            </a:r>
            <a:r>
              <a:rPr lang="ko-KR" altLang="en-US" dirty="0"/>
              <a:t> </a:t>
            </a:r>
            <a:r>
              <a:rPr lang="en-US" altLang="ko-KR" dirty="0"/>
              <a:t>: X</a:t>
            </a:r>
            <a:r>
              <a:rPr lang="ko-KR" altLang="en-US" dirty="0"/>
              <a:t>축 양의 방향으로 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화살표 키 </a:t>
            </a:r>
            <a:r>
              <a:rPr lang="ko-KR" altLang="en-US" b="1" dirty="0"/>
              <a:t>↓</a:t>
            </a:r>
            <a:r>
              <a:rPr lang="ko-KR" altLang="en-US" dirty="0"/>
              <a:t> </a:t>
            </a:r>
            <a:r>
              <a:rPr lang="en-US" altLang="ko-KR" dirty="0"/>
              <a:t>: X</a:t>
            </a:r>
            <a:r>
              <a:rPr lang="ko-KR" altLang="en-US" dirty="0"/>
              <a:t>축의 음수 방향으로 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화살표 키 </a:t>
            </a:r>
            <a:r>
              <a:rPr lang="ko-KR" altLang="en-US" b="1" dirty="0"/>
              <a:t>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양의 </a:t>
            </a:r>
            <a:r>
              <a:rPr lang="en-US" altLang="ko-KR" dirty="0"/>
              <a:t>Y</a:t>
            </a:r>
            <a:r>
              <a:rPr lang="ko-KR" altLang="en-US" dirty="0"/>
              <a:t>축 방향으로 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화살표 키 </a:t>
            </a:r>
            <a:r>
              <a:rPr lang="ko-KR" altLang="en-US" b="1" dirty="0"/>
              <a:t>→</a:t>
            </a:r>
            <a:r>
              <a:rPr lang="ko-KR" altLang="en-US" dirty="0"/>
              <a:t> </a:t>
            </a:r>
            <a:r>
              <a:rPr lang="en-US" altLang="ko-KR" dirty="0"/>
              <a:t>: Y</a:t>
            </a:r>
            <a:r>
              <a:rPr lang="ko-KR" altLang="en-US" dirty="0"/>
              <a:t>축의 음수 방향으로 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;</a:t>
            </a:r>
            <a:r>
              <a:rPr lang="ko-KR" altLang="en-US" dirty="0"/>
              <a:t> 키 </a:t>
            </a:r>
            <a:r>
              <a:rPr lang="en-US" altLang="ko-KR" dirty="0"/>
              <a:t>: </a:t>
            </a:r>
            <a:r>
              <a:rPr lang="ko-KR" altLang="en-US" dirty="0"/>
              <a:t>양의 </a:t>
            </a:r>
            <a:r>
              <a:rPr lang="en-US" altLang="ko-KR" dirty="0"/>
              <a:t>Z</a:t>
            </a:r>
            <a:r>
              <a:rPr lang="ko-KR" altLang="en-US" dirty="0"/>
              <a:t>축 방향으로 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.</a:t>
            </a:r>
            <a:r>
              <a:rPr lang="ko-KR" altLang="en-US" dirty="0"/>
              <a:t> 키 </a:t>
            </a:r>
            <a:r>
              <a:rPr lang="en-US" altLang="ko-KR" dirty="0"/>
              <a:t>: Z</a:t>
            </a:r>
            <a:r>
              <a:rPr lang="ko-KR" altLang="en-US" dirty="0"/>
              <a:t>축의 음의 방향으로 이동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조인트 컨트롤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</a:t>
            </a:r>
            <a:r>
              <a:rPr lang="en-US" altLang="ko-KR" b="1" dirty="0"/>
              <a:t>1</a:t>
            </a:r>
            <a:r>
              <a:rPr lang="ko-KR" altLang="en-US" dirty="0"/>
              <a:t> 번 키 </a:t>
            </a:r>
            <a:r>
              <a:rPr lang="en-US" altLang="ko-KR" dirty="0"/>
              <a:t>: </a:t>
            </a:r>
            <a:r>
              <a:rPr lang="ko-KR" altLang="en-US" dirty="0"/>
              <a:t>베이스 관절 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</a:t>
            </a:r>
            <a:r>
              <a:rPr lang="en-US" altLang="ko-KR" b="1" dirty="0"/>
              <a:t>2</a:t>
            </a:r>
            <a:r>
              <a:rPr lang="ko-KR" altLang="en-US" dirty="0"/>
              <a:t>번 키 </a:t>
            </a:r>
            <a:r>
              <a:rPr lang="en-US" altLang="ko-KR" dirty="0"/>
              <a:t>: </a:t>
            </a:r>
            <a:r>
              <a:rPr lang="ko-KR" altLang="en-US" dirty="0"/>
              <a:t>어깨관절 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 </a:t>
            </a:r>
            <a:r>
              <a:rPr lang="en-US" altLang="ko-KR" b="1" dirty="0"/>
              <a:t>3</a:t>
            </a:r>
            <a:r>
              <a:rPr lang="ko-KR" altLang="en-US" dirty="0"/>
              <a:t>번 키 </a:t>
            </a:r>
            <a:r>
              <a:rPr lang="en-US" altLang="ko-KR" dirty="0"/>
              <a:t>: </a:t>
            </a:r>
            <a:r>
              <a:rPr lang="ko-KR" altLang="en-US" dirty="0"/>
              <a:t>팔꿈치 관절 운동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 </a:t>
            </a:r>
            <a:r>
              <a:rPr lang="en-US" altLang="ko-KR" b="1" dirty="0"/>
              <a:t>4</a:t>
            </a:r>
            <a:r>
              <a:rPr lang="ko-KR" altLang="en-US" dirty="0"/>
              <a:t> 키 </a:t>
            </a:r>
            <a:r>
              <a:rPr lang="en-US" altLang="ko-KR" dirty="0"/>
              <a:t>: </a:t>
            </a:r>
            <a:r>
              <a:rPr lang="ko-KR" altLang="en-US" dirty="0" err="1"/>
              <a:t>그리퍼</a:t>
            </a:r>
            <a:r>
              <a:rPr lang="ko-KR" altLang="en-US" dirty="0"/>
              <a:t> 조인트 동작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문자 </a:t>
            </a:r>
            <a:r>
              <a:rPr lang="en-US" altLang="ko-KR" b="1" dirty="0"/>
              <a:t>R</a:t>
            </a:r>
            <a:r>
              <a:rPr lang="ko-KR" altLang="en-US" dirty="0"/>
              <a:t> 키</a:t>
            </a:r>
            <a:r>
              <a:rPr lang="en-US" altLang="ko-KR" dirty="0"/>
              <a:t>: </a:t>
            </a:r>
            <a:r>
              <a:rPr lang="ko-KR" altLang="en-US" dirty="0"/>
              <a:t>위의 조인트 컨트롤의 방향을 전환합니다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Q</a:t>
            </a:r>
            <a:r>
              <a:rPr lang="ko-KR" altLang="en-US" dirty="0"/>
              <a:t> 문자를 눌러 작업을 종료하세요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92B3C-AF2F-9B23-0409-7C970A3BF49D}"/>
              </a:ext>
            </a:extLst>
          </p:cNvPr>
          <p:cNvSpPr txBox="1"/>
          <p:nvPr/>
        </p:nvSpPr>
        <p:spPr>
          <a:xfrm>
            <a:off x="6882178" y="2422389"/>
            <a:ext cx="4755641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주의사항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Linux Terminal </a:t>
            </a:r>
            <a:r>
              <a:rPr lang="ko-KR" altLang="en-US" dirty="0">
                <a:solidFill>
                  <a:srgbClr val="0070C0"/>
                </a:solidFill>
              </a:rPr>
              <a:t>창에서 키를 계속 누르고 있는 경우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키 버퍼에 값이 누적되어 전송됨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필요한 만큼만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키를 눌러야 함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1D9993A-A6A5-70AD-68AB-747C3DB7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102DE74-BAF3-115E-8B33-2EB30E03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0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9EBF5-ECDF-35D0-5557-2853FBC56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869BE0-E664-311B-9C63-3910F528AAEE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5.2 </a:t>
            </a:r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로봇 팔을 위한 게임 패드 제어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9545F-AB82-458E-F053-DCA0FC924CE6}"/>
              </a:ext>
            </a:extLst>
          </p:cNvPr>
          <p:cNvSpPr txBox="1"/>
          <p:nvPr/>
        </p:nvSpPr>
        <p:spPr>
          <a:xfrm>
            <a:off x="389860" y="966871"/>
            <a:ext cx="89242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컨트롤러 수신기를 컴퓨터에 꽂고 </a:t>
            </a:r>
            <a:r>
              <a:rPr lang="en-US" altLang="ko-KR" b="1" dirty="0"/>
              <a:t>"</a:t>
            </a:r>
            <a:r>
              <a:rPr lang="ko-KR" altLang="en-US" b="1" dirty="0"/>
              <a:t>장치</a:t>
            </a:r>
            <a:r>
              <a:rPr lang="en-US" altLang="ko-KR" b="1" dirty="0"/>
              <a:t>" → "USB" → Oracle VM VirtualBox </a:t>
            </a:r>
            <a:r>
              <a:rPr lang="ko-KR" altLang="en-US" b="1" dirty="0"/>
              <a:t>상단에 있는 </a:t>
            </a:r>
            <a:r>
              <a:rPr lang="en-US" altLang="ko-KR" b="1" dirty="0"/>
              <a:t>"Xbox"</a:t>
            </a:r>
            <a:r>
              <a:rPr lang="ko-KR" altLang="en-US" b="1" dirty="0"/>
              <a:t>가 있는 장치 이름을 클릭합니다</a:t>
            </a:r>
            <a:r>
              <a:rPr lang="en-US" altLang="ko-KR" b="1" dirty="0"/>
              <a:t>. </a:t>
            </a:r>
            <a:r>
              <a:rPr lang="ko-KR" altLang="en-US" b="1" dirty="0"/>
              <a:t>장치 이름 앞에 체크 표시</a:t>
            </a:r>
            <a:r>
              <a:rPr lang="en-US" altLang="ko-KR" b="1" dirty="0"/>
              <a:t>(√)</a:t>
            </a:r>
            <a:r>
              <a:rPr lang="ko-KR" altLang="en-US" b="1" dirty="0"/>
              <a:t>가 있으면 컨트롤러가 가상 </a:t>
            </a:r>
            <a:r>
              <a:rPr lang="ko-KR" altLang="en-US" b="1" dirty="0" err="1"/>
              <a:t>머신에</a:t>
            </a:r>
            <a:r>
              <a:rPr lang="ko-KR" altLang="en-US" b="1" dirty="0"/>
              <a:t> 연결되었음을 나타냅니다</a:t>
            </a:r>
            <a:r>
              <a:rPr lang="en-US" altLang="ko-KR" b="1" dirty="0"/>
              <a:t>. </a:t>
            </a:r>
            <a:r>
              <a:rPr lang="ko-KR" altLang="en-US" b="1" dirty="0"/>
              <a:t>다음 게임 컨트롤러 버튼을 사용하여 로봇 팔을 제어할 수 있습니다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좌측 관절 제어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좌우 버튼 </a:t>
            </a:r>
            <a:r>
              <a:rPr lang="en-US" altLang="ko-KR" b="1" dirty="0"/>
              <a:t>: </a:t>
            </a:r>
            <a:r>
              <a:rPr lang="ko-KR" altLang="en-US" b="1" dirty="0"/>
              <a:t>기본 관절 이동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위아래 버튼</a:t>
            </a:r>
            <a:r>
              <a:rPr lang="en-US" altLang="ko-KR" b="1" dirty="0"/>
              <a:t>: </a:t>
            </a:r>
            <a:r>
              <a:rPr lang="ko-KR" altLang="en-US" b="1" dirty="0"/>
              <a:t>어깨 관절 움직임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오른쪽 관절 제어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X, B </a:t>
            </a:r>
            <a:r>
              <a:rPr lang="ko-KR" altLang="en-US" b="1" dirty="0"/>
              <a:t>버튼 </a:t>
            </a:r>
            <a:r>
              <a:rPr lang="en-US" altLang="ko-KR" b="1" dirty="0"/>
              <a:t>: </a:t>
            </a:r>
            <a:r>
              <a:rPr lang="ko-KR" altLang="en-US" b="1" dirty="0"/>
              <a:t>팔꿈치 관절 동작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Y, A </a:t>
            </a:r>
            <a:r>
              <a:rPr lang="ko-KR" altLang="en-US" b="1" dirty="0"/>
              <a:t>버튼 </a:t>
            </a:r>
            <a:r>
              <a:rPr lang="en-US" altLang="ko-KR" b="1" dirty="0"/>
              <a:t>: </a:t>
            </a:r>
            <a:r>
              <a:rPr lang="ko-KR" altLang="en-US" b="1" dirty="0" err="1"/>
              <a:t>그리퍼</a:t>
            </a:r>
            <a:r>
              <a:rPr lang="ko-KR" altLang="en-US" b="1" dirty="0"/>
              <a:t> 조인트 동작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XY </a:t>
            </a:r>
            <a:r>
              <a:rPr lang="ko-KR" altLang="en-US" b="1" dirty="0"/>
              <a:t>축 좌표 제어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왼쪽 스틱</a:t>
            </a:r>
            <a:r>
              <a:rPr lang="en-US" altLang="ko-KR" b="1" dirty="0"/>
              <a:t>: X</a:t>
            </a:r>
            <a:r>
              <a:rPr lang="ko-KR" altLang="en-US" b="1" dirty="0"/>
              <a:t>축 이동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오른쪽 스틱</a:t>
            </a:r>
            <a:r>
              <a:rPr lang="en-US" altLang="ko-KR" b="1" dirty="0"/>
              <a:t>: Y</a:t>
            </a:r>
            <a:r>
              <a:rPr lang="ko-KR" altLang="en-US" b="1" dirty="0"/>
              <a:t>축 이동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A8191-F698-8843-D1B8-02910CCCBDCF}"/>
              </a:ext>
            </a:extLst>
          </p:cNvPr>
          <p:cNvSpPr txBox="1"/>
          <p:nvPr/>
        </p:nvSpPr>
        <p:spPr>
          <a:xfrm>
            <a:off x="1855695" y="5671022"/>
            <a:ext cx="801132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/</a:t>
            </a:r>
            <a:r>
              <a:rPr lang="ko-KR" altLang="en-US" dirty="0" err="1"/>
              <a:t>home</a:t>
            </a:r>
            <a:r>
              <a:rPr lang="ko-KR" altLang="en-US" dirty="0"/>
              <a:t>/</a:t>
            </a:r>
            <a:r>
              <a:rPr lang="ko-KR" altLang="en-US" dirty="0" err="1"/>
              <a:t>ws</a:t>
            </a:r>
            <a:r>
              <a:rPr lang="ko-KR" altLang="en-US" dirty="0"/>
              <a:t>/roarm_ws_em0/</a:t>
            </a:r>
            <a:r>
              <a:rPr lang="ko-KR" altLang="en-US" dirty="0" err="1"/>
              <a:t>src</a:t>
            </a:r>
            <a:r>
              <a:rPr lang="ko-KR" altLang="en-US" dirty="0"/>
              <a:t>/</a:t>
            </a:r>
            <a:r>
              <a:rPr lang="ko-KR" altLang="en-US" dirty="0" err="1"/>
              <a:t>roarm_main</a:t>
            </a:r>
            <a:r>
              <a:rPr lang="ko-KR" altLang="en-US" dirty="0"/>
              <a:t>/</a:t>
            </a:r>
            <a:r>
              <a:rPr lang="ko-KR" altLang="en-US" b="1" dirty="0" err="1">
                <a:solidFill>
                  <a:srgbClr val="0070C0"/>
                </a:solidFill>
              </a:rPr>
              <a:t>moveit_servo</a:t>
            </a:r>
            <a:r>
              <a:rPr lang="ko-KR" altLang="en-US" dirty="0"/>
              <a:t>/</a:t>
            </a:r>
            <a:r>
              <a:rPr lang="ko-KR" altLang="en-US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teleop_demo</a:t>
            </a:r>
            <a:r>
              <a:rPr lang="en-US" altLang="ko-KR" dirty="0"/>
              <a:t>/</a:t>
            </a:r>
            <a:r>
              <a:rPr lang="en-US" altLang="ko-KR" b="1" dirty="0">
                <a:solidFill>
                  <a:srgbClr val="0070C0"/>
                </a:solidFill>
              </a:rPr>
              <a:t>joystick_servo_example.cpp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1FC0E-5691-B63E-FC46-17E9A907F081}"/>
              </a:ext>
            </a:extLst>
          </p:cNvPr>
          <p:cNvSpPr txBox="1"/>
          <p:nvPr/>
        </p:nvSpPr>
        <p:spPr>
          <a:xfrm>
            <a:off x="630113" y="5246289"/>
            <a:ext cx="115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코드는 </a:t>
            </a:r>
            <a:r>
              <a:rPr lang="en-US" altLang="ko-KR" dirty="0" err="1"/>
              <a:t>roam_moveit_cmd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있지 않고</a:t>
            </a:r>
            <a:r>
              <a:rPr lang="en-US" altLang="ko-KR" dirty="0"/>
              <a:t>, </a:t>
            </a:r>
            <a:r>
              <a:rPr lang="en-US" altLang="ko-KR" dirty="0" err="1"/>
              <a:t>moveit_servo</a:t>
            </a:r>
            <a:r>
              <a:rPr lang="ko-KR" altLang="en-US" dirty="0"/>
              <a:t>에 존재함</a:t>
            </a:r>
            <a:r>
              <a:rPr lang="en-US" altLang="ko-KR" dirty="0"/>
              <a:t>. </a:t>
            </a:r>
            <a:r>
              <a:rPr lang="ko-KR" altLang="en-US" dirty="0"/>
              <a:t>처리 방식은 </a:t>
            </a:r>
            <a:r>
              <a:rPr lang="en-US" altLang="ko-KR" dirty="0" err="1"/>
              <a:t>keyboardcontrol</a:t>
            </a:r>
            <a:r>
              <a:rPr lang="ko-KR" altLang="en-US" dirty="0"/>
              <a:t>과 유사함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4B0A8EF-4C8F-5CC5-7C24-D8C4EF87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256A352-66A6-DD6F-0AFD-59ECFA3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7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6B5B2-1778-C2AB-CD4C-EF4F127C7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358F4D1-6C48-FA6E-1557-2A1F7659CFF2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소스코드 설명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BB1A62-980F-1EE0-064B-B4EA52A7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" y="1333722"/>
            <a:ext cx="6562725" cy="352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5740B-C697-01F3-F7E5-67767F8CDF45}"/>
              </a:ext>
            </a:extLst>
          </p:cNvPr>
          <p:cNvSpPr txBox="1"/>
          <p:nvPr/>
        </p:nvSpPr>
        <p:spPr>
          <a:xfrm>
            <a:off x="467833" y="896242"/>
            <a:ext cx="8045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/home/</a:t>
            </a:r>
            <a:r>
              <a:rPr lang="en-US" altLang="ko-KR" dirty="0" err="1"/>
              <a:t>ws</a:t>
            </a:r>
            <a:r>
              <a:rPr lang="en-US" altLang="ko-KR" dirty="0"/>
              <a:t>/roarm_ws_em0/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roarm_main</a:t>
            </a:r>
            <a:r>
              <a:rPr lang="en-US" altLang="ko-KR" dirty="0"/>
              <a:t>/</a:t>
            </a:r>
            <a:r>
              <a:rPr lang="en-US" altLang="ko-KR" b="1" dirty="0" err="1">
                <a:solidFill>
                  <a:srgbClr val="0070C0"/>
                </a:solidFill>
                <a:effectLst/>
              </a:rPr>
              <a:t>roarm_moveit_cmd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A3209-3DC2-D26F-0F24-9C8AA0ED98AA}"/>
              </a:ext>
            </a:extLst>
          </p:cNvPr>
          <p:cNvSpPr/>
          <p:nvPr/>
        </p:nvSpPr>
        <p:spPr>
          <a:xfrm>
            <a:off x="467833" y="2495940"/>
            <a:ext cx="4153786" cy="36776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D6E36B-8B0E-DECE-4DF6-0F7ED267EB62}"/>
              </a:ext>
            </a:extLst>
          </p:cNvPr>
          <p:cNvSpPr/>
          <p:nvPr/>
        </p:nvSpPr>
        <p:spPr>
          <a:xfrm>
            <a:off x="467833" y="3810419"/>
            <a:ext cx="4153786" cy="36776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4CE365-CB6B-0EAC-A99A-7347178C136E}"/>
              </a:ext>
            </a:extLst>
          </p:cNvPr>
          <p:cNvCxnSpPr>
            <a:cxnSpLocks/>
          </p:cNvCxnSpPr>
          <p:nvPr/>
        </p:nvCxnSpPr>
        <p:spPr>
          <a:xfrm>
            <a:off x="4798828" y="2629786"/>
            <a:ext cx="2847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32FD58-50E5-7B72-DC2A-E64D4ADC2F67}"/>
              </a:ext>
            </a:extLst>
          </p:cNvPr>
          <p:cNvSpPr txBox="1"/>
          <p:nvPr/>
        </p:nvSpPr>
        <p:spPr>
          <a:xfrm>
            <a:off x="7646400" y="2455606"/>
            <a:ext cx="40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Keyboard </a:t>
            </a:r>
            <a:r>
              <a:rPr lang="ko-KR" altLang="en-US" dirty="0"/>
              <a:t>입력을 받으면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Topic</a:t>
            </a:r>
            <a:r>
              <a:rPr lang="ko-KR" altLang="en-US" dirty="0"/>
              <a:t>을 로봇제어 </a:t>
            </a:r>
            <a:r>
              <a:rPr lang="en-US" altLang="ko-KR" dirty="0"/>
              <a:t>Node</a:t>
            </a:r>
            <a:r>
              <a:rPr lang="ko-KR" altLang="en-US" dirty="0"/>
              <a:t>로 발송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1DD21-15D3-76D7-423D-3D92E3AC9A28}"/>
              </a:ext>
            </a:extLst>
          </p:cNvPr>
          <p:cNvSpPr txBox="1"/>
          <p:nvPr/>
        </p:nvSpPr>
        <p:spPr>
          <a:xfrm>
            <a:off x="7646400" y="3808848"/>
            <a:ext cx="414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Keyboard </a:t>
            </a:r>
            <a:r>
              <a:rPr lang="ko-KR" altLang="en-US" dirty="0"/>
              <a:t>입력에서 전달된 </a:t>
            </a:r>
            <a:r>
              <a:rPr lang="en-US" altLang="ko-KR" dirty="0"/>
              <a:t>gripper </a:t>
            </a:r>
            <a:r>
              <a:rPr lang="ko-KR" altLang="en-US" dirty="0"/>
              <a:t>제어 </a:t>
            </a:r>
            <a:r>
              <a:rPr lang="en-US" altLang="ko-KR" dirty="0"/>
              <a:t>Topic</a:t>
            </a:r>
            <a:r>
              <a:rPr lang="ko-KR" altLang="en-US" dirty="0"/>
              <a:t>을 로봇제어 </a:t>
            </a:r>
            <a:r>
              <a:rPr lang="en-US" altLang="ko-KR" dirty="0"/>
              <a:t>Node</a:t>
            </a:r>
            <a:r>
              <a:rPr lang="ko-KR" altLang="en-US" dirty="0"/>
              <a:t>로 발송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F252BF-FC55-20F5-4324-463A590284BE}"/>
              </a:ext>
            </a:extLst>
          </p:cNvPr>
          <p:cNvCxnSpPr>
            <a:cxnSpLocks/>
          </p:cNvCxnSpPr>
          <p:nvPr/>
        </p:nvCxnSpPr>
        <p:spPr>
          <a:xfrm>
            <a:off x="4713628" y="4004485"/>
            <a:ext cx="2932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D58A18A7-76BA-B16D-F5BB-1D2D526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FA951ED3-D332-B532-B0FF-F5BE0F30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8FF9C-8F6F-4746-E84C-599B0110C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987CFCE-4F5F-A04A-BECF-F1D5248047CC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Keyboardcontrol.cpp  (1/3)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E275B9-2D58-6BA8-0617-E28A5831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3" y="175763"/>
            <a:ext cx="6942314" cy="65064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BB7ECA-3C01-5C31-59C9-9B81478D0A2E}"/>
              </a:ext>
            </a:extLst>
          </p:cNvPr>
          <p:cNvSpPr/>
          <p:nvPr/>
        </p:nvSpPr>
        <p:spPr>
          <a:xfrm>
            <a:off x="4961860" y="359526"/>
            <a:ext cx="3097620" cy="183078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EA3CEE-4E9E-D64C-7B89-DA0260DB2AED}"/>
              </a:ext>
            </a:extLst>
          </p:cNvPr>
          <p:cNvSpPr/>
          <p:nvPr/>
        </p:nvSpPr>
        <p:spPr>
          <a:xfrm>
            <a:off x="4961860" y="2241489"/>
            <a:ext cx="4876800" cy="435199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F0B8B9-A589-9E10-88F6-518F8E7DA18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97619" y="1274917"/>
            <a:ext cx="1864241" cy="23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E64A36-C62E-CC7F-50F9-FC1C329FF4A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03406" y="2405837"/>
            <a:ext cx="758454" cy="53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9E838A-DD4D-A927-300C-B437DEAAC40A}"/>
              </a:ext>
            </a:extLst>
          </p:cNvPr>
          <p:cNvSpPr/>
          <p:nvPr/>
        </p:nvSpPr>
        <p:spPr>
          <a:xfrm>
            <a:off x="4961860" y="6067647"/>
            <a:ext cx="4876800" cy="19517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624A95-DBD2-569B-C940-982AB9D9D36C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3473302" y="5656521"/>
            <a:ext cx="1488558" cy="508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3C250A-5649-4584-3AA6-C2FD55FB57BA}"/>
              </a:ext>
            </a:extLst>
          </p:cNvPr>
          <p:cNvSpPr txBox="1"/>
          <p:nvPr/>
        </p:nvSpPr>
        <p:spPr>
          <a:xfrm>
            <a:off x="1495746" y="13388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값 정의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49F1C-2E21-C93E-B25E-EA971BDBCDD9}"/>
              </a:ext>
            </a:extLst>
          </p:cNvPr>
          <p:cNvSpPr txBox="1"/>
          <p:nvPr/>
        </p:nvSpPr>
        <p:spPr>
          <a:xfrm>
            <a:off x="331694" y="2089756"/>
            <a:ext cx="438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moveit_servo</a:t>
            </a:r>
            <a:r>
              <a:rPr lang="ko-KR" altLang="en-US" dirty="0"/>
              <a:t>에 정의된 </a:t>
            </a:r>
            <a:r>
              <a:rPr lang="en-US" altLang="ko-KR" dirty="0"/>
              <a:t>Topic Node</a:t>
            </a:r>
            <a:r>
              <a:rPr lang="ko-KR" altLang="en-US" dirty="0"/>
              <a:t> 지정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D998D-7DC2-2773-0D6E-842DE90D65E9}"/>
              </a:ext>
            </a:extLst>
          </p:cNvPr>
          <p:cNvSpPr txBox="1"/>
          <p:nvPr/>
        </p:nvSpPr>
        <p:spPr>
          <a:xfrm>
            <a:off x="954030" y="5287189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 값 </a:t>
            </a:r>
            <a:r>
              <a:rPr lang="en-US" altLang="ko-KR" dirty="0"/>
              <a:t>1</a:t>
            </a:r>
            <a:r>
              <a:rPr lang="ko-KR" altLang="en-US" dirty="0"/>
              <a:t>개씩 읽는다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4729C-6436-29A7-602B-92D7C6B81DA1}"/>
              </a:ext>
            </a:extLst>
          </p:cNvPr>
          <p:cNvSpPr/>
          <p:nvPr/>
        </p:nvSpPr>
        <p:spPr>
          <a:xfrm>
            <a:off x="4961860" y="3015411"/>
            <a:ext cx="4876800" cy="30351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A3C8DA-7839-1DE3-D16E-CEC3FEC6CEE7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228913" y="3167167"/>
            <a:ext cx="1732947" cy="581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A4C1B5-0C0A-0F75-FA08-3040D9F200E3}"/>
              </a:ext>
            </a:extLst>
          </p:cNvPr>
          <p:cNvSpPr txBox="1"/>
          <p:nvPr/>
        </p:nvSpPr>
        <p:spPr>
          <a:xfrm>
            <a:off x="755289" y="3748553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Topic Msg</a:t>
            </a:r>
            <a:r>
              <a:rPr lang="ko-KR" altLang="en-US" dirty="0" err="1"/>
              <a:t>발송시</a:t>
            </a:r>
            <a:r>
              <a:rPr lang="ko-KR" altLang="en-US" dirty="0"/>
              <a:t> 필요한 </a:t>
            </a:r>
            <a:r>
              <a:rPr lang="en-US" altLang="ko-KR" dirty="0"/>
              <a:t>ID</a:t>
            </a:r>
            <a:r>
              <a:rPr lang="ko-KR" altLang="en-US" dirty="0"/>
              <a:t> 지정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C72010-C597-E42E-BA0D-DEB363CB433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282871" y="2783220"/>
            <a:ext cx="1678989" cy="482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8B6FF9-66E4-491B-8219-41B6CA471B66}"/>
              </a:ext>
            </a:extLst>
          </p:cNvPr>
          <p:cNvSpPr txBox="1"/>
          <p:nvPr/>
        </p:nvSpPr>
        <p:spPr>
          <a:xfrm>
            <a:off x="815515" y="3132119"/>
            <a:ext cx="255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Grippercmd</a:t>
            </a:r>
            <a:r>
              <a:rPr lang="en-US" altLang="ko-KR" dirty="0"/>
              <a:t> </a:t>
            </a:r>
            <a:r>
              <a:rPr lang="ko-KR" altLang="en-US" dirty="0"/>
              <a:t>처리 </a:t>
            </a:r>
            <a:r>
              <a:rPr lang="en-US" altLang="ko-KR" dirty="0"/>
              <a:t>topic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C3652B-0EF1-B19A-7D7D-11AAFA5EEC4D}"/>
              </a:ext>
            </a:extLst>
          </p:cNvPr>
          <p:cNvSpPr/>
          <p:nvPr/>
        </p:nvSpPr>
        <p:spPr>
          <a:xfrm>
            <a:off x="4961860" y="2696225"/>
            <a:ext cx="4876800" cy="17399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바닥글 개체 틀 44">
            <a:extLst>
              <a:ext uri="{FF2B5EF4-FFF2-40B4-BE49-F238E27FC236}">
                <a16:creationId xmlns:a16="http://schemas.microsoft.com/office/drawing/2014/main" id="{2863E233-55A4-901E-6801-C6787689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오로카</a:t>
            </a:r>
            <a:r>
              <a:rPr lang="ko-KR" altLang="en-US" dirty="0"/>
              <a:t> 스터디</a:t>
            </a: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A273C379-F75F-C039-6DB1-395540FA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7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41DDC-B0D8-4269-D7DF-282B6DE5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ABFD797-DBD3-F9B9-E830-710D7FF7C73B}"/>
              </a:ext>
            </a:extLst>
          </p:cNvPr>
          <p:cNvSpPr txBox="1"/>
          <p:nvPr/>
        </p:nvSpPr>
        <p:spPr>
          <a:xfrm>
            <a:off x="7571880" y="235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Keyboardcontrol.cpp  (2/3)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A2F423-18D9-AFB2-A9E0-A7F17DFD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5" y="111485"/>
            <a:ext cx="6886575" cy="3362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33D0D8-5145-5F6B-2D72-638659A6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95" y="759790"/>
            <a:ext cx="5981700" cy="5648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06ACFA-24BB-67CE-A8D3-73926DEA8400}"/>
              </a:ext>
            </a:extLst>
          </p:cNvPr>
          <p:cNvSpPr/>
          <p:nvPr/>
        </p:nvSpPr>
        <p:spPr>
          <a:xfrm>
            <a:off x="1318660" y="2001600"/>
            <a:ext cx="3872540" cy="3960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03D3D2-E9C8-08EC-D891-D6E91888B98B}"/>
              </a:ext>
            </a:extLst>
          </p:cNvPr>
          <p:cNvSpPr/>
          <p:nvPr/>
        </p:nvSpPr>
        <p:spPr>
          <a:xfrm>
            <a:off x="1318660" y="2895600"/>
            <a:ext cx="3872540" cy="3960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9072CE-231A-3DB2-80D1-E0B54C325419}"/>
              </a:ext>
            </a:extLst>
          </p:cNvPr>
          <p:cNvSpPr/>
          <p:nvPr/>
        </p:nvSpPr>
        <p:spPr>
          <a:xfrm>
            <a:off x="6707800" y="5628657"/>
            <a:ext cx="3872540" cy="1980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311B2-BF44-478E-B4AC-778790419041}"/>
              </a:ext>
            </a:extLst>
          </p:cNvPr>
          <p:cNvSpPr/>
          <p:nvPr/>
        </p:nvSpPr>
        <p:spPr>
          <a:xfrm>
            <a:off x="6718540" y="1465200"/>
            <a:ext cx="3851060" cy="36396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87B236-2FDD-915C-05EF-87E225051459}"/>
              </a:ext>
            </a:extLst>
          </p:cNvPr>
          <p:cNvCxnSpPr/>
          <p:nvPr/>
        </p:nvCxnSpPr>
        <p:spPr>
          <a:xfrm>
            <a:off x="3664800" y="3291600"/>
            <a:ext cx="0" cy="1201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069533-113D-FD5C-CD6C-7D1940ADAFCF}"/>
              </a:ext>
            </a:extLst>
          </p:cNvPr>
          <p:cNvCxnSpPr/>
          <p:nvPr/>
        </p:nvCxnSpPr>
        <p:spPr>
          <a:xfrm flipH="1">
            <a:off x="4348800" y="4089600"/>
            <a:ext cx="2359000" cy="55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DC07CA-0738-AAF8-D2DF-93E62340A1D4}"/>
              </a:ext>
            </a:extLst>
          </p:cNvPr>
          <p:cNvCxnSpPr/>
          <p:nvPr/>
        </p:nvCxnSpPr>
        <p:spPr>
          <a:xfrm flipH="1" flipV="1">
            <a:off x="4154400" y="5227200"/>
            <a:ext cx="2553400" cy="500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F8957D-D031-FA3D-F9CE-706433460B84}"/>
              </a:ext>
            </a:extLst>
          </p:cNvPr>
          <p:cNvSpPr txBox="1"/>
          <p:nvPr/>
        </p:nvSpPr>
        <p:spPr>
          <a:xfrm>
            <a:off x="867763" y="4598507"/>
            <a:ext cx="395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 키에 따라 정의 된 동작을 위해서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Topic</a:t>
            </a:r>
            <a:r>
              <a:rPr lang="ko-KR" altLang="en-US" dirty="0"/>
              <a:t>에 값을 설정하거나</a:t>
            </a:r>
            <a:endParaRPr lang="en-US" altLang="ko-KR" dirty="0"/>
          </a:p>
          <a:p>
            <a:pPr algn="ctr"/>
            <a:r>
              <a:rPr lang="ko-KR" altLang="en-US" dirty="0"/>
              <a:t>제어 값을 변경한다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바닥글 개체 틀 17">
            <a:extLst>
              <a:ext uri="{FF2B5EF4-FFF2-40B4-BE49-F238E27FC236}">
                <a16:creationId xmlns:a16="http://schemas.microsoft.com/office/drawing/2014/main" id="{882C81D8-ABC4-1D4F-5591-E06436E9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307B68D3-EBC0-7FCF-4571-7D23F500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9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3A9FC-DB1E-21D9-287F-57CD5591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87857D9-B4B5-358E-CC96-3BA8CD771876}"/>
              </a:ext>
            </a:extLst>
          </p:cNvPr>
          <p:cNvSpPr txBox="1"/>
          <p:nvPr/>
        </p:nvSpPr>
        <p:spPr>
          <a:xfrm>
            <a:off x="350280" y="343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Keyboardcontrol.cpp  (3/3)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75AAA-0F79-1D51-D43D-B2402267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9" y="822065"/>
            <a:ext cx="6753225" cy="50101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2D19C-5481-798C-4166-BF0E9C93ED84}"/>
              </a:ext>
            </a:extLst>
          </p:cNvPr>
          <p:cNvSpPr/>
          <p:nvPr/>
        </p:nvSpPr>
        <p:spPr>
          <a:xfrm>
            <a:off x="1368278" y="1342381"/>
            <a:ext cx="6358047" cy="57856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AA2A17-C471-78E6-60A9-03D59E80ACA3}"/>
              </a:ext>
            </a:extLst>
          </p:cNvPr>
          <p:cNvSpPr/>
          <p:nvPr/>
        </p:nvSpPr>
        <p:spPr>
          <a:xfrm>
            <a:off x="1421441" y="2593479"/>
            <a:ext cx="6358047" cy="57856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7A6670-A5C0-CEB5-383B-77AAD7E1999B}"/>
              </a:ext>
            </a:extLst>
          </p:cNvPr>
          <p:cNvSpPr/>
          <p:nvPr/>
        </p:nvSpPr>
        <p:spPr>
          <a:xfrm>
            <a:off x="1421441" y="3634279"/>
            <a:ext cx="6358047" cy="57856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2A96F-8BC4-848F-25BB-5FF1E3671D77}"/>
              </a:ext>
            </a:extLst>
          </p:cNvPr>
          <p:cNvSpPr txBox="1"/>
          <p:nvPr/>
        </p:nvSpPr>
        <p:spPr>
          <a:xfrm>
            <a:off x="7868093" y="1446999"/>
            <a:ext cx="277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좌표제어 </a:t>
            </a:r>
            <a:r>
              <a:rPr lang="en-US" altLang="ko-KR" dirty="0"/>
              <a:t>topic msg</a:t>
            </a:r>
            <a:r>
              <a:rPr lang="ko-KR" altLang="en-US" dirty="0"/>
              <a:t> 발송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099D5-BC29-2C60-B3A5-D4FDDDCBF65D}"/>
              </a:ext>
            </a:extLst>
          </p:cNvPr>
          <p:cNvSpPr txBox="1"/>
          <p:nvPr/>
        </p:nvSpPr>
        <p:spPr>
          <a:xfrm>
            <a:off x="7868092" y="2698097"/>
            <a:ext cx="30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조인트 제어 </a:t>
            </a:r>
            <a:r>
              <a:rPr lang="en-US" altLang="ko-KR" dirty="0"/>
              <a:t>topic msg</a:t>
            </a:r>
            <a:r>
              <a:rPr lang="ko-KR" altLang="en-US" dirty="0"/>
              <a:t> 발송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03E61-E17A-126A-64F6-5C80B12BADD9}"/>
              </a:ext>
            </a:extLst>
          </p:cNvPr>
          <p:cNvSpPr txBox="1"/>
          <p:nvPr/>
        </p:nvSpPr>
        <p:spPr>
          <a:xfrm>
            <a:off x="7868092" y="3764529"/>
            <a:ext cx="30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그립퍼</a:t>
            </a:r>
            <a:r>
              <a:rPr lang="ko-KR" altLang="en-US" dirty="0"/>
              <a:t> 제어 </a:t>
            </a:r>
            <a:r>
              <a:rPr lang="en-US" altLang="ko-KR" dirty="0"/>
              <a:t>topic msg</a:t>
            </a:r>
            <a:r>
              <a:rPr lang="ko-KR" altLang="en-US" dirty="0"/>
              <a:t> 발송</a:t>
            </a:r>
          </a:p>
        </p:txBody>
      </p:sp>
      <p:sp>
        <p:nvSpPr>
          <p:cNvPr id="24" name="바닥글 개체 틀 23">
            <a:extLst>
              <a:ext uri="{FF2B5EF4-FFF2-40B4-BE49-F238E27FC236}">
                <a16:creationId xmlns:a16="http://schemas.microsoft.com/office/drawing/2014/main" id="{3AD97564-A9B5-23A8-9505-2F92B58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F672B8EF-AC02-E667-2EE4-E5830777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DBA73-9E3D-0483-BD77-A5E07B9BCC04}"/>
              </a:ext>
            </a:extLst>
          </p:cNvPr>
          <p:cNvSpPr txBox="1"/>
          <p:nvPr/>
        </p:nvSpPr>
        <p:spPr>
          <a:xfrm>
            <a:off x="7726325" y="5411001"/>
            <a:ext cx="3939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코드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수정 후 </a:t>
            </a:r>
            <a:r>
              <a:rPr lang="ko-KR" altLang="en-US" sz="1200" b="1" dirty="0" err="1"/>
              <a:t>빌드시</a:t>
            </a:r>
            <a:r>
              <a:rPr lang="ko-KR" altLang="en-US" sz="1200" b="1" dirty="0"/>
              <a:t> 명령</a:t>
            </a:r>
            <a:r>
              <a:rPr lang="en-US" altLang="ko-KR" sz="1200" b="1" dirty="0"/>
              <a:t>&gt;</a:t>
            </a:r>
          </a:p>
          <a:p>
            <a:r>
              <a:rPr lang="ko-KR" altLang="en-US" sz="1200" dirty="0"/>
              <a:t>$ </a:t>
            </a:r>
            <a:r>
              <a:rPr lang="ko-KR" altLang="en-US" sz="1200" dirty="0" err="1"/>
              <a:t>cd</a:t>
            </a:r>
            <a:r>
              <a:rPr lang="ko-KR" altLang="en-US" sz="1200" dirty="0"/>
              <a:t> roarm_ws_em0</a:t>
            </a:r>
          </a:p>
          <a:p>
            <a:r>
              <a:rPr lang="ko-KR" altLang="en-US" sz="1200" dirty="0"/>
              <a:t>$ </a:t>
            </a:r>
            <a:r>
              <a:rPr lang="ko-KR" altLang="en-US" sz="1200" dirty="0" err="1"/>
              <a:t>colcon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build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--</a:t>
            </a:r>
            <a:r>
              <a:rPr lang="ko-KR" altLang="en-US" sz="1200" dirty="0" err="1">
                <a:solidFill>
                  <a:srgbClr val="0070C0"/>
                </a:solidFill>
              </a:rPr>
              <a:t>packages-select</a:t>
            </a:r>
            <a:r>
              <a:rPr lang="ko-KR" altLang="en-US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roarm_moveit_cmd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5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E0717-EF6C-575A-131A-E9E37EAA4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C8C48C-7B0D-3D1E-A273-5D8B9C2DEB43}"/>
              </a:ext>
            </a:extLst>
          </p:cNvPr>
          <p:cNvSpPr txBox="1"/>
          <p:nvPr/>
        </p:nvSpPr>
        <p:spPr>
          <a:xfrm>
            <a:off x="331694" y="35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setgrippercmd.cpp  (1/2)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4B19BA-ED87-A92D-4E36-6B675324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0" y="875746"/>
            <a:ext cx="9188413" cy="48587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77F24C-A0DD-ECD1-50B3-4DF78CF02045}"/>
              </a:ext>
            </a:extLst>
          </p:cNvPr>
          <p:cNvSpPr/>
          <p:nvPr/>
        </p:nvSpPr>
        <p:spPr>
          <a:xfrm>
            <a:off x="6875943" y="2086661"/>
            <a:ext cx="2863480" cy="39600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8F9E3-8426-9167-5F4E-5650E4448C57}"/>
              </a:ext>
            </a:extLst>
          </p:cNvPr>
          <p:cNvSpPr/>
          <p:nvPr/>
        </p:nvSpPr>
        <p:spPr>
          <a:xfrm>
            <a:off x="1393087" y="2685628"/>
            <a:ext cx="8346335" cy="51831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DB722-3DCD-ECC6-1529-D14AA1ACF337}"/>
              </a:ext>
            </a:extLst>
          </p:cNvPr>
          <p:cNvSpPr/>
          <p:nvPr/>
        </p:nvSpPr>
        <p:spPr>
          <a:xfrm>
            <a:off x="1322812" y="5160335"/>
            <a:ext cx="8416610" cy="41648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6D265-2C40-AAE9-C8EA-82BA761DD79E}"/>
              </a:ext>
            </a:extLst>
          </p:cNvPr>
          <p:cNvSpPr txBox="1"/>
          <p:nvPr/>
        </p:nvSpPr>
        <p:spPr>
          <a:xfrm>
            <a:off x="9910158" y="1375125"/>
            <a:ext cx="2149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moveit_servo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gripper action client </a:t>
            </a:r>
            <a:r>
              <a:rPr lang="ko-KR" altLang="en-US" dirty="0"/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C4422-9C38-E571-AEB5-D06A017E7681}"/>
              </a:ext>
            </a:extLst>
          </p:cNvPr>
          <p:cNvSpPr txBox="1"/>
          <p:nvPr/>
        </p:nvSpPr>
        <p:spPr>
          <a:xfrm>
            <a:off x="9830958" y="3203943"/>
            <a:ext cx="230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Keyboardcontrol</a:t>
            </a:r>
            <a:r>
              <a:rPr lang="ko-KR" altLang="en-US" dirty="0"/>
              <a:t>에서 발송되는 </a:t>
            </a:r>
            <a:r>
              <a:rPr lang="en-US" altLang="ko-KR" dirty="0"/>
              <a:t>topic </a:t>
            </a:r>
            <a:r>
              <a:rPr lang="ko-KR" altLang="en-US" dirty="0"/>
              <a:t>수신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504198-D503-DAC3-5083-956EC9719732}"/>
              </a:ext>
            </a:extLst>
          </p:cNvPr>
          <p:cNvCxnSpPr>
            <a:stCxn id="9" idx="3"/>
          </p:cNvCxnSpPr>
          <p:nvPr/>
        </p:nvCxnSpPr>
        <p:spPr>
          <a:xfrm>
            <a:off x="9739422" y="2944786"/>
            <a:ext cx="1059491" cy="25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940E41-0CA8-00C8-CFAF-15B17B9F1E1B}"/>
              </a:ext>
            </a:extLst>
          </p:cNvPr>
          <p:cNvCxnSpPr>
            <a:stCxn id="8" idx="3"/>
          </p:cNvCxnSpPr>
          <p:nvPr/>
        </p:nvCxnSpPr>
        <p:spPr>
          <a:xfrm flipV="1">
            <a:off x="9739423" y="1915200"/>
            <a:ext cx="232577" cy="369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D68763-7E7A-A4D4-3402-77921D2BD6A7}"/>
              </a:ext>
            </a:extLst>
          </p:cNvPr>
          <p:cNvSpPr txBox="1"/>
          <p:nvPr/>
        </p:nvSpPr>
        <p:spPr>
          <a:xfrm>
            <a:off x="9788219" y="5207488"/>
            <a:ext cx="20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수신된 </a:t>
            </a:r>
            <a:r>
              <a:rPr lang="en-US" altLang="ko-KR" dirty="0"/>
              <a:t>topic </a:t>
            </a:r>
            <a:r>
              <a:rPr lang="ko-KR" altLang="en-US" dirty="0"/>
              <a:t>처리</a:t>
            </a: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85E28380-F39D-F892-C43E-459D5C7A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오로카 스터디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6AA01A51-8C35-8416-7E3E-9A2453C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6FA0-E44D-4F81-8B84-A8D12EFDCB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8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682</Words>
  <Application>Microsoft Office PowerPoint</Application>
  <PresentationFormat>와이드스크린</PresentationFormat>
  <Paragraphs>104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승철 신</dc:creator>
  <cp:lastModifiedBy>승철 신</cp:lastModifiedBy>
  <cp:revision>25</cp:revision>
  <dcterms:created xsi:type="dcterms:W3CDTF">2025-02-10T09:41:56Z</dcterms:created>
  <dcterms:modified xsi:type="dcterms:W3CDTF">2025-02-10T11:35:42Z</dcterms:modified>
</cp:coreProperties>
</file>