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128A-F138-4841-B88A-C5D0C5DDFD9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4BB9-F287-4147-AABD-145DBAAA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128A-F138-4841-B88A-C5D0C5DDFD9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4BB9-F287-4147-AABD-145DBAAA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128A-F138-4841-B88A-C5D0C5DDFD9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4BB9-F287-4147-AABD-145DBAAA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7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128A-F138-4841-B88A-C5D0C5DDFD9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4BB9-F287-4147-AABD-145DBAAA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128A-F138-4841-B88A-C5D0C5DDFD9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4BB9-F287-4147-AABD-145DBAAA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128A-F138-4841-B88A-C5D0C5DDFD9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4BB9-F287-4147-AABD-145DBAAA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1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128A-F138-4841-B88A-C5D0C5DDFD9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4BB9-F287-4147-AABD-145DBAAA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6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128A-F138-4841-B88A-C5D0C5DDFD9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4BB9-F287-4147-AABD-145DBAAA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7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128A-F138-4841-B88A-C5D0C5DDFD9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4BB9-F287-4147-AABD-145DBAAA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8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128A-F138-4841-B88A-C5D0C5DDFD9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4BB9-F287-4147-AABD-145DBAAA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63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128A-F138-4841-B88A-C5D0C5DDFD9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4BB9-F287-4147-AABD-145DBAAA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1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128A-F138-4841-B88A-C5D0C5DDFD9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4BB9-F287-4147-AABD-145DBAAA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lldatasheet.com/datasheet-pdf/pdf/147797/YEONHO/20010WS-04000.html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://www.jst-mfg.com/product/pdf/eng/eEH.pdf" TargetMode="External"/><Relationship Id="rId12" Type="http://schemas.openxmlformats.org/officeDocument/2006/relationships/hyperlink" Target="http://www.alldatasheet.com/datasheet-pdf/pdf/147795/YEONHO/20010WS-02000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t.com/resource/en/datasheet/stm32f745ie.pdf" TargetMode="External"/><Relationship Id="rId11" Type="http://schemas.openxmlformats.org/officeDocument/2006/relationships/hyperlink" Target="http://www.molex.com/molex/products/datasheet.jsp?part=active/0022035025_PCB_HEADERS.xml&amp;channel=Products&amp;Lang=en-US" TargetMode="External"/><Relationship Id="rId5" Type="http://schemas.openxmlformats.org/officeDocument/2006/relationships/hyperlink" Target="http://www.st.com/resource/en/reference_manual/dm00124865.pdf" TargetMode="External"/><Relationship Id="rId10" Type="http://schemas.openxmlformats.org/officeDocument/2006/relationships/hyperlink" Target="http://www.alldatasheet.com/datasheet-pdf/pdf/148144/YEONHO/SMW250-02P.html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www.molex.com/molex/products/datasheet.jsp?part=active/0530470210_PCB_HEADERS.x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1.microchip.com/downloads/en/DeviceDoc/ATmega48A-PA-88A-PA-168A-PA-328-P-DS-DS40002061A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raw.githubusercontent.com/orocapangyo/iTurtle/master/OpenCrArduino/package_opencrarduino_index.json" TargetMode="External"/><Relationship Id="rId4" Type="http://schemas.openxmlformats.org/officeDocument/2006/relationships/hyperlink" Target="https://github.com/arduino/Arduino/wiki/Arduino-IDE-1.6.x-package_index.json-format-specific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9441" y="2947387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아두이노</a:t>
            </a:r>
            <a:r>
              <a:rPr lang="ko-KR" altLang="en-US" sz="2400" dirty="0" smtClean="0"/>
              <a:t> 보드 매니저 활용</a:t>
            </a:r>
            <a:endParaRPr lang="ko-KR" altLang="en-US" sz="2400" dirty="0"/>
          </a:p>
        </p:txBody>
      </p:sp>
      <p:pic>
        <p:nvPicPr>
          <p:cNvPr id="1026" name="Picture 2" descr="ì¤ë¡ì¹´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35934"/>
            <a:ext cx="1766656" cy="72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¤ë¡ì¹´íêµì§ì­ëª¨ì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08"/>
          <a:stretch/>
        </p:blipFill>
        <p:spPr bwMode="auto">
          <a:xfrm>
            <a:off x="10749473" y="6135935"/>
            <a:ext cx="1442527" cy="72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50792" y="6266134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2019.07.12</a:t>
            </a:r>
          </a:p>
          <a:p>
            <a:pPr algn="ctr"/>
            <a:r>
              <a:rPr lang="ko-KR" altLang="en-US" sz="1200" dirty="0" err="1" smtClean="0"/>
              <a:t>최규남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401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¤ë¡ì¹´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35934"/>
            <a:ext cx="1766656" cy="72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¤ë¡ì¹´íêµì§ì­ëª¨ì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08"/>
          <a:stretch/>
        </p:blipFill>
        <p:spPr bwMode="auto">
          <a:xfrm>
            <a:off x="10749473" y="6135935"/>
            <a:ext cx="1442527" cy="72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manual.robotis.com/assets/images/parts/controller/opencr10/opencr_produ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3" y="1805295"/>
            <a:ext cx="49815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7353" y="116028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OpenCR</a:t>
            </a:r>
            <a:r>
              <a:rPr lang="en-US" altLang="ko-KR" dirty="0" smtClean="0"/>
              <a:t> 1.0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08666"/>
              </p:ext>
            </p:extLst>
          </p:nvPr>
        </p:nvGraphicFramePr>
        <p:xfrm>
          <a:off x="5388747" y="358823"/>
          <a:ext cx="5360726" cy="6485774"/>
        </p:xfrm>
        <a:graphic>
          <a:graphicData uri="http://schemas.openxmlformats.org/drawingml/2006/table">
            <a:tbl>
              <a:tblPr/>
              <a:tblGrid>
                <a:gridCol w="1610756">
                  <a:extLst>
                    <a:ext uri="{9D8B030D-6E8A-4147-A177-3AD203B41FA5}">
                      <a16:colId xmlns:a16="http://schemas.microsoft.com/office/drawing/2014/main" val="3629151396"/>
                    </a:ext>
                  </a:extLst>
                </a:gridCol>
                <a:gridCol w="3749970">
                  <a:extLst>
                    <a:ext uri="{9D8B030D-6E8A-4147-A177-3AD203B41FA5}">
                      <a16:colId xmlns:a16="http://schemas.microsoft.com/office/drawing/2014/main" val="561269966"/>
                    </a:ext>
                  </a:extLst>
                </a:gridCol>
              </a:tblGrid>
              <a:tr h="181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dirty="0">
                          <a:effectLst/>
                        </a:rPr>
                        <a:t>Items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>
                          <a:effectLst/>
                        </a:rPr>
                        <a:t>Specifications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30242"/>
                  </a:ext>
                </a:extLst>
              </a:tr>
              <a:tr h="458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Microcontroller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STM32F746ZGT6 / 32-bit ARM Cortex®-M7 with FPU (216MHz, 462DMIPS)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u="none" strike="noStrike" dirty="0">
                          <a:solidFill>
                            <a:srgbClr val="116AC6"/>
                          </a:solidFill>
                          <a:effectLst/>
                          <a:hlinkClick r:id="rId5"/>
                        </a:rPr>
                        <a:t>Reference Manual</a:t>
                      </a:r>
                      <a:r>
                        <a:rPr lang="en-US" sz="1050" dirty="0">
                          <a:effectLst/>
                        </a:rPr>
                        <a:t>, </a:t>
                      </a:r>
                      <a:r>
                        <a:rPr lang="en-US" sz="1050" u="none" strike="noStrike" dirty="0">
                          <a:solidFill>
                            <a:srgbClr val="116AC6"/>
                          </a:solidFill>
                          <a:effectLst/>
                          <a:hlinkClick r:id="rId6"/>
                        </a:rPr>
                        <a:t>Datasheet</a:t>
                      </a:r>
                      <a:endParaRPr lang="en-US" sz="1050" dirty="0">
                        <a:effectLst/>
                      </a:endParaRP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067423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Sensors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Gyroscope 3Axis, Accelerometer 3Axis, Magnetometer 3Axis (MPU9250)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12971"/>
                  </a:ext>
                </a:extLst>
              </a:tr>
              <a:tr h="458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Programmer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ARM Cortex 10pin JTAG/SWD connector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USB Device Firmware Upgrade (DFU)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Serial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29186"/>
                  </a:ext>
                </a:extLst>
              </a:tr>
              <a:tr h="8726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Digital I/O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32 pins (L 14, R 18) *Arduino connectivity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5Pin OLLO x 4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GPIO x 18 pins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PWM x 6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I2C x 1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SPI x 1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769589"/>
                  </a:ext>
                </a:extLst>
              </a:tr>
              <a:tr h="181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Analog INPUT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ADC Channels (Max 12bit) x 6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50991"/>
                  </a:ext>
                </a:extLst>
              </a:tr>
              <a:tr h="8726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Communication Ports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USB x 1 (Micro-B USB connector/USB 2.0/Host/Peripheral/OTG)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TTL x 3 (</a:t>
                      </a:r>
                      <a:r>
                        <a:rPr lang="en-US" sz="1050" u="none" strike="noStrike" dirty="0">
                          <a:solidFill>
                            <a:srgbClr val="116AC6"/>
                          </a:solidFill>
                          <a:effectLst/>
                          <a:hlinkClick r:id="rId7"/>
                        </a:rPr>
                        <a:t>B3B-EH-A</a:t>
                      </a:r>
                      <a:r>
                        <a:rPr lang="en-US" sz="1050" dirty="0">
                          <a:effectLst/>
                        </a:rPr>
                        <a:t> / </a:t>
                      </a:r>
                      <a:r>
                        <a:rPr lang="en-US" sz="1050" dirty="0" err="1">
                          <a:effectLst/>
                        </a:rPr>
                        <a:t>Dynamixel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RS485 x 3 (</a:t>
                      </a:r>
                      <a:r>
                        <a:rPr lang="en-US" sz="1050" u="none" strike="noStrike" dirty="0">
                          <a:solidFill>
                            <a:srgbClr val="116AC6"/>
                          </a:solidFill>
                          <a:effectLst/>
                          <a:hlinkClick r:id="rId7"/>
                        </a:rPr>
                        <a:t>B4B-EH-A</a:t>
                      </a:r>
                      <a:r>
                        <a:rPr lang="en-US" sz="1050" dirty="0">
                          <a:effectLst/>
                        </a:rPr>
                        <a:t> / </a:t>
                      </a:r>
                      <a:r>
                        <a:rPr lang="en-US" sz="1050" dirty="0" err="1">
                          <a:effectLst/>
                        </a:rPr>
                        <a:t>Dynamixel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UART x 2 (</a:t>
                      </a:r>
                      <a:r>
                        <a:rPr lang="en-US" sz="1050" u="none" strike="noStrike" dirty="0">
                          <a:solidFill>
                            <a:srgbClr val="116AC6"/>
                          </a:solidFill>
                          <a:effectLst/>
                          <a:hlinkClick r:id="rId8"/>
                        </a:rPr>
                        <a:t>20010WS-04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CAN x 1 (</a:t>
                      </a:r>
                      <a:r>
                        <a:rPr lang="en-US" sz="1050" u="none" strike="noStrike" dirty="0">
                          <a:solidFill>
                            <a:srgbClr val="116AC6"/>
                          </a:solidFill>
                          <a:effectLst/>
                          <a:hlinkClick r:id="rId8"/>
                        </a:rPr>
                        <a:t>20010WS-04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28553"/>
                  </a:ext>
                </a:extLst>
              </a:tr>
              <a:tr h="1010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LEDs and buttons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LD2 (red/green) : USB communication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User LED x 4 : LD3 (red), LD4 (green), LD5 (blue)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User button x 2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Power LED : LD1 (red, 3.3 V power on)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Reset button x 1 (for power reset of board)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Power on/off switch x 1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3918"/>
                  </a:ext>
                </a:extLst>
              </a:tr>
              <a:tr h="8726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Input Power Sources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5 V (USB VBUS), 7-24 V (Battery or SMPS)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Default battery : LI-PO 11.1V 1,800mAh 19.98Wh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Default SMPS : 12V 4.5A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External battery Port for RTC (Real Time Clock) (</a:t>
                      </a:r>
                      <a:r>
                        <a:rPr lang="en-US" sz="1050" u="none" strike="noStrike" dirty="0">
                          <a:solidFill>
                            <a:srgbClr val="116AC6"/>
                          </a:solidFill>
                          <a:effectLst/>
                          <a:hlinkClick r:id="rId9"/>
                        </a:rPr>
                        <a:t>Molex 53047-0210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8468"/>
                  </a:ext>
                </a:extLst>
              </a:tr>
              <a:tr h="458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Output Power Sources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aseline="30000" dirty="0">
                          <a:effectLst/>
                        </a:rPr>
                        <a:t>*</a:t>
                      </a:r>
                      <a:r>
                        <a:rPr lang="en-US" sz="1050" dirty="0">
                          <a:effectLst/>
                        </a:rPr>
                        <a:t>12V max 4.5A(</a:t>
                      </a:r>
                      <a:r>
                        <a:rPr lang="en-US" sz="1050" u="none" strike="noStrike" dirty="0">
                          <a:solidFill>
                            <a:srgbClr val="116AC6"/>
                          </a:solidFill>
                          <a:effectLst/>
                          <a:hlinkClick r:id="rId10"/>
                        </a:rPr>
                        <a:t>SMW250-02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baseline="30000" dirty="0">
                          <a:effectLst/>
                        </a:rPr>
                        <a:t>*</a:t>
                      </a:r>
                      <a:r>
                        <a:rPr lang="en-US" sz="1050" dirty="0">
                          <a:effectLst/>
                        </a:rPr>
                        <a:t>5V max 4A(</a:t>
                      </a:r>
                      <a:r>
                        <a:rPr lang="en-US" sz="1050" u="none" strike="noStrike" dirty="0">
                          <a:solidFill>
                            <a:srgbClr val="116AC6"/>
                          </a:solidFill>
                          <a:effectLst/>
                          <a:hlinkClick r:id="rId11"/>
                        </a:rPr>
                        <a:t>5267-02A</a:t>
                      </a:r>
                      <a:r>
                        <a:rPr lang="en-US" sz="1050" dirty="0">
                          <a:effectLst/>
                        </a:rPr>
                        <a:t>), 3.3V@800mA(</a:t>
                      </a:r>
                      <a:r>
                        <a:rPr lang="en-US" sz="1050" u="none" strike="noStrike" dirty="0">
                          <a:solidFill>
                            <a:srgbClr val="116AC6"/>
                          </a:solidFill>
                          <a:effectLst/>
                          <a:hlinkClick r:id="rId12"/>
                        </a:rPr>
                        <a:t>20010WS-02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486736"/>
                  </a:ext>
                </a:extLst>
              </a:tr>
              <a:tr h="181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Dimensions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105(W) X 75(D) mm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868122"/>
                  </a:ext>
                </a:extLst>
              </a:tr>
              <a:tr h="181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Weight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60g</a:t>
                      </a:r>
                    </a:p>
                  </a:txBody>
                  <a:tcPr marL="33731" marR="33731" marT="16866" marB="16866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295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6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¤ë¡ì¹´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35934"/>
            <a:ext cx="1766656" cy="72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¤ë¡ì¹´íêµì§ì­ëª¨ì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08"/>
          <a:stretch/>
        </p:blipFill>
        <p:spPr bwMode="auto">
          <a:xfrm>
            <a:off x="10749473" y="6135935"/>
            <a:ext cx="1442527" cy="72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7353" y="1160285"/>
            <a:ext cx="181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iTurtleBoard</a:t>
            </a:r>
            <a:r>
              <a:rPr lang="en-US" altLang="ko-KR" dirty="0" smtClean="0"/>
              <a:t> 1.0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97564"/>
              </p:ext>
            </p:extLst>
          </p:nvPr>
        </p:nvGraphicFramePr>
        <p:xfrm>
          <a:off x="5388747" y="358823"/>
          <a:ext cx="5360726" cy="6132210"/>
        </p:xfrm>
        <a:graphic>
          <a:graphicData uri="http://schemas.openxmlformats.org/drawingml/2006/table">
            <a:tbl>
              <a:tblPr/>
              <a:tblGrid>
                <a:gridCol w="1610756">
                  <a:extLst>
                    <a:ext uri="{9D8B030D-6E8A-4147-A177-3AD203B41FA5}">
                      <a16:colId xmlns:a16="http://schemas.microsoft.com/office/drawing/2014/main" val="3629151396"/>
                    </a:ext>
                  </a:extLst>
                </a:gridCol>
                <a:gridCol w="3749970">
                  <a:extLst>
                    <a:ext uri="{9D8B030D-6E8A-4147-A177-3AD203B41FA5}">
                      <a16:colId xmlns:a16="http://schemas.microsoft.com/office/drawing/2014/main" val="561269966"/>
                    </a:ext>
                  </a:extLst>
                </a:gridCol>
              </a:tblGrid>
              <a:tr h="181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dirty="0">
                          <a:effectLst/>
                        </a:rPr>
                        <a:t>Items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>
                          <a:effectLst/>
                        </a:rPr>
                        <a:t>Specifications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30242"/>
                  </a:ext>
                </a:extLst>
              </a:tr>
              <a:tr h="458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Microcontroller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u="none" strike="noStrike" dirty="0" smtClean="0">
                          <a:solidFill>
                            <a:srgbClr val="00979D"/>
                          </a:solidFill>
                          <a:effectLst/>
                          <a:latin typeface="+mj-lt"/>
                          <a:hlinkClick r:id="rId4"/>
                        </a:rPr>
                        <a:t>ATmega328P</a:t>
                      </a:r>
                      <a:endParaRPr lang="en-US" sz="1050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067423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Sensors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Gyroscope 3Axis, Accelerometer 3Axis, Magnetometer 3Axis (MPU9250)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12971"/>
                  </a:ext>
                </a:extLst>
              </a:tr>
              <a:tr h="458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Programmer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dirty="0" smtClean="0">
                          <a:effectLst/>
                        </a:rPr>
                        <a:t>시리얼 </a:t>
                      </a:r>
                      <a:r>
                        <a:rPr lang="ko-KR" altLang="en-US" sz="1050" dirty="0" err="1" smtClean="0">
                          <a:effectLst/>
                        </a:rPr>
                        <a:t>다운로더</a:t>
                      </a:r>
                      <a:endParaRPr lang="en-US" sz="1050" dirty="0">
                        <a:effectLst/>
                      </a:endParaRP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29186"/>
                  </a:ext>
                </a:extLst>
              </a:tr>
              <a:tr h="8726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Digital I/O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(of which 6 provide PWM output)</a:t>
                      </a:r>
                      <a:endParaRPr lang="en-US" sz="1050" dirty="0">
                        <a:effectLst/>
                      </a:endParaRP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769589"/>
                  </a:ext>
                </a:extLst>
              </a:tr>
              <a:tr h="181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Analog INPUT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ADC </a:t>
                      </a:r>
                      <a:r>
                        <a:rPr lang="en-US" sz="1050" dirty="0" smtClean="0">
                          <a:effectLst/>
                        </a:rPr>
                        <a:t>Channels </a:t>
                      </a:r>
                      <a:r>
                        <a:rPr lang="en-US" sz="1050" dirty="0">
                          <a:effectLst/>
                        </a:rPr>
                        <a:t>x 6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50991"/>
                  </a:ext>
                </a:extLst>
              </a:tr>
              <a:tr h="8726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Communication Ports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dirty="0">
                        <a:effectLst/>
                      </a:endParaRP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28553"/>
                  </a:ext>
                </a:extLst>
              </a:tr>
              <a:tr h="1010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LEDs and buttons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 smtClean="0">
                          <a:effectLst/>
                        </a:rPr>
                        <a:t>User </a:t>
                      </a:r>
                      <a:r>
                        <a:rPr lang="en-US" sz="1050" dirty="0">
                          <a:effectLst/>
                        </a:rPr>
                        <a:t>LED x 4 </a:t>
                      </a:r>
                      <a:endParaRPr lang="en-US" sz="105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050" dirty="0" smtClean="0">
                          <a:effectLst/>
                        </a:rPr>
                        <a:t>Full Color</a:t>
                      </a:r>
                      <a:r>
                        <a:rPr lang="en-US" sz="1050" baseline="0" dirty="0" smtClean="0">
                          <a:effectLst/>
                        </a:rPr>
                        <a:t> LED x 1</a:t>
                      </a:r>
                      <a:r>
                        <a:rPr lang="en-US" sz="1050" dirty="0">
                          <a:effectLst/>
                        </a:rPr>
                        <a:t/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User button x 2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Power LED : LD1 (red, 3.3 V power on)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Reset button x 1 (for power reset of board</a:t>
                      </a:r>
                      <a:r>
                        <a:rPr lang="en-US" sz="1050" dirty="0" smtClean="0">
                          <a:effectLst/>
                        </a:rPr>
                        <a:t>)</a:t>
                      </a:r>
                      <a:endParaRPr lang="en-US" sz="1050" dirty="0">
                        <a:effectLst/>
                      </a:endParaRP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3918"/>
                  </a:ext>
                </a:extLst>
              </a:tr>
              <a:tr h="8726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Input Power Sources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5 </a:t>
                      </a:r>
                      <a:r>
                        <a:rPr lang="en-US" sz="1050" dirty="0" smtClean="0">
                          <a:effectLst/>
                        </a:rPr>
                        <a:t>V</a:t>
                      </a:r>
                      <a:endParaRPr lang="en-US" sz="1050" dirty="0">
                        <a:effectLst/>
                      </a:endParaRP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8468"/>
                  </a:ext>
                </a:extLst>
              </a:tr>
              <a:tr h="458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 err="1" smtClean="0">
                          <a:effectLst/>
                        </a:rPr>
                        <a:t>Etc</a:t>
                      </a:r>
                      <a:endParaRPr lang="en-US" sz="1050" dirty="0">
                        <a:effectLst/>
                      </a:endParaRP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 smtClean="0">
                          <a:effectLst/>
                        </a:rPr>
                        <a:t>IR In/Out,</a:t>
                      </a:r>
                      <a:r>
                        <a:rPr lang="en-US" sz="1050" baseline="0" dirty="0" smtClean="0">
                          <a:effectLst/>
                        </a:rPr>
                        <a:t> SG90, DC Motor Driver, </a:t>
                      </a:r>
                      <a:r>
                        <a:rPr lang="ko-KR" altLang="en-US" sz="1050" baseline="0" dirty="0" err="1" smtClean="0">
                          <a:effectLst/>
                        </a:rPr>
                        <a:t>초음파센서</a:t>
                      </a:r>
                      <a:r>
                        <a:rPr lang="en-US" altLang="ko-KR" sz="1050" baseline="0" dirty="0" smtClean="0">
                          <a:effectLst/>
                        </a:rPr>
                        <a:t>(?)</a:t>
                      </a:r>
                      <a:endParaRPr lang="en-US" sz="1050" dirty="0">
                        <a:effectLst/>
                      </a:endParaRP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486736"/>
                  </a:ext>
                </a:extLst>
              </a:tr>
              <a:tr h="181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Dimensions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105(W) X 75(D) mm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868122"/>
                  </a:ext>
                </a:extLst>
              </a:tr>
              <a:tr h="181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Weight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dirty="0">
                        <a:effectLst/>
                      </a:endParaRP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29596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37353" y="2006353"/>
            <a:ext cx="4323424" cy="2725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/>
          <p:cNvSpPr/>
          <p:nvPr/>
        </p:nvSpPr>
        <p:spPr>
          <a:xfrm>
            <a:off x="461639" y="2139518"/>
            <a:ext cx="168676" cy="15092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461639" y="4475825"/>
            <a:ext cx="168676" cy="15092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4369293" y="2139518"/>
            <a:ext cx="168676" cy="15092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4369293" y="4475825"/>
            <a:ext cx="168676" cy="15092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0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¤ë¡ì¹´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35934"/>
            <a:ext cx="1766656" cy="72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¤ë¡ì¹´íêµì§ì­ëª¨ì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08"/>
          <a:stretch/>
        </p:blipFill>
        <p:spPr bwMode="auto">
          <a:xfrm>
            <a:off x="10749473" y="6135935"/>
            <a:ext cx="1442527" cy="72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6329" y="456848"/>
            <a:ext cx="7901127" cy="16927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https://raw.githubusercontent.com/ROBOTIS-GIT/OpenCR/master/arduino/opencr_release/package_opencr_index.json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http://emanual.robotis.com/assets/images/platform/turtlebot3/preparation/id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9" y="779016"/>
            <a:ext cx="4804675" cy="357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803" y="2000249"/>
            <a:ext cx="6712998" cy="37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9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¤ë¡ì¹´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35934"/>
            <a:ext cx="1766656" cy="72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¤ë¡ì¹´íêµì§ì­ëª¨ì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08"/>
          <a:stretch/>
        </p:blipFill>
        <p:spPr bwMode="auto">
          <a:xfrm>
            <a:off x="10749473" y="6135935"/>
            <a:ext cx="1442527" cy="72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8674" y="1028460"/>
            <a:ext cx="10795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4"/>
              </a:rPr>
              <a:t>https://github.com/arduino/Arduino/wiki/Arduino-IDE-1.6.x-package_index.json-format-specification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8674" y="1538138"/>
            <a:ext cx="11511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hlinkClick r:id="rId5"/>
              </a:rPr>
              <a:t>https://raw.githubusercontent.com/orocapangyo/iTurtle/master/OpenCrArduino/package_opencrarduino_index.json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740" y="2153065"/>
            <a:ext cx="7486650" cy="4238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774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¤ë¡ì¹´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35934"/>
            <a:ext cx="1766656" cy="72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¤ë¡ì¹´íêµì§ì­ëª¨ì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08"/>
          <a:stretch/>
        </p:blipFill>
        <p:spPr bwMode="auto">
          <a:xfrm>
            <a:off x="10749473" y="6135935"/>
            <a:ext cx="1442527" cy="72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04009" y="-72372"/>
            <a:ext cx="1218904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"packages": [</a:t>
            </a:r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 smtClean="0"/>
              <a:t>        "name": "</a:t>
            </a:r>
            <a:r>
              <a:rPr lang="en-US" altLang="ko-KR" sz="1000" dirty="0" err="1" smtClean="0"/>
              <a:t>iTurtle</a:t>
            </a:r>
            <a:r>
              <a:rPr lang="en-US" altLang="ko-KR" sz="1000" dirty="0" smtClean="0"/>
              <a:t>",</a:t>
            </a:r>
          </a:p>
          <a:p>
            <a:r>
              <a:rPr lang="en-US" altLang="ko-KR" sz="1000" dirty="0" smtClean="0"/>
              <a:t>        "maintainer": "Robert Choi",</a:t>
            </a:r>
          </a:p>
          <a:p>
            <a:r>
              <a:rPr lang="en-US" altLang="ko-KR" sz="1000" dirty="0" smtClean="0"/>
              <a:t>        "</a:t>
            </a:r>
            <a:r>
              <a:rPr lang="en-US" altLang="ko-KR" sz="1000" dirty="0" err="1" smtClean="0"/>
              <a:t>websiteURL</a:t>
            </a:r>
            <a:r>
              <a:rPr lang="en-US" altLang="ko-KR" sz="1000" dirty="0" smtClean="0"/>
              <a:t>": "https://github.com/</a:t>
            </a:r>
            <a:r>
              <a:rPr lang="en-US" altLang="ko-KR" sz="1000" dirty="0" err="1" smtClean="0"/>
              <a:t>orocapangyo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iTurtle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OpenCrArduino</a:t>
            </a:r>
            <a:r>
              <a:rPr lang="en-US" altLang="ko-KR" sz="1000" dirty="0" smtClean="0"/>
              <a:t>",</a:t>
            </a:r>
          </a:p>
          <a:p>
            <a:r>
              <a:rPr lang="en-US" altLang="ko-KR" sz="1000" dirty="0" smtClean="0"/>
              <a:t>        "email": "robertchoimail@gmail.com",</a:t>
            </a:r>
          </a:p>
          <a:p>
            <a:r>
              <a:rPr lang="en-US" altLang="ko-KR" sz="1000" dirty="0" smtClean="0"/>
              <a:t>        "help": {</a:t>
            </a:r>
          </a:p>
          <a:p>
            <a:r>
              <a:rPr lang="en-US" altLang="ko-KR" sz="1000" dirty="0" smtClean="0"/>
              <a:t>          "online": "https://github.com/</a:t>
            </a:r>
            <a:r>
              <a:rPr lang="en-US" altLang="ko-KR" sz="1000" dirty="0" err="1" smtClean="0"/>
              <a:t>orocapangyo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iTurtle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OpenCrArduino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        },</a:t>
            </a:r>
          </a:p>
          <a:p>
            <a:r>
              <a:rPr lang="en-US" altLang="ko-KR" sz="1000" dirty="0" smtClean="0"/>
              <a:t>        "platforms": [</a:t>
            </a:r>
          </a:p>
          <a:p>
            <a:r>
              <a:rPr lang="en-US" altLang="ko-KR" sz="1000" dirty="0" smtClean="0"/>
              <a:t>          {</a:t>
            </a:r>
          </a:p>
          <a:p>
            <a:r>
              <a:rPr lang="en-US" altLang="ko-KR" sz="1000" dirty="0" smtClean="0"/>
              <a:t>            "name": "</a:t>
            </a:r>
            <a:r>
              <a:rPr lang="en-US" altLang="ko-KR" sz="1000" dirty="0" err="1" smtClean="0"/>
              <a:t>iTurtle</a:t>
            </a:r>
            <a:r>
              <a:rPr lang="en-US" altLang="ko-KR" sz="1000" dirty="0" smtClean="0"/>
              <a:t>",</a:t>
            </a:r>
          </a:p>
          <a:p>
            <a:r>
              <a:rPr lang="en-US" altLang="ko-KR" sz="1000" dirty="0" smtClean="0"/>
              <a:t>            "architecture": "</a:t>
            </a:r>
            <a:r>
              <a:rPr lang="en-US" altLang="ko-KR" sz="1000" dirty="0" err="1" smtClean="0"/>
              <a:t>avr</a:t>
            </a:r>
            <a:r>
              <a:rPr lang="en-US" altLang="ko-KR" sz="1000" dirty="0" smtClean="0"/>
              <a:t>",</a:t>
            </a:r>
          </a:p>
          <a:p>
            <a:r>
              <a:rPr lang="en-US" altLang="ko-KR" sz="1000" dirty="0" smtClean="0"/>
              <a:t>            "version": "1.0.0",</a:t>
            </a:r>
          </a:p>
          <a:p>
            <a:r>
              <a:rPr lang="en-US" altLang="ko-KR" sz="1000" dirty="0" smtClean="0"/>
              <a:t>            "category": "Contributed",</a:t>
            </a:r>
          </a:p>
          <a:p>
            <a:r>
              <a:rPr lang="en-US" altLang="ko-KR" sz="1000" dirty="0" smtClean="0"/>
              <a:t>            "help": {</a:t>
            </a:r>
          </a:p>
          <a:p>
            <a:r>
              <a:rPr lang="en-US" altLang="ko-KR" sz="1000" dirty="0" smtClean="0"/>
              <a:t>              "online": "https://github.com/</a:t>
            </a:r>
            <a:r>
              <a:rPr lang="en-US" altLang="ko-KR" sz="1000" dirty="0" err="1" smtClean="0"/>
              <a:t>orocapangyo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iTurtle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OpenCrArduino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            },</a:t>
            </a:r>
          </a:p>
          <a:p>
            <a:r>
              <a:rPr lang="en-US" altLang="ko-KR" sz="1000" dirty="0" smtClean="0"/>
              <a:t>            "</a:t>
            </a:r>
            <a:r>
              <a:rPr lang="en-US" altLang="ko-KR" sz="1000" dirty="0" err="1" smtClean="0"/>
              <a:t>url</a:t>
            </a:r>
            <a:r>
              <a:rPr lang="en-US" altLang="ko-KR" sz="1000" dirty="0" smtClean="0"/>
              <a:t>": "https://raw.githubusercontent.com/</a:t>
            </a:r>
            <a:r>
              <a:rPr lang="en-US" altLang="ko-KR" sz="1000" dirty="0" err="1" smtClean="0"/>
              <a:t>RobotCing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Cing</a:t>
            </a:r>
            <a:r>
              <a:rPr lang="en-US" altLang="ko-KR" sz="1000" dirty="0" smtClean="0"/>
              <a:t>/master/Software/Packages/RobotCing-4.0.0.zip",</a:t>
            </a:r>
          </a:p>
          <a:p>
            <a:r>
              <a:rPr lang="en-US" altLang="ko-KR" sz="1000" dirty="0" smtClean="0"/>
              <a:t>            "</a:t>
            </a:r>
            <a:r>
              <a:rPr lang="en-US" altLang="ko-KR" sz="1000" dirty="0" err="1" smtClean="0"/>
              <a:t>archiveFileName</a:t>
            </a:r>
            <a:r>
              <a:rPr lang="en-US" altLang="ko-KR" sz="1000" dirty="0" smtClean="0"/>
              <a:t>": "RobotCing-4.0.0.zip",</a:t>
            </a:r>
          </a:p>
          <a:p>
            <a:r>
              <a:rPr lang="en-US" altLang="ko-KR" sz="1000" dirty="0" smtClean="0"/>
              <a:t>            "checksum": "SHA-256:38675bea350e7c99c9af19653c80837f1fc290bb3e4013456076221f293638ec",</a:t>
            </a:r>
          </a:p>
          <a:p>
            <a:r>
              <a:rPr lang="en-US" altLang="ko-KR" sz="1000" dirty="0" smtClean="0"/>
              <a:t>            "size": "61272",</a:t>
            </a:r>
          </a:p>
          <a:p>
            <a:r>
              <a:rPr lang="en-US" altLang="ko-KR" sz="1000" dirty="0" smtClean="0"/>
              <a:t>            "boards": [</a:t>
            </a:r>
          </a:p>
          <a:p>
            <a:r>
              <a:rPr lang="en-US" altLang="ko-KR" sz="1000" dirty="0" smtClean="0"/>
              <a:t>              {"name": "</a:t>
            </a:r>
            <a:r>
              <a:rPr lang="en-US" altLang="ko-KR" sz="1000" dirty="0" err="1" smtClean="0"/>
              <a:t>iTurtle</a:t>
            </a:r>
            <a:r>
              <a:rPr lang="en-US" altLang="ko-KR" sz="1000" dirty="0" smtClean="0"/>
              <a:t>"},</a:t>
            </a:r>
          </a:p>
          <a:p>
            <a:r>
              <a:rPr lang="en-US" altLang="ko-KR" sz="1000" dirty="0" smtClean="0"/>
              <a:t>              {"name": "</a:t>
            </a:r>
            <a:r>
              <a:rPr lang="en-US" altLang="ko-KR" sz="1000" dirty="0" err="1" smtClean="0"/>
              <a:t>iTurtle</a:t>
            </a:r>
            <a:r>
              <a:rPr lang="en-US" altLang="ko-KR" sz="1000" dirty="0" smtClean="0"/>
              <a:t> Pro"}</a:t>
            </a:r>
          </a:p>
          <a:p>
            <a:r>
              <a:rPr lang="en-US" altLang="ko-KR" sz="1000" dirty="0" smtClean="0"/>
              <a:t>            ],</a:t>
            </a:r>
          </a:p>
          <a:p>
            <a:r>
              <a:rPr lang="en-US" altLang="ko-KR" sz="1000" dirty="0" smtClean="0"/>
              <a:t>            "</a:t>
            </a:r>
            <a:r>
              <a:rPr lang="en-US" altLang="ko-KR" sz="1000" dirty="0" err="1" smtClean="0"/>
              <a:t>toolsDependencies</a:t>
            </a:r>
            <a:r>
              <a:rPr lang="en-US" altLang="ko-KR" sz="1000" dirty="0" smtClean="0"/>
              <a:t>": [</a:t>
            </a:r>
          </a:p>
          <a:p>
            <a:r>
              <a:rPr lang="en-US" altLang="ko-KR" sz="1000" dirty="0" smtClean="0"/>
              <a:t>              {</a:t>
            </a:r>
          </a:p>
          <a:p>
            <a:r>
              <a:rPr lang="en-US" altLang="ko-KR" sz="1000" dirty="0" smtClean="0"/>
              <a:t>                "packager": "</a:t>
            </a:r>
            <a:r>
              <a:rPr lang="en-US" altLang="ko-KR" sz="1000" dirty="0" err="1" smtClean="0"/>
              <a:t>arduino</a:t>
            </a:r>
            <a:r>
              <a:rPr lang="en-US" altLang="ko-KR" sz="1000" dirty="0" smtClean="0"/>
              <a:t>",</a:t>
            </a:r>
          </a:p>
          <a:p>
            <a:r>
              <a:rPr lang="en-US" altLang="ko-KR" sz="1000" dirty="0" smtClean="0"/>
              <a:t>                "name": "</a:t>
            </a:r>
            <a:r>
              <a:rPr lang="en-US" altLang="ko-KR" sz="1000" dirty="0" err="1" smtClean="0"/>
              <a:t>avr-gcc</a:t>
            </a:r>
            <a:r>
              <a:rPr lang="en-US" altLang="ko-KR" sz="1000" dirty="0" smtClean="0"/>
              <a:t>",</a:t>
            </a:r>
          </a:p>
          <a:p>
            <a:r>
              <a:rPr lang="en-US" altLang="ko-KR" sz="1000" dirty="0" smtClean="0"/>
              <a:t>                "version": "4.8.1-arduino5"</a:t>
            </a:r>
          </a:p>
          <a:p>
            <a:r>
              <a:rPr lang="en-US" altLang="ko-KR" sz="1000" dirty="0" smtClean="0"/>
              <a:t>              },</a:t>
            </a:r>
          </a:p>
          <a:p>
            <a:r>
              <a:rPr lang="en-US" altLang="ko-KR" sz="1000" dirty="0" smtClean="0"/>
              <a:t>              {</a:t>
            </a:r>
          </a:p>
          <a:p>
            <a:r>
              <a:rPr lang="en-US" altLang="ko-KR" sz="1000" dirty="0" smtClean="0"/>
              <a:t>                "packager": "</a:t>
            </a:r>
            <a:r>
              <a:rPr lang="en-US" altLang="ko-KR" sz="1000" dirty="0" err="1" smtClean="0"/>
              <a:t>arduino</a:t>
            </a:r>
            <a:r>
              <a:rPr lang="en-US" altLang="ko-KR" sz="1000" dirty="0" smtClean="0"/>
              <a:t>",</a:t>
            </a:r>
          </a:p>
          <a:p>
            <a:r>
              <a:rPr lang="en-US" altLang="ko-KR" sz="1000" dirty="0" smtClean="0"/>
              <a:t>                "name": "</a:t>
            </a:r>
            <a:r>
              <a:rPr lang="en-US" altLang="ko-KR" sz="1000" dirty="0" err="1" smtClean="0"/>
              <a:t>avrdude</a:t>
            </a:r>
            <a:r>
              <a:rPr lang="en-US" altLang="ko-KR" sz="1000" dirty="0" smtClean="0"/>
              <a:t>",</a:t>
            </a:r>
          </a:p>
          <a:p>
            <a:r>
              <a:rPr lang="en-US" altLang="ko-KR" sz="1000" dirty="0" smtClean="0"/>
              <a:t>                "version": "6.0.1-arduino5"</a:t>
            </a:r>
          </a:p>
          <a:p>
            <a:r>
              <a:rPr lang="en-US" altLang="ko-KR" sz="1000" dirty="0" smtClean="0"/>
              <a:t>              }</a:t>
            </a:r>
          </a:p>
          <a:p>
            <a:r>
              <a:rPr lang="en-US" altLang="ko-KR" sz="1000" dirty="0" smtClean="0"/>
              <a:t>            ]</a:t>
            </a:r>
          </a:p>
          <a:p>
            <a:r>
              <a:rPr lang="en-US" altLang="ko-KR" sz="1000" dirty="0" smtClean="0"/>
              <a:t>          }</a:t>
            </a:r>
          </a:p>
          <a:p>
            <a:r>
              <a:rPr lang="en-US" altLang="ko-KR" sz="1000" dirty="0" smtClean="0"/>
              <a:t>        ],</a:t>
            </a:r>
          </a:p>
          <a:p>
            <a:r>
              <a:rPr lang="en-US" altLang="ko-KR" sz="1000" dirty="0" smtClean="0"/>
              <a:t>        "tools":[]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 smtClean="0"/>
              <a:t>    ]</a:t>
            </a:r>
          </a:p>
          <a:p>
            <a:r>
              <a:rPr lang="en-US" altLang="ko-KR" sz="1000" dirty="0" smtClean="0"/>
              <a:t>  }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8655815" y="3687954"/>
            <a:ext cx="3518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 smtClean="0">
                <a:solidFill>
                  <a:srgbClr val="666666"/>
                </a:solidFill>
                <a:effectLst/>
                <a:latin typeface="나눔 고딕"/>
                <a:ea typeface="dotum" panose="020B0600000101010101" pitchFamily="50" charset="-127"/>
              </a:rPr>
              <a:t>윈도우 </a:t>
            </a:r>
            <a:r>
              <a:rPr lang="en-US" altLang="ko-KR" b="0" i="0" dirty="0" smtClean="0">
                <a:solidFill>
                  <a:srgbClr val="666666"/>
                </a:solidFill>
                <a:effectLst/>
                <a:latin typeface="나눔 고딕"/>
                <a:ea typeface="dotum" panose="020B0600000101010101" pitchFamily="50" charset="-127"/>
              </a:rPr>
              <a:t>PS</a:t>
            </a:r>
            <a:r>
              <a:rPr lang="ko-KR" altLang="en-US" b="0" i="0" dirty="0" smtClean="0">
                <a:solidFill>
                  <a:srgbClr val="666666"/>
                </a:solidFill>
                <a:effectLst/>
                <a:latin typeface="나눔 고딕"/>
                <a:ea typeface="dotum" panose="020B0600000101010101" pitchFamily="50" charset="-127"/>
              </a:rPr>
              <a:t> </a:t>
            </a:r>
            <a:r>
              <a:rPr lang="en-US" altLang="ko-KR" b="0" i="0" dirty="0" smtClean="0">
                <a:solidFill>
                  <a:srgbClr val="666666"/>
                </a:solidFill>
                <a:effectLst/>
                <a:latin typeface="나눔 고딕"/>
                <a:ea typeface="dotum" panose="020B0600000101010101" pitchFamily="50" charset="-127"/>
              </a:rPr>
              <a:t>: Get-</a:t>
            </a:r>
            <a:r>
              <a:rPr lang="en-US" altLang="ko-KR" b="0" i="0" dirty="0" err="1" smtClean="0">
                <a:solidFill>
                  <a:srgbClr val="666666"/>
                </a:solidFill>
                <a:effectLst/>
                <a:latin typeface="나눔 고딕"/>
                <a:ea typeface="dotum" panose="020B0600000101010101" pitchFamily="50" charset="-127"/>
              </a:rPr>
              <a:t>FileHash</a:t>
            </a:r>
            <a:endParaRPr lang="en-US" altLang="ko-KR" b="0" i="0" dirty="0" smtClean="0">
              <a:solidFill>
                <a:srgbClr val="666666"/>
              </a:solidFill>
              <a:effectLst/>
              <a:latin typeface="나눔 고딕"/>
              <a:ea typeface="dotum" panose="020B0600000101010101" pitchFamily="50" charset="-127"/>
            </a:endParaRPr>
          </a:p>
          <a:p>
            <a:r>
              <a:rPr lang="en-US" altLang="ko-KR" dirty="0" smtClean="0">
                <a:solidFill>
                  <a:srgbClr val="666666"/>
                </a:solidFill>
                <a:latin typeface="나눔 고딕"/>
                <a:ea typeface="dotum" panose="020B0600000101010101" pitchFamily="50" charset="-127"/>
              </a:rPr>
              <a:t>Mac : </a:t>
            </a:r>
            <a:r>
              <a:rPr lang="en-US" altLang="ko-KR" dirty="0" err="1">
                <a:latin typeface="나눔 고딕"/>
              </a:rPr>
              <a:t>shasum</a:t>
            </a:r>
            <a:r>
              <a:rPr lang="en-US" altLang="ko-KR" dirty="0">
                <a:latin typeface="나눔 고딕"/>
              </a:rPr>
              <a:t> -a 256 filename</a:t>
            </a:r>
            <a:endParaRPr lang="ko-KR" altLang="en-US" dirty="0"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944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447</Words>
  <Application>Microsoft Office PowerPoint</Application>
  <PresentationFormat>와이드스크린</PresentationFormat>
  <Paragraphs>102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 Unicode MS</vt:lpstr>
      <vt:lpstr>dotum</vt:lpstr>
      <vt:lpstr>나눔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15</cp:revision>
  <dcterms:created xsi:type="dcterms:W3CDTF">2019-07-12T01:23:10Z</dcterms:created>
  <dcterms:modified xsi:type="dcterms:W3CDTF">2019-07-12T09:36:09Z</dcterms:modified>
</cp:coreProperties>
</file>