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9" r:id="rId3"/>
    <p:sldId id="260" r:id="rId4"/>
    <p:sldId id="261" r:id="rId5"/>
    <p:sldId id="263" r:id="rId6"/>
    <p:sldId id="265" r:id="rId7"/>
    <p:sldId id="266" r:id="rId8"/>
    <p:sldId id="264" r:id="rId9"/>
    <p:sldId id="277" r:id="rId10"/>
    <p:sldId id="268" r:id="rId11"/>
    <p:sldId id="271" r:id="rId12"/>
    <p:sldId id="272" r:id="rId13"/>
    <p:sldId id="273" r:id="rId14"/>
    <p:sldId id="278" r:id="rId15"/>
    <p:sldId id="275" r:id="rId16"/>
    <p:sldId id="27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38" autoAdjust="0"/>
    <p:restoredTop sz="82739" autoAdjust="0"/>
  </p:normalViewPr>
  <p:slideViewPr>
    <p:cSldViewPr snapToGrid="0">
      <p:cViewPr varScale="1">
        <p:scale>
          <a:sx n="96" d="100"/>
          <a:sy n="96" d="100"/>
        </p:scale>
        <p:origin x="42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46F73-A102-4CCC-8DD2-415FACFDD5E8}"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475D1-F604-4030-A368-CC745F49FC43}" type="slidenum">
              <a:rPr lang="en-US" smtClean="0"/>
              <a:t>‹#›</a:t>
            </a:fld>
            <a:endParaRPr lang="en-US"/>
          </a:p>
        </p:txBody>
      </p:sp>
    </p:spTree>
    <p:extLst>
      <p:ext uri="{BB962C8B-B14F-4D97-AF65-F5344CB8AC3E}">
        <p14:creationId xmlns:p14="http://schemas.microsoft.com/office/powerpoint/2010/main" val="26061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475D1-F604-4030-A368-CC745F49FC43}" type="slidenum">
              <a:rPr lang="en-US" smtClean="0"/>
              <a:t>1</a:t>
            </a:fld>
            <a:endParaRPr lang="en-US"/>
          </a:p>
        </p:txBody>
      </p:sp>
    </p:spTree>
    <p:extLst>
      <p:ext uri="{BB962C8B-B14F-4D97-AF65-F5344CB8AC3E}">
        <p14:creationId xmlns:p14="http://schemas.microsoft.com/office/powerpoint/2010/main" val="775740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reduce the dimensionality of linear regression model after creating the dummy variables, variables </a:t>
            </a:r>
            <a:r>
              <a:rPr lang="en-US" sz="1200" i="1" kern="1200" dirty="0" err="1" smtClean="0">
                <a:solidFill>
                  <a:schemeClr val="tx1"/>
                </a:solidFill>
                <a:effectLst/>
                <a:latin typeface="+mn-lt"/>
                <a:ea typeface="+mn-ea"/>
                <a:cs typeface="+mn-cs"/>
              </a:rPr>
              <a:t>naics_code</a:t>
            </a:r>
            <a:r>
              <a:rPr lang="en-US" sz="1200" i="1" kern="1200" dirty="0" smtClean="0">
                <a:solidFill>
                  <a:schemeClr val="tx1"/>
                </a:solidFill>
                <a:effectLst/>
                <a:latin typeface="+mn-lt"/>
                <a:ea typeface="+mn-ea"/>
                <a:cs typeface="+mn-cs"/>
              </a:rPr>
              <a:t> and </a:t>
            </a:r>
            <a:r>
              <a:rPr lang="en-US" sz="1200" i="1" kern="1200" dirty="0" err="1" smtClean="0">
                <a:solidFill>
                  <a:schemeClr val="tx1"/>
                </a:solidFill>
                <a:effectLst/>
                <a:latin typeface="+mn-lt"/>
                <a:ea typeface="+mn-ea"/>
                <a:cs typeface="+mn-cs"/>
              </a:rPr>
              <a:t>product_or_service_code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were excluded from the set of predictors due to their high cardinality: </a:t>
            </a:r>
            <a:r>
              <a:rPr lang="en-US" sz="1200" i="1" kern="1200" dirty="0" err="1" smtClean="0">
                <a:solidFill>
                  <a:schemeClr val="tx1"/>
                </a:solidFill>
                <a:effectLst/>
                <a:latin typeface="+mn-lt"/>
                <a:ea typeface="+mn-ea"/>
                <a:cs typeface="+mn-cs"/>
              </a:rPr>
              <a:t>naics_code</a:t>
            </a:r>
            <a:r>
              <a:rPr lang="en-US" sz="1200" kern="1200" dirty="0" smtClean="0">
                <a:solidFill>
                  <a:schemeClr val="tx1"/>
                </a:solidFill>
                <a:effectLst/>
                <a:latin typeface="+mn-lt"/>
                <a:ea typeface="+mn-ea"/>
                <a:cs typeface="+mn-cs"/>
              </a:rPr>
              <a:t> had 501 unique categories; and </a:t>
            </a:r>
            <a:r>
              <a:rPr lang="en-US" sz="1200" i="1" kern="1200" dirty="0" err="1" smtClean="0">
                <a:solidFill>
                  <a:schemeClr val="tx1"/>
                </a:solidFill>
                <a:effectLst/>
                <a:latin typeface="+mn-lt"/>
                <a:ea typeface="+mn-ea"/>
                <a:cs typeface="+mn-cs"/>
              </a:rPr>
              <a:t>product_or_service</a:t>
            </a:r>
            <a:r>
              <a:rPr lang="en-US" sz="1200" i="1" kern="1200" dirty="0" smtClean="0">
                <a:solidFill>
                  <a:schemeClr val="tx1"/>
                </a:solidFill>
                <a:effectLst/>
                <a:latin typeface="+mn-lt"/>
                <a:ea typeface="+mn-ea"/>
                <a:cs typeface="+mn-cs"/>
              </a:rPr>
              <a:t> code</a:t>
            </a:r>
            <a:r>
              <a:rPr lang="en-US" sz="1200" kern="1200" dirty="0" smtClean="0">
                <a:solidFill>
                  <a:schemeClr val="tx1"/>
                </a:solidFill>
                <a:effectLst/>
                <a:latin typeface="+mn-lt"/>
                <a:ea typeface="+mn-ea"/>
                <a:cs typeface="+mn-cs"/>
              </a:rPr>
              <a:t> had 1264 unique categories. After the set of predictor variables was selected, categorical variables were converted into dummy variables using </a:t>
            </a:r>
            <a:r>
              <a:rPr lang="en-US" sz="1200" kern="1200" dirty="0" err="1" smtClean="0">
                <a:solidFill>
                  <a:schemeClr val="tx1"/>
                </a:solidFill>
                <a:effectLst/>
                <a:latin typeface="+mn-lt"/>
                <a:ea typeface="+mn-ea"/>
                <a:cs typeface="+mn-cs"/>
              </a:rPr>
              <a:t>pandas.get_dummies</a:t>
            </a:r>
            <a:r>
              <a:rPr lang="en-US" sz="1200" kern="1200" dirty="0" smtClean="0">
                <a:solidFill>
                  <a:schemeClr val="tx1"/>
                </a:solidFill>
                <a:effectLst/>
                <a:latin typeface="+mn-lt"/>
                <a:ea typeface="+mn-ea"/>
                <a:cs typeface="+mn-cs"/>
              </a:rPr>
              <a:t>() function. To avoid creating predictors that were highly correlated with each other (the dummy variable trap), the last dummy variable in each category was dropped from the set of predictors.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a multiple linear regression model </a:t>
            </a:r>
            <a:r>
              <a:rPr lang="en-US" sz="1200" kern="1200" dirty="0" err="1" smtClean="0">
                <a:solidFill>
                  <a:schemeClr val="tx1"/>
                </a:solidFill>
                <a:effectLst/>
                <a:latin typeface="+mn-lt"/>
                <a:ea typeface="+mn-ea"/>
                <a:cs typeface="+mn-cs"/>
              </a:rPr>
              <a:t>LinearRegression</a:t>
            </a:r>
            <a:r>
              <a:rPr lang="en-US" sz="1200" kern="1200" dirty="0" smtClean="0">
                <a:solidFill>
                  <a:schemeClr val="tx1"/>
                </a:solidFill>
                <a:effectLst/>
                <a:latin typeface="+mn-lt"/>
                <a:ea typeface="+mn-ea"/>
                <a:cs typeface="+mn-cs"/>
              </a:rPr>
              <a:t>() from the </a:t>
            </a:r>
            <a:r>
              <a:rPr lang="en-US" sz="1200" kern="1200" dirty="0" err="1" smtClean="0">
                <a:solidFill>
                  <a:schemeClr val="tx1"/>
                </a:solidFill>
                <a:effectLst/>
                <a:latin typeface="+mn-lt"/>
                <a:ea typeface="+mn-ea"/>
                <a:cs typeface="+mn-cs"/>
              </a:rPr>
              <a:t>scikit</a:t>
            </a:r>
            <a:r>
              <a:rPr lang="en-US" sz="1200" kern="1200" dirty="0" smtClean="0">
                <a:solidFill>
                  <a:schemeClr val="tx1"/>
                </a:solidFill>
                <a:effectLst/>
                <a:latin typeface="+mn-lt"/>
                <a:ea typeface="+mn-ea"/>
                <a:cs typeface="+mn-cs"/>
              </a:rPr>
              <a:t>-learn Python library was used to test the relationship between the dummy predictor variables </a:t>
            </a:r>
            <a:r>
              <a:rPr lang="en-US" sz="1200" i="1" kern="1200" dirty="0" err="1" smtClean="0">
                <a:solidFill>
                  <a:schemeClr val="tx1"/>
                </a:solidFill>
                <a:effectLst/>
                <a:latin typeface="+mn-lt"/>
                <a:ea typeface="+mn-ea"/>
                <a:cs typeface="+mn-cs"/>
              </a:rPr>
              <a:t>type_of_contract_pricing_code</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setaside_requirement</a:t>
            </a:r>
            <a:r>
              <a:rPr lang="en-US" sz="1200" i="1" kern="1200" dirty="0" smtClean="0">
                <a:solidFill>
                  <a:schemeClr val="tx1"/>
                </a:solidFill>
                <a:effectLst/>
                <a:latin typeface="+mn-lt"/>
                <a:ea typeface="+mn-ea"/>
                <a:cs typeface="+mn-cs"/>
              </a:rPr>
              <a:t>, competitiveness, </a:t>
            </a:r>
            <a:r>
              <a:rPr lang="en-US" sz="1200" i="1" kern="1200" dirty="0" err="1" smtClean="0">
                <a:solidFill>
                  <a:schemeClr val="tx1"/>
                </a:solidFill>
                <a:effectLst/>
                <a:latin typeface="+mn-lt"/>
                <a:ea typeface="+mn-ea"/>
                <a:cs typeface="+mn-cs"/>
              </a:rPr>
              <a:t>num_months</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sub_agency_name</a:t>
            </a:r>
            <a:r>
              <a:rPr lang="en-US" sz="1200" kern="1200" dirty="0" smtClean="0">
                <a:solidFill>
                  <a:schemeClr val="tx1"/>
                </a:solidFill>
                <a:effectLst/>
                <a:latin typeface="+mn-lt"/>
                <a:ea typeface="+mn-ea"/>
                <a:cs typeface="+mn-cs"/>
              </a:rPr>
              <a:t>, and the log-transformed response variable </a:t>
            </a:r>
            <a:r>
              <a:rPr lang="en-US" sz="1200" i="1" kern="1200" dirty="0" err="1" smtClean="0">
                <a:solidFill>
                  <a:schemeClr val="tx1"/>
                </a:solidFill>
                <a:effectLst/>
                <a:latin typeface="+mn-lt"/>
                <a:ea typeface="+mn-ea"/>
                <a:cs typeface="+mn-cs"/>
              </a:rPr>
              <a:t>log_award_value</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Both test and predicted response variables were back-transformed to improve result interpretation.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reduce the number of insignificant predictors in the model, Lasso (Least Absolute Shrinkage and Selection Operator) regression with iterative fitting was then performed on the same set of predictors using the </a:t>
            </a:r>
            <a:r>
              <a:rPr lang="en-US" sz="1200" kern="1200" dirty="0" err="1" smtClean="0">
                <a:solidFill>
                  <a:schemeClr val="tx1"/>
                </a:solidFill>
                <a:effectLst/>
                <a:latin typeface="+mn-lt"/>
                <a:ea typeface="+mn-ea"/>
                <a:cs typeface="+mn-cs"/>
              </a:rPr>
              <a:t>LassoCV</a:t>
            </a:r>
            <a:r>
              <a:rPr lang="en-US" sz="1200" kern="1200" dirty="0" smtClean="0">
                <a:solidFill>
                  <a:schemeClr val="tx1"/>
                </a:solidFill>
                <a:effectLst/>
                <a:latin typeface="+mn-lt"/>
                <a:ea typeface="+mn-ea"/>
                <a:cs typeface="+mn-cs"/>
              </a:rPr>
              <a:t>() model from the </a:t>
            </a:r>
            <a:r>
              <a:rPr lang="en-US" sz="1200" kern="1200" dirty="0" err="1" smtClean="0">
                <a:solidFill>
                  <a:schemeClr val="tx1"/>
                </a:solidFill>
                <a:effectLst/>
                <a:latin typeface="+mn-lt"/>
                <a:ea typeface="+mn-ea"/>
                <a:cs typeface="+mn-cs"/>
              </a:rPr>
              <a:t>scikit</a:t>
            </a:r>
            <a:r>
              <a:rPr lang="en-US" sz="1200" kern="1200" dirty="0" smtClean="0">
                <a:solidFill>
                  <a:schemeClr val="tx1"/>
                </a:solidFill>
                <a:effectLst/>
                <a:latin typeface="+mn-lt"/>
                <a:ea typeface="+mn-ea"/>
                <a:cs typeface="+mn-cs"/>
              </a:rPr>
              <a:t>-learn library (</a:t>
            </a:r>
            <a:r>
              <a:rPr lang="en-US" sz="1200" kern="1200" dirty="0" err="1" smtClean="0">
                <a:solidFill>
                  <a:schemeClr val="tx1"/>
                </a:solidFill>
                <a:effectLst/>
                <a:latin typeface="+mn-lt"/>
                <a:ea typeface="+mn-ea"/>
                <a:cs typeface="+mn-cs"/>
              </a:rPr>
              <a:t>Sklearn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For optimal feature selection, variables </a:t>
            </a:r>
            <a:r>
              <a:rPr lang="en-US" sz="1200" i="1" kern="1200" dirty="0" err="1" smtClean="0">
                <a:solidFill>
                  <a:schemeClr val="tx1"/>
                </a:solidFill>
                <a:effectLst/>
                <a:latin typeface="+mn-lt"/>
                <a:ea typeface="+mn-ea"/>
                <a:cs typeface="+mn-cs"/>
              </a:rPr>
              <a:t>naics_code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product_or_service_code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were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included in the set of predictors. Lasso regression uses L1 regularization, which forces the parameters of insignificant features to be zero, minimizing model complexity.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overcome the heterogeneity of the awards dataset and improve the outcome of regression analysis, clustering using K-mode algorithm was performed in the attempt to partition the most similar observations into groups. K-mode works similar to K-means clustering, but uses mode of a cluster as a measure of similarity instead of a mean to enable clustering of categorical data (Huang, 1998). The elbow method was used to determine that the optimal number of clusters for the awards dataset to be three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10</a:t>
            </a:fld>
            <a:endParaRPr lang="en-US"/>
          </a:p>
        </p:txBody>
      </p:sp>
    </p:spTree>
    <p:extLst>
      <p:ext uri="{BB962C8B-B14F-4D97-AF65-F5344CB8AC3E}">
        <p14:creationId xmlns:p14="http://schemas.microsoft.com/office/powerpoint/2010/main" val="3623726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Decision Tree regressor algorithm uses binary rules for calculating a predicted response variable, and does not assume a linear relationship between predictor and response variables. Random Forest regressor fits a number of Decision Trees and uses the average of all predictions to find the optimal fit. On the awards dataset, both Decision Tree, and Random Forest failed to explain the variation in response variable and did not yield a reasonably accurate prediction of the </a:t>
            </a:r>
            <a:r>
              <a:rPr lang="en-US" sz="1200" kern="1200" dirty="0" err="1" smtClean="0">
                <a:solidFill>
                  <a:schemeClr val="tx1"/>
                </a:solidFill>
                <a:effectLst/>
                <a:latin typeface="+mn-lt"/>
                <a:ea typeface="+mn-ea"/>
                <a:cs typeface="+mn-cs"/>
              </a:rPr>
              <a:t>award_value</a:t>
            </a:r>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11</a:t>
            </a:fld>
            <a:endParaRPr lang="en-US"/>
          </a:p>
        </p:txBody>
      </p:sp>
    </p:spTree>
    <p:extLst>
      <p:ext uri="{BB962C8B-B14F-4D97-AF65-F5344CB8AC3E}">
        <p14:creationId xmlns:p14="http://schemas.microsoft.com/office/powerpoint/2010/main" val="4052576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null hypothesis stated that in FY2021 the average predicted award amount per company was greater for contracts with no set-aside requirement than that for set-aside contracts (H0: µ1 &gt; µ2). Alternative hypothesis stated that the average predicted award amount per company was less for contracts with no set-aside requirement than that for set-aside contracts (H1: µ1 &lt; µ2).</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one-tailed two-sample independent t-test was chosen to compare the means of the two groups. The t-test is a parametric statistical method that assumes the normal distribution of the means. For this reason, this test was performed on the log-transformed data. To ensure that the test on the log-transform data yielded accurate test statistics, the non-transformed means of two groups were then compared using the non-parametric Wilcoxon signed-rank test. </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12</a:t>
            </a:fld>
            <a:endParaRPr lang="en-US"/>
          </a:p>
        </p:txBody>
      </p:sp>
    </p:spTree>
    <p:extLst>
      <p:ext uri="{BB962C8B-B14F-4D97-AF65-F5344CB8AC3E}">
        <p14:creationId xmlns:p14="http://schemas.microsoft.com/office/powerpoint/2010/main" val="71312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color of the trend line indicates how competitive the awards were. The awards given In the first part of the fiscal year (October through March) seem to be As the total value of awards grow July through September, the competitiveness decreases.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largest amount of work is awarded to contractors at the end of the government fiscal year in September (total amount awarded - over $397 billion). The contracts seem to be of a shorter length, but this month offers the highest chance of getting a noncompetitive contract. This could be related to the fact that at the end of the fiscal year government has to meet their annual spending goals. Businesses looking for shorter-term contracts with less competition should attempt bidding in July, August, or </a:t>
            </a:r>
            <a:r>
              <a:rPr lang="en-US" sz="1200" kern="1200" dirty="0" err="1" smtClean="0">
                <a:solidFill>
                  <a:schemeClr val="tx1"/>
                </a:solidFill>
                <a:effectLst/>
                <a:latin typeface="+mn-lt"/>
                <a:ea typeface="+mn-ea"/>
                <a:cs typeface="+mn-cs"/>
              </a:rPr>
              <a:t>Septemer</a:t>
            </a:r>
            <a:r>
              <a:rPr lang="en-US" sz="1200" kern="1200" dirty="0" smtClean="0">
                <a:solidFill>
                  <a:schemeClr val="tx1"/>
                </a:solidFill>
                <a:effectLst/>
                <a:latin typeface="+mn-lt"/>
                <a:ea typeface="+mn-ea"/>
                <a:cs typeface="+mn-cs"/>
              </a:rPr>
              <a:t>. Businesses that are looking for longer-term contracts should consider bidding in April – June, but should be prepared for more competitive awardee selection.</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13</a:t>
            </a:fld>
            <a:endParaRPr lang="en-US"/>
          </a:p>
        </p:txBody>
      </p:sp>
    </p:spTree>
    <p:extLst>
      <p:ext uri="{BB962C8B-B14F-4D97-AF65-F5344CB8AC3E}">
        <p14:creationId xmlns:p14="http://schemas.microsoft.com/office/powerpoint/2010/main" val="1711929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Figure 14 allows to evaluate which DoD sub-agencies have the most competitive awarding process: the larger the bubble, the larger the average award amount; and the darker the color of the bubble, the more competitive is the awarding process that the sub-agency implements. For example, the Defense Health Agency has the least competitive process, but its average award value is much smaller than of the Space Development Agency (which, in turn, awards the majority of work competitively).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important factor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government</a:t>
            </a:r>
            <a:r>
              <a:rPr lang="en-US" sz="1200" kern="1200" baseline="0" dirty="0" smtClean="0">
                <a:solidFill>
                  <a:schemeClr val="tx1"/>
                </a:solidFill>
                <a:effectLst/>
                <a:latin typeface="+mn-lt"/>
                <a:ea typeface="+mn-ea"/>
                <a:cs typeface="+mn-cs"/>
              </a:rPr>
              <a:t> contractors </a:t>
            </a:r>
            <a:r>
              <a:rPr lang="en-US" sz="1200" kern="1200" dirty="0" smtClean="0">
                <a:solidFill>
                  <a:schemeClr val="tx1"/>
                </a:solidFill>
                <a:effectLst/>
                <a:latin typeface="+mn-lt"/>
                <a:ea typeface="+mn-ea"/>
                <a:cs typeface="+mn-cs"/>
              </a:rPr>
              <a:t>can consider before deciding to pursue set-aside opportunities are: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the median amounts of contracts per each sub-agency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the average contract value distributed to different types of set-aside contracts. Figure shows that the top two agencies with the highest median value per contract, DSCA and USUHS, show a tendency to award disadvantaged small businesses. DARPA and U.S. that have the third and fourth largest  median contract value, more often give awards with no set-aside requirement.</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14</a:t>
            </a:fld>
            <a:endParaRPr lang="en-US"/>
          </a:p>
        </p:txBody>
      </p:sp>
    </p:spTree>
    <p:extLst>
      <p:ext uri="{BB962C8B-B14F-4D97-AF65-F5344CB8AC3E}">
        <p14:creationId xmlns:p14="http://schemas.microsoft.com/office/powerpoint/2010/main" val="321332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DoD awards dataset contained mainly categorical data, with the response variable </a:t>
            </a:r>
            <a:r>
              <a:rPr lang="en-US" sz="1200" i="1" kern="1200" dirty="0" err="1" smtClean="0">
                <a:solidFill>
                  <a:schemeClr val="tx1"/>
                </a:solidFill>
                <a:effectLst/>
                <a:latin typeface="+mn-lt"/>
                <a:ea typeface="+mn-ea"/>
                <a:cs typeface="+mn-cs"/>
              </a:rPr>
              <a:t>award_value</a:t>
            </a:r>
            <a:r>
              <a:rPr lang="en-US" sz="1200" kern="1200" dirty="0" smtClean="0">
                <a:solidFill>
                  <a:schemeClr val="tx1"/>
                </a:solidFill>
                <a:effectLst/>
                <a:latin typeface="+mn-lt"/>
                <a:ea typeface="+mn-ea"/>
                <a:cs typeface="+mn-cs"/>
              </a:rPr>
              <a:t> being the only numeric variable in the original dataset. Several categorical predictors had a large number of levels (&gt; 100). This created issues with dummy encoding, producing a large number of variables with uncommon values. Using Lasso regression model for feature selection did not result in finding the optimal set of predictors for </a:t>
            </a:r>
            <a:r>
              <a:rPr lang="en-US" sz="1200" i="1" kern="1200" dirty="0" err="1" smtClean="0">
                <a:solidFill>
                  <a:schemeClr val="tx1"/>
                </a:solidFill>
                <a:effectLst/>
                <a:latin typeface="+mn-lt"/>
                <a:ea typeface="+mn-ea"/>
                <a:cs typeface="+mn-cs"/>
              </a:rPr>
              <a:t>award_value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None of the predictors were found to have linear relationships, or strong correlation with the response variable. As a result, linear regression and decision tree models did not produce predictions that were reasonably close to the real values.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F475D1-F604-4030-A368-CC745F49FC43}" type="slidenum">
              <a:rPr lang="en-US" smtClean="0"/>
              <a:t>15</a:t>
            </a:fld>
            <a:endParaRPr lang="en-US"/>
          </a:p>
        </p:txBody>
      </p:sp>
    </p:spTree>
    <p:extLst>
      <p:ext uri="{BB962C8B-B14F-4D97-AF65-F5344CB8AC3E}">
        <p14:creationId xmlns:p14="http://schemas.microsoft.com/office/powerpoint/2010/main" val="58350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2</a:t>
            </a:fld>
            <a:endParaRPr lang="en-US"/>
          </a:p>
        </p:txBody>
      </p:sp>
    </p:spTree>
    <p:extLst>
      <p:ext uri="{BB962C8B-B14F-4D97-AF65-F5344CB8AC3E}">
        <p14:creationId xmlns:p14="http://schemas.microsoft.com/office/powerpoint/2010/main" val="171035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DoD was</a:t>
            </a:r>
            <a:r>
              <a:rPr lang="en-US" baseline="0" dirty="0" smtClean="0"/>
              <a:t> founded in 1947. As of today, it is the largest government agency in the United States, employing almost 3 million service members and civilians across 4,800 sites in over 160 countries (U.S. Department of Defense, </a:t>
            </a:r>
            <a:r>
              <a:rPr lang="en-US" baseline="0" dirty="0" err="1" smtClean="0"/>
              <a:t>n.d.</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Currently, the main components of the DoD are (U.S. Department of Defense,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Army, Marine Corps, Air Force, Space Force, Coast Guard, and National Guard.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other sub-agencies included in the structure of the DoD are Defense Advanced Research Projects Agency, Defense Intelligence Agency, Defense Threat Reduction Agency, Defense Logistics Agency, and others (</a:t>
            </a:r>
            <a:r>
              <a:rPr lang="en-US" sz="1200" kern="1200" dirty="0" err="1" smtClean="0">
                <a:solidFill>
                  <a:schemeClr val="tx1"/>
                </a:solidFill>
                <a:effectLst/>
                <a:latin typeface="+mn-lt"/>
                <a:ea typeface="+mn-ea"/>
                <a:cs typeface="+mn-cs"/>
              </a:rPr>
              <a:t>USAGov</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a:t>
            </a:r>
            <a:endParaRPr lang="en-US" baseline="0" dirty="0" smtClean="0"/>
          </a:p>
          <a:p>
            <a:endParaRPr lang="en-US" dirty="0" smtClean="0"/>
          </a:p>
          <a:p>
            <a:r>
              <a:rPr lang="en-US" dirty="0" smtClean="0"/>
              <a:t>Reasons why DoD was</a:t>
            </a:r>
            <a:r>
              <a:rPr lang="en-US" baseline="0" dirty="0" smtClean="0"/>
              <a:t> chosen:</a:t>
            </a:r>
          </a:p>
          <a:p>
            <a:pPr marL="171450" indent="-171450">
              <a:buFontTx/>
              <a:buChar char="-"/>
            </a:pPr>
            <a:r>
              <a:rPr lang="en-US" baseline="0" dirty="0" smtClean="0"/>
              <a:t>The largest federal buyer</a:t>
            </a:r>
          </a:p>
          <a:p>
            <a:pPr marL="171450" indent="-171450">
              <a:buFontTx/>
              <a:buChar char="-"/>
            </a:pPr>
            <a:r>
              <a:rPr lang="en-US" baseline="0" dirty="0" smtClean="0"/>
              <a:t>Complex contracting practices (different sub-agencies have different rules)</a:t>
            </a:r>
          </a:p>
          <a:p>
            <a:pPr marL="171450" indent="-171450">
              <a:buFontTx/>
              <a:buChar char="-"/>
            </a:pPr>
            <a:r>
              <a:rPr lang="en-US" baseline="0" dirty="0" smtClean="0"/>
              <a:t>Personal experience of work with DoD (from contractor’s standpoint)</a:t>
            </a:r>
          </a:p>
          <a:p>
            <a:pPr marL="171450" indent="-171450">
              <a:buFontTx/>
              <a:buChar char="-"/>
            </a:pPr>
            <a:r>
              <a:rPr lang="en-US" baseline="0" dirty="0" smtClean="0"/>
              <a:t>Balances transparency and data security and privacy</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3</a:t>
            </a:fld>
            <a:endParaRPr lang="en-US"/>
          </a:p>
        </p:txBody>
      </p:sp>
    </p:spTree>
    <p:extLst>
      <p:ext uri="{BB962C8B-B14F-4D97-AF65-F5344CB8AC3E}">
        <p14:creationId xmlns:p14="http://schemas.microsoft.com/office/powerpoint/2010/main" val="394296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kern="1200" dirty="0" smtClean="0">
                <a:solidFill>
                  <a:schemeClr val="tx1"/>
                </a:solidFill>
                <a:effectLst/>
                <a:latin typeface="+mn-lt"/>
                <a:ea typeface="+mn-ea"/>
                <a:cs typeface="+mn-cs"/>
              </a:rPr>
              <a:t>DoD performs all its acquisitions using standard federal procurement procedures, which allows the agency to acquire goods and services at the lowest acceptable cost (Harvey, 2019) while maintaining transparent and open competition among qualifying offerors. </a:t>
            </a:r>
            <a:r>
              <a:rPr lang="en-US" dirty="0" smtClean="0"/>
              <a:t>To increase transparency of government spending, a</a:t>
            </a:r>
            <a:r>
              <a:rPr lang="en-US" baseline="0" dirty="0" smtClean="0"/>
              <a:t> lot of data on </a:t>
            </a:r>
            <a:r>
              <a:rPr lang="en-US" dirty="0" smtClean="0"/>
              <a:t>procurement</a:t>
            </a:r>
            <a:r>
              <a:rPr lang="en-US" baseline="0" dirty="0" smtClean="0"/>
              <a:t> operations is publicly available.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USASpending.gov compiles data from multiple sources (U.S. Department of State,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Central Accounting Reporting System, Government-wide Treasury Account Symbol Adjusted Trial Balance System, Census data, North American Industry Classification System, and Product Service Codes databases. This consolidated database integrates several sources as a part of the effort to establish a data-centric culture in the federal government, and to ensure transparency in government spending per the Digital Accountability and Transparency Act of 2014 (U.S. Department of Treasury, 2018).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dataset chosen for the capstone project contains historic data on all contracts awarded by the DoD for fiscal year 2021. The award dataset from USASpending.gov contains information about every prime and subcontracted contract that the agency awarded, including the attributes and descriptions of each award and its recipient. Additionally, the dataset contains data about the amount of funding per contract, dates, and location of performance, and information about the sub-agency responsible for managing the contract.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limitations of this study are linked to the limitation of the data that is made publicly available by DoD. The federal agency does not disclose any information on other companies that responded to the solicitations, so the DoD dataset contains only the winners. This</a:t>
            </a:r>
            <a:r>
              <a:rPr lang="en-US" sz="1200" kern="1200" baseline="0" dirty="0" smtClean="0">
                <a:solidFill>
                  <a:schemeClr val="tx1"/>
                </a:solidFill>
                <a:effectLst/>
                <a:latin typeface="+mn-lt"/>
                <a:ea typeface="+mn-ea"/>
                <a:cs typeface="+mn-cs"/>
              </a:rPr>
              <a:t> limits number of tools that can be used (for example, limited use for classification).</a:t>
            </a:r>
            <a:r>
              <a:rPr lang="en-US" sz="1200" kern="1200" dirty="0" smtClean="0">
                <a:solidFill>
                  <a:schemeClr val="tx1"/>
                </a:solidFill>
                <a:effectLst/>
                <a:latin typeface="+mn-lt"/>
                <a:ea typeface="+mn-ea"/>
                <a:cs typeface="+mn-cs"/>
              </a:rPr>
              <a:t> This also makes an in-depth analysis of competition on each contract impossible.</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A5F475D1-F604-4030-A368-CC745F49FC43}" type="slidenum">
              <a:rPr lang="en-US" smtClean="0"/>
              <a:t>4</a:t>
            </a:fld>
            <a:endParaRPr lang="en-US"/>
          </a:p>
        </p:txBody>
      </p:sp>
    </p:spTree>
    <p:extLst>
      <p:ext uri="{BB962C8B-B14F-4D97-AF65-F5344CB8AC3E}">
        <p14:creationId xmlns:p14="http://schemas.microsoft.com/office/powerpoint/2010/main" val="1221934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Small businesses face even more challenges than large corporations in their attempts to find defense contracts they can potentially win. United States Government Accountability Office (2021) found that in addition to regular difficulties in dealing with DoD, small businesses are also more likely to experience a competitive award process than large contractors. Schilling et al. (2017) identified 26 potential barriers related to the awarding process, contract requirements, and contract execution, that can prevent small businesses from doing business with DoD. For this reason, DoD is losing contractors to industry. Despite increased federal funding, the opportunities did not seem to attract more competition</a:t>
            </a:r>
            <a:r>
              <a:rPr lang="en-US" sz="1200" kern="1200" baseline="0" dirty="0" smtClean="0">
                <a:solidFill>
                  <a:schemeClr val="tx1"/>
                </a:solidFill>
                <a:effectLst/>
                <a:latin typeface="+mn-lt"/>
                <a:ea typeface="+mn-ea"/>
                <a:cs typeface="+mn-cs"/>
              </a:rPr>
              <a:t> among small businesses since 2006 (</a:t>
            </a:r>
            <a:r>
              <a:rPr lang="en-US" sz="1200" kern="1200" dirty="0" err="1" smtClean="0">
                <a:solidFill>
                  <a:schemeClr val="tx1"/>
                </a:solidFill>
                <a:effectLst/>
                <a:latin typeface="+mn-lt"/>
                <a:ea typeface="+mn-ea"/>
                <a:cs typeface="+mn-cs"/>
              </a:rPr>
              <a:t>Carril</a:t>
            </a:r>
            <a:r>
              <a:rPr lang="en-US" sz="1200" kern="1200" dirty="0" smtClean="0">
                <a:solidFill>
                  <a:schemeClr val="tx1"/>
                </a:solidFill>
                <a:effectLst/>
                <a:latin typeface="+mn-lt"/>
                <a:ea typeface="+mn-ea"/>
                <a:cs typeface="+mn-cs"/>
              </a:rPr>
              <a:t> &amp; Duggan,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2020).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assist small businesses,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Small Business Administration (SBA) created designated contracting programs for qualifying small and disadvantaged businesses. Federal agencies set-aside some of their</a:t>
            </a:r>
            <a:r>
              <a:rPr lang="en-US" sz="1200" kern="1200" baseline="0" dirty="0" smtClean="0">
                <a:solidFill>
                  <a:schemeClr val="tx1"/>
                </a:solidFill>
                <a:effectLst/>
                <a:latin typeface="+mn-lt"/>
                <a:ea typeface="+mn-ea"/>
                <a:cs typeface="+mn-cs"/>
              </a:rPr>
              <a:t> procurement opportunities to certified businesses. </a:t>
            </a:r>
            <a:r>
              <a:rPr lang="en-US" sz="1200" kern="1200" dirty="0" smtClean="0">
                <a:solidFill>
                  <a:schemeClr val="tx1"/>
                </a:solidFill>
                <a:effectLst/>
                <a:latin typeface="+mn-lt"/>
                <a:ea typeface="+mn-ea"/>
                <a:cs typeface="+mn-cs"/>
              </a:rPr>
              <a:t>Award data can provide knowledge to inexperienced companies that are trying to enter the field and do not have an in-depth knowledge about the DoD awarding tendencies.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a:t>
            </a:r>
            <a:r>
              <a:rPr lang="en-US" sz="1200" kern="1200" dirty="0" smtClean="0">
                <a:solidFill>
                  <a:schemeClr val="tx1"/>
                </a:solidFill>
                <a:effectLst/>
                <a:latin typeface="+mn-lt"/>
                <a:ea typeface="+mn-ea"/>
                <a:cs typeface="+mn-cs"/>
              </a:rPr>
              <a:t>ederal procurement data can offer additional help in extracting as many useful insights as possible. Such analysis can help potential contractors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answer questions like whether starting new joint venture business only to meet the eligibility for set-aside solicitations outweighs its costs and risks. The ability to analyze DoD award data can help small defense contractors save time by directing their attention to work they are more likely to win based on the historic data. This helps to assess risks, manage expectations for budget planning, and save costs.</a:t>
            </a:r>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5</a:t>
            </a:fld>
            <a:endParaRPr lang="en-US"/>
          </a:p>
        </p:txBody>
      </p:sp>
    </p:spTree>
    <p:extLst>
      <p:ext uri="{BB962C8B-B14F-4D97-AF65-F5344CB8AC3E}">
        <p14:creationId xmlns:p14="http://schemas.microsoft.com/office/powerpoint/2010/main" val="355495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400" b="1" dirty="0" smtClean="0"/>
              <a:t>High-level DoD policies: </a:t>
            </a:r>
          </a:p>
          <a:p>
            <a:pPr marL="742950" lvl="1" indent="-285750">
              <a:buFont typeface="Wingdings" panose="05000000000000000000" pitchFamily="2" charset="2"/>
              <a:buChar char="ü"/>
            </a:pPr>
            <a:r>
              <a:rPr lang="en-US" sz="1400" dirty="0" smtClean="0"/>
              <a:t>2018 DoD Cyber Strategy (U.S. Department of Defense, 2018).</a:t>
            </a:r>
          </a:p>
          <a:p>
            <a:pPr marL="742950" lvl="1" indent="-285750">
              <a:buFont typeface="Wingdings" panose="05000000000000000000" pitchFamily="2" charset="2"/>
              <a:buChar char="ü"/>
            </a:pPr>
            <a:r>
              <a:rPr lang="en-US" sz="1400" dirty="0" smtClean="0"/>
              <a:t>DoD Digital Modernization Strategy (U.S. Department of Defense, 2019)</a:t>
            </a:r>
          </a:p>
          <a:p>
            <a:pPr marL="742950" lvl="1" indent="-285750">
              <a:buFont typeface="Wingdings" panose="05000000000000000000" pitchFamily="2" charset="2"/>
              <a:buChar char="ü"/>
            </a:pPr>
            <a:r>
              <a:rPr lang="en-US" sz="1400" dirty="0" smtClean="0"/>
              <a:t>DoD Cloud Strategy (U.S. Department of Defense, 2018)</a:t>
            </a:r>
          </a:p>
          <a:p>
            <a:pPr marL="742950" lvl="1" indent="-285750">
              <a:buFont typeface="Wingdings" panose="05000000000000000000" pitchFamily="2" charset="2"/>
              <a:buChar char="ü"/>
            </a:pPr>
            <a:r>
              <a:rPr lang="en-US" sz="1400" dirty="0" smtClean="0"/>
              <a:t>DoD Identity, Credential, and Access Management (ICAM) Strategy (U.S. Department of Defense, 2020)</a:t>
            </a:r>
          </a:p>
          <a:p>
            <a:pPr marL="742950" lvl="1" indent="-285750">
              <a:buFont typeface="Wingdings" panose="05000000000000000000" pitchFamily="2" charset="2"/>
              <a:buChar char="ü"/>
            </a:pPr>
            <a:r>
              <a:rPr lang="en-US" sz="1400" dirty="0" smtClean="0"/>
              <a:t>DoD Information Sharing Strategy (U.S. Department of Defense, 2007).</a:t>
            </a:r>
          </a:p>
          <a:p>
            <a:pPr marL="742950" lvl="1" indent="-285750">
              <a:buFont typeface="Wingdings" panose="05000000000000000000" pitchFamily="2" charset="2"/>
              <a:buChar char="ü"/>
            </a:pP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DoD’s complex </a:t>
            </a:r>
            <a:r>
              <a:rPr lang="en-US" sz="1200" kern="1200" baseline="0" dirty="0" smtClean="0">
                <a:solidFill>
                  <a:schemeClr val="tx1"/>
                </a:solidFill>
                <a:effectLst/>
                <a:latin typeface="+mn-lt"/>
                <a:ea typeface="+mn-ea"/>
                <a:cs typeface="+mn-cs"/>
              </a:rPr>
              <a:t>cybersecurity policies are among the main barriers for small businesses. </a:t>
            </a:r>
            <a:r>
              <a:rPr lang="en-US" sz="1200" kern="1200" dirty="0" smtClean="0">
                <a:solidFill>
                  <a:schemeClr val="tx1"/>
                </a:solidFill>
                <a:effectLst/>
                <a:latin typeface="+mn-lt"/>
                <a:ea typeface="+mn-ea"/>
                <a:cs typeface="+mn-cs"/>
              </a:rPr>
              <a:t>A new program completed in 2021, the Cybersecurity Maturity Model Certification (CMMC) aims to remove barriers for contractors doing business with the DoD. The new framework will be incorporated into the federal acquisition process. Its goal is to provide clear guidance to contractors to ensure their compliance with DoD cybersecurity regulations, while maintaining the highest level of protection for defense information by promoting security practices to deflect threats (U.S. Department of Defense, 2021).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Controlled Unclassified Information (CUI) program, regulated by the DoD Instruction 5200.48 (Office of the Under Secretary of Defense for Intelligence and Security, 2020). The instruction outlines the basic data security requirements for non-DoD sources that generate, share, or handle defense data in any way (including all legacy materials). The policy regulates data management procedures ranging over identification of defense CUI, marking, safeguarding, storage, and even destruction of qualifying data in non-DoD systems (Office of the Under Secretary of Defense for Intelligence and Security, 2020).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Visual information that is released or published by DoD is regulated by Instruction 5040.02 (Defense Imagery Management Operations Center, 2018), and has to adhere to the DoD Visual Information Style Guide. The adherence to policy are required by DoD personnel responsible for producing or releasing visual information; the same guidelines will be followed in the capstone data analysis project in the event that any imagery will be used for creating or enhancing visualizations of the DoD award dataset. </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6</a:t>
            </a:fld>
            <a:endParaRPr lang="en-US"/>
          </a:p>
        </p:txBody>
      </p:sp>
    </p:spTree>
    <p:extLst>
      <p:ext uri="{BB962C8B-B14F-4D97-AF65-F5344CB8AC3E}">
        <p14:creationId xmlns:p14="http://schemas.microsoft.com/office/powerpoint/2010/main" val="187205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Testing the null hypothesis can help a business in evaluating which types of opportunities are more beneficial to pursue. If the average award amount is higher for opportunities with specific set-aside requirements, then more companies may be more motivated to meet the requirements that will allow them to qualify for those contracts. If, however, the average award amount for the set-aside opportunities is lower than that for non-qualifying opportunities, then each company considering the joint venture should perform a careful cost-benefit analysis before committing to forming the joint venture; if its sole purpose for doing so is an increase in bidding opportunities, the ultimate reward does not outweigh the cost.</a:t>
            </a: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7</a:t>
            </a:fld>
            <a:endParaRPr lang="en-US"/>
          </a:p>
        </p:txBody>
      </p:sp>
    </p:spTree>
    <p:extLst>
      <p:ext uri="{BB962C8B-B14F-4D97-AF65-F5344CB8AC3E}">
        <p14:creationId xmlns:p14="http://schemas.microsoft.com/office/powerpoint/2010/main" val="400576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Predicting award values was attempted for several reasons. The first reason was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federal opportunities are released gradually throughout the fiscal year, so not all data on expected awards is immediately available at the beginning of the year. Then, even though the DoD is obligated to release the forecast of acquisitions for each fiscal year (Department of Defense Office of Small Business Programs, </a:t>
            </a:r>
            <a:r>
              <a:rPr lang="en-US" sz="1200" kern="1200" dirty="0" err="1"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not all sub-agencies identify the expected acquisition strategy for each contract (whether the opportunity will be a set-aside contract, or open for bidding to any small business). Finally, even if the DoD agency identifies the anticipated acquisition strategy, it can change upon the official release of the proposal. Predicting the contract values is an attempt to project future costs based on the latest trends by analyzing the contracts that are already awarded</a:t>
            </a: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8</a:t>
            </a:fld>
            <a:endParaRPr lang="en-US"/>
          </a:p>
        </p:txBody>
      </p:sp>
    </p:spTree>
    <p:extLst>
      <p:ext uri="{BB962C8B-B14F-4D97-AF65-F5344CB8AC3E}">
        <p14:creationId xmlns:p14="http://schemas.microsoft.com/office/powerpoint/2010/main" val="21057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dataset was split 80-20 into the training and testing subsets.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Data was filtered based on:</a:t>
            </a:r>
          </a:p>
          <a:p>
            <a:pPr marL="0" lvl="0" indent="0">
              <a:buFontTx/>
              <a:buNone/>
            </a:pP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determination_of_business_size</a:t>
            </a:r>
            <a:r>
              <a:rPr lang="en-US" sz="1200" kern="1200" dirty="0" smtClean="0">
                <a:solidFill>
                  <a:schemeClr val="tx1"/>
                </a:solidFill>
                <a:effectLst/>
                <a:latin typeface="+mn-lt"/>
                <a:ea typeface="+mn-ea"/>
                <a:cs typeface="+mn-cs"/>
              </a:rPr>
              <a:t> variable values set equal to </a:t>
            </a:r>
            <a:r>
              <a:rPr lang="en-US" sz="1200" i="1" kern="1200" dirty="0" smtClean="0">
                <a:solidFill>
                  <a:schemeClr val="tx1"/>
                </a:solidFill>
                <a:effectLst/>
                <a:latin typeface="+mn-lt"/>
                <a:ea typeface="+mn-ea"/>
                <a:cs typeface="+mn-cs"/>
              </a:rPr>
              <a:t>small business</a:t>
            </a:r>
            <a:r>
              <a:rPr lang="en-US" sz="1200" kern="1200" dirty="0" smtClean="0">
                <a:solidFill>
                  <a:schemeClr val="tx1"/>
                </a:solidFill>
                <a:effectLst/>
                <a:latin typeface="+mn-lt"/>
                <a:ea typeface="+mn-ea"/>
                <a:cs typeface="+mn-cs"/>
              </a:rPr>
              <a:t>, excluding observations with values equal to </a:t>
            </a:r>
            <a:r>
              <a:rPr lang="en-US" sz="1200" i="1" kern="1200" dirty="0" smtClean="0">
                <a:solidFill>
                  <a:schemeClr val="tx1"/>
                </a:solidFill>
                <a:effectLst/>
                <a:latin typeface="+mn-lt"/>
                <a:ea typeface="+mn-ea"/>
                <a:cs typeface="+mn-cs"/>
              </a:rPr>
              <a:t>other.</a:t>
            </a:r>
          </a:p>
          <a:p>
            <a:pPr marL="0" lvl="0" indent="0">
              <a:buFontTx/>
              <a:buNone/>
            </a:pP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award_type</a:t>
            </a:r>
            <a:r>
              <a:rPr lang="en-US" sz="1200" kern="1200" dirty="0" smtClean="0">
                <a:solidFill>
                  <a:schemeClr val="tx1"/>
                </a:solidFill>
                <a:effectLst/>
                <a:latin typeface="+mn-lt"/>
                <a:ea typeface="+mn-ea"/>
                <a:cs typeface="+mn-cs"/>
              </a:rPr>
              <a:t> set equal to </a:t>
            </a:r>
            <a:r>
              <a:rPr lang="en-US" sz="1200" i="1" kern="1200" dirty="0" smtClean="0">
                <a:solidFill>
                  <a:schemeClr val="tx1"/>
                </a:solidFill>
                <a:effectLst/>
                <a:latin typeface="+mn-lt"/>
                <a:ea typeface="+mn-ea"/>
                <a:cs typeface="+mn-cs"/>
              </a:rPr>
              <a:t>definitive contract.</a:t>
            </a:r>
          </a:p>
          <a:p>
            <a:pPr marL="171450" lvl="0" indent="-171450">
              <a:buFontTx/>
              <a:buChar cha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During the data preparation, four additional features were added to the dataset: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three new categorical variables were created through manual encoding of categorical variables with high cardinality:</a:t>
            </a:r>
            <a:r>
              <a:rPr lang="en-US" sz="1200" kern="1200" baseline="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extent_competed</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type_of_set_aside_code</a:t>
            </a:r>
            <a:r>
              <a:rPr lang="en-US" sz="1200" i="1" kern="1200" dirty="0" smtClean="0">
                <a:solidFill>
                  <a:schemeClr val="tx1"/>
                </a:solidFill>
                <a:effectLst/>
                <a:latin typeface="+mn-lt"/>
                <a:ea typeface="+mn-ea"/>
                <a:cs typeface="+mn-cs"/>
              </a:rPr>
              <a:t>, and </a:t>
            </a:r>
            <a:r>
              <a:rPr lang="en-US" sz="1200" i="1" kern="1200" dirty="0" err="1" smtClean="0">
                <a:solidFill>
                  <a:schemeClr val="tx1"/>
                </a:solidFill>
                <a:effectLst/>
                <a:latin typeface="+mn-lt"/>
                <a:ea typeface="+mn-ea"/>
                <a:cs typeface="+mn-cs"/>
              </a:rPr>
              <a:t>action_date</a:t>
            </a:r>
            <a:endParaRPr lang="en-US" sz="1200" i="1"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i="1" kern="1200" dirty="0" err="1" smtClean="0">
                <a:solidFill>
                  <a:schemeClr val="tx1"/>
                </a:solidFill>
                <a:effectLst/>
                <a:latin typeface="+mn-lt"/>
                <a:ea typeface="+mn-ea"/>
                <a:cs typeface="+mn-cs"/>
              </a:rPr>
              <a:t>num_months</a:t>
            </a:r>
            <a:r>
              <a:rPr lang="en-US" sz="1200" kern="1200" dirty="0" smtClean="0">
                <a:solidFill>
                  <a:schemeClr val="tx1"/>
                </a:solidFill>
                <a:effectLst/>
                <a:latin typeface="+mn-lt"/>
                <a:ea typeface="+mn-ea"/>
                <a:cs typeface="+mn-cs"/>
              </a:rPr>
              <a:t> variable - to enhance the dataset with numeric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F475D1-F604-4030-A368-CC745F49FC43}" type="slidenum">
              <a:rPr lang="en-US" smtClean="0"/>
              <a:t>9</a:t>
            </a:fld>
            <a:endParaRPr lang="en-US"/>
          </a:p>
        </p:txBody>
      </p:sp>
    </p:spTree>
    <p:extLst>
      <p:ext uri="{BB962C8B-B14F-4D97-AF65-F5344CB8AC3E}">
        <p14:creationId xmlns:p14="http://schemas.microsoft.com/office/powerpoint/2010/main" val="13757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4/9/2022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defense.gov/About/" TargetMode="External"/><Relationship Id="rId2" Type="http://schemas.openxmlformats.org/officeDocument/2006/relationships/hyperlink" Target="https://sgp.fas.org/crs/misc/R45576.pdf" TargetMode="External"/><Relationship Id="rId1" Type="http://schemas.openxmlformats.org/officeDocument/2006/relationships/slideLayout" Target="../slideLayouts/slideLayout3.xml"/><Relationship Id="rId5" Type="http://schemas.openxmlformats.org/officeDocument/2006/relationships/hyperlink" Target="https://media.defense.gov/2018/Sep/18/2002041658/-1/-1/1/CYBER_STRATEGY_SUMMARY_FINAL.PDF" TargetMode="External"/><Relationship Id="rId4" Type="http://schemas.openxmlformats.org/officeDocument/2006/relationships/hyperlink" Target="https://www.gao.gov/assets/gao-22-104621.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dcio.defense.gov/Portals/0/Documents/Cyber/ICAM_Strategy.pdf" TargetMode="External"/><Relationship Id="rId2" Type="http://schemas.openxmlformats.org/officeDocument/2006/relationships/hyperlink" Target="https://media.defense.gov/2020/Oct/08/2002514180/-1/-1/0/DOD-DATA-STRATEGY.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media.defense.gov/2020/Oct/08/2002514180/-1/-1/0/DOD-DATA-STRATEGY.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outerShdw blurRad="12700" dist="50800" dir="5400000" algn="ctr" rotWithShape="0">
              <a:srgbClr val="000000">
                <a:alpha val="43137"/>
              </a:srgbClr>
            </a:outerShdw>
          </a:effectLst>
        </p:spPr>
        <p:txBody>
          <a:bodyPr>
            <a:normAutofit/>
          </a:bodyPr>
          <a:lstStyle/>
          <a:p>
            <a:r>
              <a:rPr lang="en-US" sz="3600" b="1" dirty="0"/>
              <a:t>Capstone Project</a:t>
            </a:r>
            <a:r>
              <a:rPr lang="en-US" sz="3600" b="1" dirty="0" smtClean="0"/>
              <a:t>—</a:t>
            </a:r>
            <a:br>
              <a:rPr lang="en-US" sz="3600" b="1" dirty="0" smtClean="0"/>
            </a:br>
            <a:r>
              <a:rPr lang="en-US" sz="3600" b="1" dirty="0" smtClean="0"/>
              <a:t>Final </a:t>
            </a:r>
            <a:r>
              <a:rPr lang="en-US" sz="3600" b="1" dirty="0"/>
              <a:t>Report: U.S. </a:t>
            </a:r>
            <a:r>
              <a:rPr lang="en-US" sz="3600" b="1" dirty="0" smtClean="0"/>
              <a:t>Organization.</a:t>
            </a:r>
            <a:br>
              <a:rPr lang="en-US" sz="3600" b="1" dirty="0" smtClean="0"/>
            </a:br>
            <a:r>
              <a:rPr lang="en-US" sz="3600" b="1" dirty="0" smtClean="0"/>
              <a:t/>
            </a:r>
            <a:br>
              <a:rPr lang="en-US" sz="3600" b="1" dirty="0" smtClean="0"/>
            </a:br>
            <a:r>
              <a:rPr lang="en-US" sz="2800" b="1" dirty="0" smtClean="0"/>
              <a:t>Department of defense</a:t>
            </a:r>
            <a:endParaRPr lang="en-US" sz="2800" dirty="0"/>
          </a:p>
        </p:txBody>
      </p:sp>
      <p:sp>
        <p:nvSpPr>
          <p:cNvPr id="3" name="Subtitle 2"/>
          <p:cNvSpPr>
            <a:spLocks noGrp="1"/>
          </p:cNvSpPr>
          <p:nvPr>
            <p:ph type="subTitle" idx="1"/>
          </p:nvPr>
        </p:nvSpPr>
        <p:spPr>
          <a:xfrm>
            <a:off x="831356" y="4033053"/>
            <a:ext cx="6169669" cy="1947333"/>
          </a:xfrm>
        </p:spPr>
        <p:txBody>
          <a:bodyPr>
            <a:normAutofit/>
          </a:bodyPr>
          <a:lstStyle/>
          <a:p>
            <a:pPr algn="r"/>
            <a:r>
              <a:rPr lang="en-US" sz="1600" b="1" dirty="0">
                <a:solidFill>
                  <a:schemeClr val="bg2">
                    <a:lumMod val="50000"/>
                  </a:schemeClr>
                </a:solidFill>
              </a:rPr>
              <a:t>Olga Romanovska</a:t>
            </a:r>
          </a:p>
          <a:p>
            <a:pPr algn="r"/>
            <a:r>
              <a:rPr lang="en-US" sz="1600" b="1" dirty="0">
                <a:solidFill>
                  <a:schemeClr val="bg2">
                    <a:lumMod val="50000"/>
                  </a:schemeClr>
                </a:solidFill>
              </a:rPr>
              <a:t>Colorado State University Global</a:t>
            </a:r>
          </a:p>
          <a:p>
            <a:pPr algn="r"/>
            <a:r>
              <a:rPr lang="en-US" sz="1600" b="1" dirty="0">
                <a:solidFill>
                  <a:schemeClr val="bg2">
                    <a:lumMod val="50000"/>
                  </a:schemeClr>
                </a:solidFill>
              </a:rPr>
              <a:t>MIS581: Capstone – Business Intelligence and Data Analytics</a:t>
            </a:r>
          </a:p>
          <a:p>
            <a:pPr algn="r"/>
            <a:r>
              <a:rPr lang="en-US" sz="1600" b="1" dirty="0">
                <a:solidFill>
                  <a:schemeClr val="bg2">
                    <a:lumMod val="50000"/>
                  </a:schemeClr>
                </a:solidFill>
              </a:rPr>
              <a:t>Dr. </a:t>
            </a:r>
            <a:r>
              <a:rPr lang="en-US" sz="1600" b="1" dirty="0" smtClean="0">
                <a:solidFill>
                  <a:schemeClr val="bg2">
                    <a:lumMod val="50000"/>
                  </a:schemeClr>
                </a:solidFill>
              </a:rPr>
              <a:t>Justin Bateh</a:t>
            </a:r>
          </a:p>
          <a:p>
            <a:pPr algn="r"/>
            <a:r>
              <a:rPr lang="en-US" sz="1600" b="1" dirty="0" smtClean="0">
                <a:solidFill>
                  <a:schemeClr val="bg2">
                    <a:lumMod val="50000"/>
                  </a:schemeClr>
                </a:solidFill>
              </a:rPr>
              <a:t>4/10/2022</a:t>
            </a:r>
            <a:endParaRPr lang="en-US" sz="1600" b="1" dirty="0">
              <a:solidFill>
                <a:schemeClr val="bg2">
                  <a:lumMod val="50000"/>
                </a:schemeClr>
              </a:solidFill>
            </a:endParaRPr>
          </a:p>
        </p:txBody>
      </p:sp>
    </p:spTree>
    <p:extLst>
      <p:ext uri="{BB962C8B-B14F-4D97-AF65-F5344CB8AC3E}">
        <p14:creationId xmlns:p14="http://schemas.microsoft.com/office/powerpoint/2010/main" val="1525597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091" y="399393"/>
            <a:ext cx="11086822" cy="648816"/>
          </a:xfrm>
          <a:effectLst>
            <a:outerShdw blurRad="12700" dist="50800" dir="5400000" algn="ctr" rotWithShape="0">
              <a:srgbClr val="000000">
                <a:alpha val="43137"/>
              </a:srgbClr>
            </a:outerShdw>
          </a:effectLst>
        </p:spPr>
        <p:txBody>
          <a:bodyPr>
            <a:normAutofit/>
          </a:bodyPr>
          <a:lstStyle/>
          <a:p>
            <a:pPr algn="ctr"/>
            <a:r>
              <a:rPr lang="en-US" b="1" dirty="0" smtClean="0"/>
              <a:t>Findings: linear regression results</a:t>
            </a:r>
            <a:endParaRPr lang="en-US" b="1" dirty="0"/>
          </a:p>
        </p:txBody>
      </p:sp>
      <p:sp>
        <p:nvSpPr>
          <p:cNvPr id="3" name="Text Placeholder 2"/>
          <p:cNvSpPr>
            <a:spLocks noGrp="1"/>
          </p:cNvSpPr>
          <p:nvPr>
            <p:ph type="body" idx="1"/>
          </p:nvPr>
        </p:nvSpPr>
        <p:spPr>
          <a:xfrm>
            <a:off x="525656" y="1308188"/>
            <a:ext cx="3280750" cy="568051"/>
          </a:xfrm>
        </p:spPr>
        <p:txBody>
          <a:bodyPr/>
          <a:lstStyle/>
          <a:p>
            <a:pPr>
              <a:spcAft>
                <a:spcPts val="0"/>
              </a:spcAft>
            </a:pPr>
            <a:r>
              <a:rPr lang="en-US" sz="1200" b="1" dirty="0" smtClean="0">
                <a:solidFill>
                  <a:schemeClr val="bg1"/>
                </a:solidFill>
              </a:rPr>
              <a:t>Figure 6</a:t>
            </a:r>
          </a:p>
          <a:p>
            <a:pPr>
              <a:spcAft>
                <a:spcPts val="0"/>
              </a:spcAft>
            </a:pPr>
            <a:r>
              <a:rPr lang="en-US" sz="1200" i="1" dirty="0" smtClean="0">
                <a:solidFill>
                  <a:schemeClr val="tx1"/>
                </a:solidFill>
              </a:rPr>
              <a:t>Linear regression model results</a:t>
            </a:r>
          </a:p>
          <a:p>
            <a:endParaRPr lang="en-US" dirty="0"/>
          </a:p>
        </p:txBody>
      </p:sp>
      <p:pic>
        <p:nvPicPr>
          <p:cNvPr id="4" name="Picture 3"/>
          <p:cNvPicPr/>
          <p:nvPr/>
        </p:nvPicPr>
        <p:blipFill>
          <a:blip r:embed="rId3"/>
          <a:stretch>
            <a:fillRect/>
          </a:stretch>
        </p:blipFill>
        <p:spPr>
          <a:xfrm>
            <a:off x="672081" y="3785558"/>
            <a:ext cx="6852052" cy="2645847"/>
          </a:xfrm>
          <a:prstGeom prst="rect">
            <a:avLst/>
          </a:prstGeom>
        </p:spPr>
      </p:pic>
      <p:sp>
        <p:nvSpPr>
          <p:cNvPr id="5" name="Text Placeholder 2"/>
          <p:cNvSpPr txBox="1">
            <a:spLocks/>
          </p:cNvSpPr>
          <p:nvPr/>
        </p:nvSpPr>
        <p:spPr>
          <a:xfrm>
            <a:off x="4246381" y="1308188"/>
            <a:ext cx="3233632" cy="514931"/>
          </a:xfrm>
          <a:prstGeom prst="rect">
            <a:avLst/>
          </a:prstGeom>
        </p:spPr>
        <p:txBody>
          <a:bodyPr vert="horz" lIns="91440" tIns="45720" rIns="91440" bIns="45720" rtlCol="0" anchor="t">
            <a:normAutofit fontScale="925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spcAft>
                <a:spcPts val="0"/>
              </a:spcAft>
            </a:pPr>
            <a:r>
              <a:rPr lang="en-US" sz="1200" b="1" dirty="0" smtClean="0">
                <a:solidFill>
                  <a:schemeClr val="bg1"/>
                </a:solidFill>
              </a:rPr>
              <a:t>Figure 7</a:t>
            </a:r>
          </a:p>
          <a:p>
            <a:pPr>
              <a:spcAft>
                <a:spcPts val="0"/>
              </a:spcAft>
            </a:pPr>
            <a:r>
              <a:rPr lang="en-US" sz="1200" i="1" dirty="0" smtClean="0">
                <a:solidFill>
                  <a:schemeClr val="tx1"/>
                </a:solidFill>
              </a:rPr>
              <a:t>Lasso regression model with cross validation</a:t>
            </a:r>
          </a:p>
          <a:p>
            <a:endParaRPr lang="en-US" dirty="0"/>
          </a:p>
        </p:txBody>
      </p:sp>
      <p:sp>
        <p:nvSpPr>
          <p:cNvPr id="6" name="Text Placeholder 2"/>
          <p:cNvSpPr txBox="1">
            <a:spLocks/>
          </p:cNvSpPr>
          <p:nvPr/>
        </p:nvSpPr>
        <p:spPr>
          <a:xfrm>
            <a:off x="8010923" y="1394042"/>
            <a:ext cx="3141210" cy="653061"/>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spcAft>
                <a:spcPts val="0"/>
              </a:spcAft>
            </a:pPr>
            <a:r>
              <a:rPr lang="en-US" sz="1200" b="1" i="1" dirty="0" smtClean="0">
                <a:solidFill>
                  <a:schemeClr val="bg1"/>
                </a:solidFill>
              </a:rPr>
              <a:t>Figure 8</a:t>
            </a:r>
          </a:p>
          <a:p>
            <a:pPr>
              <a:spcAft>
                <a:spcPts val="0"/>
              </a:spcAft>
            </a:pPr>
            <a:r>
              <a:rPr lang="en-US" sz="1200" i="1" dirty="0" smtClean="0">
                <a:solidFill>
                  <a:schemeClr val="tx1"/>
                </a:solidFill>
              </a:rPr>
              <a:t>Lasso regression on data clustered with k-mode clustering</a:t>
            </a:r>
            <a:endParaRPr lang="en-US" i="1" dirty="0">
              <a:solidFill>
                <a:schemeClr val="tx1"/>
              </a:solidFill>
            </a:endParaRPr>
          </a:p>
        </p:txBody>
      </p:sp>
      <p:sp>
        <p:nvSpPr>
          <p:cNvPr id="8" name="Rectangle 7"/>
          <p:cNvSpPr/>
          <p:nvPr/>
        </p:nvSpPr>
        <p:spPr>
          <a:xfrm>
            <a:off x="602309" y="3331590"/>
            <a:ext cx="6339609" cy="461665"/>
          </a:xfrm>
          <a:prstGeom prst="rect">
            <a:avLst/>
          </a:prstGeom>
        </p:spPr>
        <p:txBody>
          <a:bodyPr wrap="square">
            <a:spAutoFit/>
          </a:bodyPr>
          <a:lstStyle/>
          <a:p>
            <a:r>
              <a:rPr lang="en-US" sz="1200" b="1" dirty="0">
                <a:solidFill>
                  <a:schemeClr val="bg1"/>
                </a:solidFill>
              </a:rPr>
              <a:t>Figure </a:t>
            </a:r>
            <a:r>
              <a:rPr lang="en-US" sz="1200" b="1" dirty="0" smtClean="0">
                <a:solidFill>
                  <a:schemeClr val="bg1"/>
                </a:solidFill>
              </a:rPr>
              <a:t>9</a:t>
            </a:r>
            <a:endParaRPr lang="en-US" sz="1200" b="1" dirty="0">
              <a:solidFill>
                <a:schemeClr val="bg1"/>
              </a:solidFill>
            </a:endParaRPr>
          </a:p>
          <a:p>
            <a:r>
              <a:rPr lang="en-US" sz="1200" i="1" dirty="0"/>
              <a:t>Distribution of award_value before and after log transformation</a:t>
            </a:r>
          </a:p>
        </p:txBody>
      </p:sp>
      <p:pic>
        <p:nvPicPr>
          <p:cNvPr id="10" name="Picture 9"/>
          <p:cNvPicPr>
            <a:picLocks noChangeAspect="1"/>
          </p:cNvPicPr>
          <p:nvPr/>
        </p:nvPicPr>
        <p:blipFill>
          <a:blip r:embed="rId4"/>
          <a:stretch>
            <a:fillRect/>
          </a:stretch>
        </p:blipFill>
        <p:spPr>
          <a:xfrm>
            <a:off x="4293612" y="1744061"/>
            <a:ext cx="3233632" cy="1287464"/>
          </a:xfrm>
          <a:prstGeom prst="rect">
            <a:avLst/>
          </a:prstGeom>
        </p:spPr>
      </p:pic>
      <p:pic>
        <p:nvPicPr>
          <p:cNvPr id="11" name="Picture 10"/>
          <p:cNvPicPr>
            <a:picLocks noChangeAspect="1"/>
          </p:cNvPicPr>
          <p:nvPr/>
        </p:nvPicPr>
        <p:blipFill>
          <a:blip r:embed="rId5"/>
          <a:stretch>
            <a:fillRect/>
          </a:stretch>
        </p:blipFill>
        <p:spPr>
          <a:xfrm>
            <a:off x="613091" y="1793649"/>
            <a:ext cx="3280751" cy="1237876"/>
          </a:xfrm>
          <a:prstGeom prst="rect">
            <a:avLst/>
          </a:prstGeom>
          <a:effectLst>
            <a:glow>
              <a:schemeClr val="accent1">
                <a:alpha val="40000"/>
              </a:schemeClr>
            </a:glow>
          </a:effectLst>
        </p:spPr>
      </p:pic>
      <p:pic>
        <p:nvPicPr>
          <p:cNvPr id="12" name="Picture 11"/>
          <p:cNvPicPr>
            <a:picLocks noChangeAspect="1"/>
          </p:cNvPicPr>
          <p:nvPr/>
        </p:nvPicPr>
        <p:blipFill>
          <a:blip r:embed="rId6"/>
          <a:stretch>
            <a:fillRect/>
          </a:stretch>
        </p:blipFill>
        <p:spPr>
          <a:xfrm>
            <a:off x="8080695" y="2047103"/>
            <a:ext cx="3141209" cy="3097480"/>
          </a:xfrm>
          <a:prstGeom prst="rect">
            <a:avLst/>
          </a:prstGeom>
        </p:spPr>
      </p:pic>
      <p:sp>
        <p:nvSpPr>
          <p:cNvPr id="13" name="TextBox 12"/>
          <p:cNvSpPr txBox="1"/>
          <p:nvPr/>
        </p:nvSpPr>
        <p:spPr>
          <a:xfrm>
            <a:off x="525655" y="3045998"/>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p>
          <a:p>
            <a:endParaRPr lang="en-US" dirty="0"/>
          </a:p>
        </p:txBody>
      </p:sp>
      <p:sp>
        <p:nvSpPr>
          <p:cNvPr id="14" name="TextBox 13"/>
          <p:cNvSpPr txBox="1"/>
          <p:nvPr/>
        </p:nvSpPr>
        <p:spPr>
          <a:xfrm>
            <a:off x="4181211" y="3045999"/>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p>
          <a:p>
            <a:endParaRPr lang="en-US" dirty="0"/>
          </a:p>
        </p:txBody>
      </p:sp>
      <p:sp>
        <p:nvSpPr>
          <p:cNvPr id="15" name="TextBox 14"/>
          <p:cNvSpPr txBox="1"/>
          <p:nvPr/>
        </p:nvSpPr>
        <p:spPr>
          <a:xfrm>
            <a:off x="613091" y="6483462"/>
            <a:ext cx="6229350"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a:t>
            </a:r>
            <a:r>
              <a:rPr lang="en-US" sz="800" dirty="0" smtClean="0"/>
              <a:t>software (plot).</a:t>
            </a:r>
            <a:endParaRPr lang="en-US" sz="800" dirty="0"/>
          </a:p>
          <a:p>
            <a:endParaRPr lang="en-US" dirty="0"/>
          </a:p>
        </p:txBody>
      </p:sp>
      <p:sp>
        <p:nvSpPr>
          <p:cNvPr id="16" name="TextBox 15"/>
          <p:cNvSpPr txBox="1"/>
          <p:nvPr/>
        </p:nvSpPr>
        <p:spPr>
          <a:xfrm>
            <a:off x="8010923" y="5144583"/>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r>
              <a:rPr lang="en-US" sz="800" dirty="0">
                <a:solidFill>
                  <a:schemeClr val="bg1"/>
                </a:solidFill>
              </a:rPr>
              <a:t>.</a:t>
            </a:r>
          </a:p>
          <a:p>
            <a:endParaRPr lang="en-US" dirty="0"/>
          </a:p>
        </p:txBody>
      </p:sp>
    </p:spTree>
    <p:extLst>
      <p:ext uri="{BB962C8B-B14F-4D97-AF65-F5344CB8AC3E}">
        <p14:creationId xmlns:p14="http://schemas.microsoft.com/office/powerpoint/2010/main" val="763077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61" y="660576"/>
            <a:ext cx="11011350" cy="919480"/>
          </a:xfrm>
          <a:effectLst>
            <a:outerShdw blurRad="12700" dist="50800" dir="5400000" algn="ctr" rotWithShape="0">
              <a:srgbClr val="000000">
                <a:alpha val="43137"/>
              </a:srgbClr>
            </a:outerShdw>
          </a:effectLst>
        </p:spPr>
        <p:txBody>
          <a:bodyPr>
            <a:noAutofit/>
          </a:bodyPr>
          <a:lstStyle/>
          <a:p>
            <a:pPr algn="ctr"/>
            <a:r>
              <a:rPr lang="en-US" sz="3400" b="1" dirty="0" smtClean="0"/>
              <a:t>Findings: </a:t>
            </a:r>
            <a:br>
              <a:rPr lang="en-US" sz="3400" b="1" dirty="0" smtClean="0"/>
            </a:br>
            <a:r>
              <a:rPr lang="en-US" sz="3400" b="1" dirty="0" smtClean="0"/>
              <a:t>decision tree and random forest </a:t>
            </a:r>
            <a:r>
              <a:rPr lang="en-US" sz="3400" b="1" dirty="0" err="1" smtClean="0"/>
              <a:t>regressors</a:t>
            </a:r>
            <a:endParaRPr lang="en-US" sz="3400" b="1" dirty="0"/>
          </a:p>
        </p:txBody>
      </p:sp>
      <p:pic>
        <p:nvPicPr>
          <p:cNvPr id="4" name="Picture 3"/>
          <p:cNvPicPr>
            <a:picLocks noChangeAspect="1"/>
          </p:cNvPicPr>
          <p:nvPr/>
        </p:nvPicPr>
        <p:blipFill>
          <a:blip r:embed="rId3"/>
          <a:stretch>
            <a:fillRect/>
          </a:stretch>
        </p:blipFill>
        <p:spPr>
          <a:xfrm>
            <a:off x="1748682" y="3019704"/>
            <a:ext cx="3703184" cy="1101634"/>
          </a:xfrm>
          <a:prstGeom prst="rect">
            <a:avLst/>
          </a:prstGeom>
        </p:spPr>
      </p:pic>
      <p:pic>
        <p:nvPicPr>
          <p:cNvPr id="5" name="Picture 4"/>
          <p:cNvPicPr>
            <a:picLocks noChangeAspect="1"/>
          </p:cNvPicPr>
          <p:nvPr/>
        </p:nvPicPr>
        <p:blipFill>
          <a:blip r:embed="rId4"/>
          <a:stretch>
            <a:fillRect/>
          </a:stretch>
        </p:blipFill>
        <p:spPr>
          <a:xfrm>
            <a:off x="6899482" y="3019704"/>
            <a:ext cx="3488871" cy="1110844"/>
          </a:xfrm>
          <a:prstGeom prst="rect">
            <a:avLst/>
          </a:prstGeom>
        </p:spPr>
      </p:pic>
      <p:sp>
        <p:nvSpPr>
          <p:cNvPr id="6" name="Rectangle 5"/>
          <p:cNvSpPr/>
          <p:nvPr/>
        </p:nvSpPr>
        <p:spPr>
          <a:xfrm>
            <a:off x="1675110" y="2558039"/>
            <a:ext cx="3703183" cy="461665"/>
          </a:xfrm>
          <a:prstGeom prst="rect">
            <a:avLst/>
          </a:prstGeom>
        </p:spPr>
        <p:txBody>
          <a:bodyPr wrap="square">
            <a:spAutoFit/>
          </a:bodyPr>
          <a:lstStyle/>
          <a:p>
            <a:pPr>
              <a:spcAft>
                <a:spcPts val="0"/>
              </a:spcAft>
            </a:pPr>
            <a:r>
              <a:rPr lang="en-US" sz="1200" b="1" dirty="0">
                <a:solidFill>
                  <a:schemeClr val="bg1"/>
                </a:solidFill>
              </a:rPr>
              <a:t>Figure </a:t>
            </a:r>
            <a:r>
              <a:rPr lang="en-US" sz="1200" b="1" dirty="0" smtClean="0">
                <a:solidFill>
                  <a:schemeClr val="bg1"/>
                </a:solidFill>
              </a:rPr>
              <a:t>10</a:t>
            </a:r>
            <a:endParaRPr lang="en-US" sz="1200" b="1" dirty="0">
              <a:solidFill>
                <a:schemeClr val="bg1"/>
              </a:solidFill>
            </a:endParaRPr>
          </a:p>
          <a:p>
            <a:pPr>
              <a:spcAft>
                <a:spcPts val="0"/>
              </a:spcAft>
            </a:pPr>
            <a:r>
              <a:rPr lang="en-US" sz="1200" i="1" dirty="0" smtClean="0"/>
              <a:t>Decision Tree model results</a:t>
            </a:r>
            <a:endParaRPr lang="en-US" sz="1200" i="1" dirty="0"/>
          </a:p>
        </p:txBody>
      </p:sp>
      <p:sp>
        <p:nvSpPr>
          <p:cNvPr id="7" name="Rectangle 6"/>
          <p:cNvSpPr/>
          <p:nvPr/>
        </p:nvSpPr>
        <p:spPr>
          <a:xfrm>
            <a:off x="6808052" y="2551554"/>
            <a:ext cx="3703183" cy="461665"/>
          </a:xfrm>
          <a:prstGeom prst="rect">
            <a:avLst/>
          </a:prstGeom>
        </p:spPr>
        <p:txBody>
          <a:bodyPr wrap="square">
            <a:spAutoFit/>
          </a:bodyPr>
          <a:lstStyle/>
          <a:p>
            <a:pPr>
              <a:spcAft>
                <a:spcPts val="0"/>
              </a:spcAft>
            </a:pPr>
            <a:r>
              <a:rPr lang="en-US" sz="1200" b="1" i="1" dirty="0">
                <a:solidFill>
                  <a:schemeClr val="bg1"/>
                </a:solidFill>
              </a:rPr>
              <a:t>Figure</a:t>
            </a:r>
            <a:r>
              <a:rPr lang="en-US" sz="1200" i="1" dirty="0">
                <a:solidFill>
                  <a:schemeClr val="bg1"/>
                </a:solidFill>
              </a:rPr>
              <a:t> </a:t>
            </a:r>
            <a:r>
              <a:rPr lang="en-US" sz="1200" i="1" dirty="0" smtClean="0">
                <a:solidFill>
                  <a:schemeClr val="bg1"/>
                </a:solidFill>
              </a:rPr>
              <a:t>11</a:t>
            </a:r>
            <a:endParaRPr lang="en-US" sz="1200" i="1" dirty="0">
              <a:solidFill>
                <a:schemeClr val="bg1"/>
              </a:solidFill>
            </a:endParaRPr>
          </a:p>
          <a:p>
            <a:pPr>
              <a:spcAft>
                <a:spcPts val="0"/>
              </a:spcAft>
            </a:pPr>
            <a:r>
              <a:rPr lang="en-US" sz="1200" i="1" dirty="0" smtClean="0"/>
              <a:t>Random Forest model results</a:t>
            </a:r>
            <a:endParaRPr lang="en-US" sz="1200" i="1" dirty="0"/>
          </a:p>
        </p:txBody>
      </p:sp>
      <p:sp>
        <p:nvSpPr>
          <p:cNvPr id="8" name="TextBox 7"/>
          <p:cNvSpPr txBox="1"/>
          <p:nvPr/>
        </p:nvSpPr>
        <p:spPr>
          <a:xfrm>
            <a:off x="1748682" y="4205423"/>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p>
          <a:p>
            <a:endParaRPr lang="en-US" dirty="0"/>
          </a:p>
        </p:txBody>
      </p:sp>
      <p:sp>
        <p:nvSpPr>
          <p:cNvPr id="9" name="TextBox 8"/>
          <p:cNvSpPr txBox="1"/>
          <p:nvPr/>
        </p:nvSpPr>
        <p:spPr>
          <a:xfrm>
            <a:off x="6808052" y="4205423"/>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r>
              <a:rPr lang="en-US" sz="800" dirty="0">
                <a:solidFill>
                  <a:schemeClr val="bg1"/>
                </a:solidFill>
              </a:rPr>
              <a:t>.</a:t>
            </a:r>
          </a:p>
          <a:p>
            <a:endParaRPr lang="en-US" dirty="0"/>
          </a:p>
        </p:txBody>
      </p:sp>
    </p:spTree>
    <p:extLst>
      <p:ext uri="{BB962C8B-B14F-4D97-AF65-F5344CB8AC3E}">
        <p14:creationId xmlns:p14="http://schemas.microsoft.com/office/powerpoint/2010/main" val="361986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582" y="427663"/>
            <a:ext cx="10885226" cy="630620"/>
          </a:xfrm>
          <a:effectLst>
            <a:outerShdw blurRad="12700" dist="50800" dir="5400000" algn="ctr" rotWithShape="0">
              <a:srgbClr val="000000">
                <a:alpha val="43137"/>
              </a:srgbClr>
            </a:outerShdw>
          </a:effectLst>
        </p:spPr>
        <p:txBody>
          <a:bodyPr>
            <a:noAutofit/>
          </a:bodyPr>
          <a:lstStyle/>
          <a:p>
            <a:pPr algn="ctr"/>
            <a:r>
              <a:rPr lang="en-US" b="1" dirty="0" smtClean="0"/>
              <a:t>findings: hypothesis testing</a:t>
            </a:r>
            <a:endParaRPr lang="en-US" b="1" dirty="0"/>
          </a:p>
        </p:txBody>
      </p:sp>
      <p:pic>
        <p:nvPicPr>
          <p:cNvPr id="6" name="Picture 5"/>
          <p:cNvPicPr>
            <a:picLocks noChangeAspect="1"/>
          </p:cNvPicPr>
          <p:nvPr/>
        </p:nvPicPr>
        <p:blipFill>
          <a:blip r:embed="rId3"/>
          <a:stretch>
            <a:fillRect/>
          </a:stretch>
        </p:blipFill>
        <p:spPr>
          <a:xfrm>
            <a:off x="2783654" y="3370232"/>
            <a:ext cx="6162235" cy="2680466"/>
          </a:xfrm>
          <a:prstGeom prst="rect">
            <a:avLst/>
          </a:prstGeom>
        </p:spPr>
      </p:pic>
      <p:sp>
        <p:nvSpPr>
          <p:cNvPr id="7" name="TextBox 6"/>
          <p:cNvSpPr txBox="1"/>
          <p:nvPr/>
        </p:nvSpPr>
        <p:spPr>
          <a:xfrm>
            <a:off x="1231457" y="1471449"/>
            <a:ext cx="4813738" cy="1408385"/>
          </a:xfrm>
          <a:prstGeom prst="rect">
            <a:avLst/>
          </a:prstGeom>
          <a:noFill/>
        </p:spPr>
        <p:txBody>
          <a:bodyPr wrap="square" rtlCol="0">
            <a:spAutoFit/>
          </a:bodyPr>
          <a:lstStyle/>
          <a:p>
            <a:pPr algn="ctr"/>
            <a:r>
              <a:rPr lang="en-US" sz="1600" b="1" dirty="0" smtClean="0">
                <a:solidFill>
                  <a:schemeClr val="bg1"/>
                </a:solidFill>
              </a:rPr>
              <a:t>Independent two-sample t-test on log-transformed data</a:t>
            </a:r>
          </a:p>
          <a:p>
            <a:pPr marL="1657350" lvl="3" indent="-285750">
              <a:buFont typeface="Courier New" panose="02070309020205020404" pitchFamily="49" charset="0"/>
              <a:buChar char="o"/>
            </a:pPr>
            <a:r>
              <a:rPr lang="en-US" dirty="0" smtClean="0"/>
              <a:t>Test statistic </a:t>
            </a:r>
            <a:r>
              <a:rPr lang="en-US" dirty="0"/>
              <a:t>= </a:t>
            </a:r>
            <a:r>
              <a:rPr lang="en-US" dirty="0" smtClean="0"/>
              <a:t>0.236</a:t>
            </a:r>
          </a:p>
          <a:p>
            <a:pPr marL="1657350" lvl="3" indent="-285750">
              <a:buFont typeface="Courier New" panose="02070309020205020404" pitchFamily="49" charset="0"/>
              <a:buChar char="o"/>
            </a:pPr>
            <a:r>
              <a:rPr lang="en-US" dirty="0"/>
              <a:t>P-value = 0.593</a:t>
            </a:r>
            <a:endParaRPr lang="en-US" dirty="0" smtClean="0"/>
          </a:p>
          <a:p>
            <a:endParaRPr lang="en-US" dirty="0"/>
          </a:p>
        </p:txBody>
      </p:sp>
      <p:sp>
        <p:nvSpPr>
          <p:cNvPr id="8" name="TextBox 7"/>
          <p:cNvSpPr txBox="1"/>
          <p:nvPr/>
        </p:nvSpPr>
        <p:spPr>
          <a:xfrm>
            <a:off x="6045195" y="1471449"/>
            <a:ext cx="4645573" cy="1138773"/>
          </a:xfrm>
          <a:prstGeom prst="rect">
            <a:avLst/>
          </a:prstGeom>
          <a:noFill/>
        </p:spPr>
        <p:txBody>
          <a:bodyPr wrap="square" rtlCol="0">
            <a:spAutoFit/>
          </a:bodyPr>
          <a:lstStyle/>
          <a:p>
            <a:pPr algn="ctr"/>
            <a:r>
              <a:rPr lang="en-US" sz="1600" b="1" dirty="0">
                <a:solidFill>
                  <a:schemeClr val="bg1"/>
                </a:solidFill>
              </a:rPr>
              <a:t>Wilcoxon signed-rank test for non-normalized data</a:t>
            </a:r>
          </a:p>
          <a:p>
            <a:pPr marL="1657350" lvl="3" indent="-285750">
              <a:buFont typeface="Courier New" panose="02070309020205020404" pitchFamily="49" charset="0"/>
              <a:buChar char="o"/>
            </a:pPr>
            <a:r>
              <a:rPr lang="en-US" dirty="0" smtClean="0"/>
              <a:t>Test statistic </a:t>
            </a:r>
            <a:r>
              <a:rPr lang="en-US" dirty="0"/>
              <a:t>= -</a:t>
            </a:r>
            <a:r>
              <a:rPr lang="en-US" dirty="0" smtClean="0"/>
              <a:t>0.030</a:t>
            </a:r>
          </a:p>
          <a:p>
            <a:pPr marL="1657350" lvl="3" indent="-285750">
              <a:buFont typeface="Courier New" panose="02070309020205020404" pitchFamily="49" charset="0"/>
              <a:buChar char="o"/>
            </a:pPr>
            <a:r>
              <a:rPr lang="en-US" dirty="0" smtClean="0"/>
              <a:t>P-value </a:t>
            </a:r>
            <a:r>
              <a:rPr lang="en-US" dirty="0"/>
              <a:t>= 0.488</a:t>
            </a:r>
          </a:p>
        </p:txBody>
      </p:sp>
      <p:sp>
        <p:nvSpPr>
          <p:cNvPr id="9" name="Rectangle 8"/>
          <p:cNvSpPr/>
          <p:nvPr/>
        </p:nvSpPr>
        <p:spPr>
          <a:xfrm>
            <a:off x="2689061" y="2908567"/>
            <a:ext cx="6096000" cy="461665"/>
          </a:xfrm>
          <a:prstGeom prst="rect">
            <a:avLst/>
          </a:prstGeom>
        </p:spPr>
        <p:txBody>
          <a:bodyPr>
            <a:spAutoFit/>
          </a:bodyPr>
          <a:lstStyle/>
          <a:p>
            <a:pPr>
              <a:spcAft>
                <a:spcPts val="0"/>
              </a:spcAft>
            </a:pPr>
            <a:r>
              <a:rPr lang="en-US" sz="1200" b="1" dirty="0">
                <a:solidFill>
                  <a:schemeClr val="bg1"/>
                </a:solidFill>
              </a:rPr>
              <a:t>Figure </a:t>
            </a:r>
            <a:r>
              <a:rPr lang="en-US" sz="1200" b="1" dirty="0" smtClean="0">
                <a:solidFill>
                  <a:schemeClr val="bg1"/>
                </a:solidFill>
              </a:rPr>
              <a:t>12</a:t>
            </a:r>
            <a:endParaRPr lang="en-US" sz="1200" b="1" dirty="0">
              <a:solidFill>
                <a:schemeClr val="bg1"/>
              </a:solidFill>
            </a:endParaRPr>
          </a:p>
          <a:p>
            <a:pPr>
              <a:spcAft>
                <a:spcPts val="0"/>
              </a:spcAft>
            </a:pPr>
            <a:r>
              <a:rPr lang="en-US" sz="1200" i="1" dirty="0" smtClean="0"/>
              <a:t>Distribution of group means for hypothesis testing</a:t>
            </a:r>
            <a:endParaRPr lang="en-US" sz="1200" i="1" dirty="0"/>
          </a:p>
        </p:txBody>
      </p:sp>
      <p:sp>
        <p:nvSpPr>
          <p:cNvPr id="11" name="TextBox 10"/>
          <p:cNvSpPr txBox="1"/>
          <p:nvPr/>
        </p:nvSpPr>
        <p:spPr>
          <a:xfrm>
            <a:off x="2689061" y="6050698"/>
            <a:ext cx="3280751" cy="492443"/>
          </a:xfrm>
          <a:prstGeom prst="rect">
            <a:avLst/>
          </a:prstGeom>
          <a:noFill/>
        </p:spPr>
        <p:txBody>
          <a:bodyPr wrap="square" rtlCol="0">
            <a:spAutoFit/>
          </a:bodyPr>
          <a:lstStyle/>
          <a:p>
            <a:r>
              <a:rPr lang="en-US" sz="800" b="1" i="1" dirty="0">
                <a:solidFill>
                  <a:schemeClr val="bg1"/>
                </a:solidFill>
              </a:rPr>
              <a:t>Note</a:t>
            </a:r>
            <a:r>
              <a:rPr lang="en-US" sz="800" dirty="0">
                <a:solidFill>
                  <a:schemeClr val="bg1"/>
                </a:solidFill>
              </a:rPr>
              <a:t>. </a:t>
            </a:r>
            <a:r>
              <a:rPr lang="en-US" sz="800" dirty="0" smtClean="0"/>
              <a:t>Code output from Visual </a:t>
            </a:r>
            <a:r>
              <a:rPr lang="en-US" sz="800" dirty="0"/>
              <a:t>Studio Code software.</a:t>
            </a:r>
          </a:p>
          <a:p>
            <a:endParaRPr lang="en-US" dirty="0"/>
          </a:p>
        </p:txBody>
      </p:sp>
    </p:spTree>
    <p:extLst>
      <p:ext uri="{BB962C8B-B14F-4D97-AF65-F5344CB8AC3E}">
        <p14:creationId xmlns:p14="http://schemas.microsoft.com/office/powerpoint/2010/main" val="426631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190" y="304800"/>
            <a:ext cx="10919209" cy="644633"/>
          </a:xfrm>
          <a:effectLst>
            <a:outerShdw blurRad="12700" dist="50800" dir="5400000" algn="ctr" rotWithShape="0">
              <a:srgbClr val="000000">
                <a:alpha val="43137"/>
              </a:srgbClr>
            </a:outerShdw>
          </a:effectLst>
        </p:spPr>
        <p:txBody>
          <a:bodyPr>
            <a:normAutofit/>
          </a:bodyPr>
          <a:lstStyle/>
          <a:p>
            <a:pPr algn="ctr"/>
            <a:r>
              <a:rPr lang="en-US" b="1" dirty="0" smtClean="0"/>
              <a:t>Research findings: visualizations</a:t>
            </a:r>
            <a:endParaRPr lang="en-US" b="1" dirty="0"/>
          </a:p>
        </p:txBody>
      </p:sp>
      <p:pic>
        <p:nvPicPr>
          <p:cNvPr id="5" name="Picture 4"/>
          <p:cNvPicPr/>
          <p:nvPr/>
        </p:nvPicPr>
        <p:blipFill>
          <a:blip r:embed="rId3"/>
          <a:stretch>
            <a:fillRect/>
          </a:stretch>
        </p:blipFill>
        <p:spPr>
          <a:xfrm>
            <a:off x="2852270" y="1760485"/>
            <a:ext cx="6541048" cy="4202004"/>
          </a:xfrm>
          <a:prstGeom prst="rect">
            <a:avLst/>
          </a:prstGeom>
        </p:spPr>
      </p:pic>
      <p:sp>
        <p:nvSpPr>
          <p:cNvPr id="6" name="TextBox 5"/>
          <p:cNvSpPr txBox="1"/>
          <p:nvPr/>
        </p:nvSpPr>
        <p:spPr>
          <a:xfrm>
            <a:off x="2852270" y="6027002"/>
            <a:ext cx="6541048" cy="830997"/>
          </a:xfrm>
          <a:prstGeom prst="rect">
            <a:avLst/>
          </a:prstGeom>
          <a:noFill/>
        </p:spPr>
        <p:txBody>
          <a:bodyPr wrap="square" rtlCol="0">
            <a:spAutoFit/>
          </a:bodyPr>
          <a:lstStyle/>
          <a:p>
            <a:r>
              <a:rPr lang="en-US" sz="1000" b="1" i="1" dirty="0">
                <a:solidFill>
                  <a:schemeClr val="bg1"/>
                </a:solidFill>
              </a:rPr>
              <a:t>Note</a:t>
            </a:r>
            <a:r>
              <a:rPr lang="en-US" sz="1000" dirty="0"/>
              <a:t>. The trends of Award Value and average of </a:t>
            </a:r>
            <a:r>
              <a:rPr lang="en-US" sz="1000" dirty="0" err="1"/>
              <a:t>Num</a:t>
            </a:r>
            <a:r>
              <a:rPr lang="en-US" sz="1000" dirty="0"/>
              <a:t> Months for Action Month</a:t>
            </a:r>
            <a:r>
              <a:rPr lang="en-US" sz="1000" dirty="0" smtClean="0"/>
              <a:t>.  </a:t>
            </a:r>
            <a:r>
              <a:rPr lang="en-US" sz="1000" dirty="0"/>
              <a:t>For pane Sum of Award Value: Color shows details about Award Value</a:t>
            </a:r>
            <a:r>
              <a:rPr lang="en-US" sz="1000" dirty="0" smtClean="0"/>
              <a:t>. For </a:t>
            </a:r>
            <a:r>
              <a:rPr lang="en-US" sz="1000" dirty="0"/>
              <a:t>pane Average of </a:t>
            </a:r>
            <a:r>
              <a:rPr lang="en-US" sz="1000" dirty="0" err="1"/>
              <a:t>Num</a:t>
            </a:r>
            <a:r>
              <a:rPr lang="en-US" sz="1000" dirty="0"/>
              <a:t> Months: Color shows average of Competitiveness.</a:t>
            </a:r>
          </a:p>
          <a:p>
            <a:endParaRPr lang="en-US" dirty="0"/>
          </a:p>
        </p:txBody>
      </p:sp>
      <p:sp>
        <p:nvSpPr>
          <p:cNvPr id="3" name="Rectangle 2"/>
          <p:cNvSpPr/>
          <p:nvPr/>
        </p:nvSpPr>
        <p:spPr>
          <a:xfrm>
            <a:off x="2774730" y="1234307"/>
            <a:ext cx="6618588" cy="461665"/>
          </a:xfrm>
          <a:prstGeom prst="rect">
            <a:avLst/>
          </a:prstGeom>
        </p:spPr>
        <p:txBody>
          <a:bodyPr wrap="square">
            <a:spAutoFit/>
          </a:bodyPr>
          <a:lstStyle/>
          <a:p>
            <a:pPr>
              <a:spcAft>
                <a:spcPts val="0"/>
              </a:spcAft>
            </a:pPr>
            <a:r>
              <a:rPr lang="en-US" sz="1200" b="1" dirty="0">
                <a:solidFill>
                  <a:schemeClr val="bg1"/>
                </a:solidFill>
              </a:rPr>
              <a:t>Figure </a:t>
            </a:r>
            <a:r>
              <a:rPr lang="en-US" sz="1200" b="1" dirty="0" smtClean="0">
                <a:solidFill>
                  <a:schemeClr val="bg1"/>
                </a:solidFill>
              </a:rPr>
              <a:t>13</a:t>
            </a:r>
            <a:endParaRPr lang="en-US" sz="1200" b="1" dirty="0">
              <a:solidFill>
                <a:schemeClr val="bg1"/>
              </a:solidFill>
            </a:endParaRPr>
          </a:p>
          <a:p>
            <a:r>
              <a:rPr lang="en-US" sz="1200" i="1" dirty="0"/>
              <a:t>Total awards to small businesses by month and contract competitiveness: FY2021</a:t>
            </a:r>
            <a:endParaRPr lang="en-US" sz="1200" dirty="0"/>
          </a:p>
        </p:txBody>
      </p:sp>
    </p:spTree>
    <p:extLst>
      <p:ext uri="{BB962C8B-B14F-4D97-AF65-F5344CB8AC3E}">
        <p14:creationId xmlns:p14="http://schemas.microsoft.com/office/powerpoint/2010/main" val="3213121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0128" y="231227"/>
            <a:ext cx="11066353" cy="644633"/>
          </a:xfrm>
          <a:effectLst>
            <a:outerShdw blurRad="12700" dist="50800" dir="5400000" algn="ctr" rotWithShape="0">
              <a:srgbClr val="000000">
                <a:alpha val="43137"/>
              </a:srgbClr>
            </a:outerShdw>
          </a:effectLst>
        </p:spPr>
        <p:txBody>
          <a:bodyPr>
            <a:normAutofit/>
          </a:bodyPr>
          <a:lstStyle/>
          <a:p>
            <a:pPr algn="ctr"/>
            <a:r>
              <a:rPr lang="en-US" b="1" dirty="0" smtClean="0"/>
              <a:t>Research findings: visualizations</a:t>
            </a:r>
            <a:endParaRPr lang="en-US" b="1" dirty="0"/>
          </a:p>
        </p:txBody>
      </p:sp>
      <p:pic>
        <p:nvPicPr>
          <p:cNvPr id="7" name="Picture 6"/>
          <p:cNvPicPr/>
          <p:nvPr/>
        </p:nvPicPr>
        <p:blipFill>
          <a:blip r:embed="rId3"/>
          <a:stretch>
            <a:fillRect/>
          </a:stretch>
        </p:blipFill>
        <p:spPr>
          <a:xfrm>
            <a:off x="5718845" y="1835579"/>
            <a:ext cx="5947637" cy="3960384"/>
          </a:xfrm>
          <a:prstGeom prst="rect">
            <a:avLst/>
          </a:prstGeom>
        </p:spPr>
      </p:pic>
      <p:pic>
        <p:nvPicPr>
          <p:cNvPr id="8" name="Picture 7"/>
          <p:cNvPicPr/>
          <p:nvPr/>
        </p:nvPicPr>
        <p:blipFill>
          <a:blip r:embed="rId4"/>
          <a:stretch>
            <a:fillRect/>
          </a:stretch>
        </p:blipFill>
        <p:spPr>
          <a:xfrm>
            <a:off x="600128" y="1835579"/>
            <a:ext cx="4813738" cy="3972572"/>
          </a:xfrm>
          <a:prstGeom prst="rect">
            <a:avLst/>
          </a:prstGeom>
        </p:spPr>
      </p:pic>
      <p:sp>
        <p:nvSpPr>
          <p:cNvPr id="9" name="Rectangle 8"/>
          <p:cNvSpPr/>
          <p:nvPr/>
        </p:nvSpPr>
        <p:spPr>
          <a:xfrm>
            <a:off x="532328" y="1350047"/>
            <a:ext cx="5600976" cy="461665"/>
          </a:xfrm>
          <a:prstGeom prst="rect">
            <a:avLst/>
          </a:prstGeom>
        </p:spPr>
        <p:txBody>
          <a:bodyPr wrap="square">
            <a:spAutoFit/>
          </a:bodyPr>
          <a:lstStyle/>
          <a:p>
            <a:pPr>
              <a:spcAft>
                <a:spcPts val="0"/>
              </a:spcAft>
            </a:pPr>
            <a:r>
              <a:rPr lang="en-US" sz="1200" b="1" dirty="0">
                <a:solidFill>
                  <a:schemeClr val="bg1"/>
                </a:solidFill>
              </a:rPr>
              <a:t>Figure </a:t>
            </a:r>
            <a:r>
              <a:rPr lang="en-US" sz="1200" b="1" dirty="0" smtClean="0">
                <a:solidFill>
                  <a:schemeClr val="bg1"/>
                </a:solidFill>
              </a:rPr>
              <a:t>14</a:t>
            </a:r>
            <a:endParaRPr lang="en-US" sz="1200" b="1" dirty="0">
              <a:solidFill>
                <a:schemeClr val="bg1"/>
              </a:solidFill>
            </a:endParaRPr>
          </a:p>
          <a:p>
            <a:r>
              <a:rPr lang="en-US" sz="1200" i="1" dirty="0"/>
              <a:t>Competitiveness of small business awards by sub-agency: FY2021</a:t>
            </a:r>
            <a:endParaRPr lang="en-US" sz="1200" dirty="0"/>
          </a:p>
        </p:txBody>
      </p:sp>
      <p:sp>
        <p:nvSpPr>
          <p:cNvPr id="10" name="Rectangle 9"/>
          <p:cNvSpPr/>
          <p:nvPr/>
        </p:nvSpPr>
        <p:spPr>
          <a:xfrm>
            <a:off x="5624252" y="1350047"/>
            <a:ext cx="5947636" cy="461665"/>
          </a:xfrm>
          <a:prstGeom prst="rect">
            <a:avLst/>
          </a:prstGeom>
        </p:spPr>
        <p:txBody>
          <a:bodyPr wrap="square">
            <a:spAutoFit/>
          </a:bodyPr>
          <a:lstStyle/>
          <a:p>
            <a:pPr>
              <a:spcAft>
                <a:spcPts val="0"/>
              </a:spcAft>
            </a:pPr>
            <a:r>
              <a:rPr lang="en-US" sz="1200" b="1" dirty="0">
                <a:solidFill>
                  <a:schemeClr val="bg1"/>
                </a:solidFill>
              </a:rPr>
              <a:t>Figure </a:t>
            </a:r>
            <a:r>
              <a:rPr lang="en-US" sz="1200" b="1" dirty="0" smtClean="0">
                <a:solidFill>
                  <a:schemeClr val="bg1"/>
                </a:solidFill>
              </a:rPr>
              <a:t>15</a:t>
            </a:r>
            <a:endParaRPr lang="en-US" sz="1200" b="1" dirty="0">
              <a:solidFill>
                <a:schemeClr val="bg1"/>
              </a:solidFill>
            </a:endParaRPr>
          </a:p>
          <a:p>
            <a:r>
              <a:rPr lang="en-US" sz="1200" i="1" dirty="0"/>
              <a:t>Median award value by sub-agency: FY2021</a:t>
            </a:r>
            <a:endParaRPr lang="en-US" sz="1200" dirty="0"/>
          </a:p>
        </p:txBody>
      </p:sp>
      <p:sp>
        <p:nvSpPr>
          <p:cNvPr id="11" name="TextBox 10"/>
          <p:cNvSpPr txBox="1"/>
          <p:nvPr/>
        </p:nvSpPr>
        <p:spPr>
          <a:xfrm>
            <a:off x="5718844" y="5842170"/>
            <a:ext cx="5947637" cy="830997"/>
          </a:xfrm>
          <a:prstGeom prst="rect">
            <a:avLst/>
          </a:prstGeom>
          <a:noFill/>
        </p:spPr>
        <p:txBody>
          <a:bodyPr wrap="square" rtlCol="0">
            <a:spAutoFit/>
          </a:bodyPr>
          <a:lstStyle/>
          <a:p>
            <a:r>
              <a:rPr lang="en-US" sz="1000" b="1" i="1" dirty="0">
                <a:solidFill>
                  <a:schemeClr val="bg1"/>
                </a:solidFill>
              </a:rPr>
              <a:t>Note</a:t>
            </a:r>
            <a:r>
              <a:rPr lang="en-US" sz="1000" b="1" dirty="0"/>
              <a:t>. </a:t>
            </a:r>
            <a:r>
              <a:rPr lang="en-US" sz="1000" dirty="0"/>
              <a:t>Median of Award Value for each Sub Agency Name. Color shows average of </a:t>
            </a:r>
            <a:r>
              <a:rPr lang="en-US" sz="1000" dirty="0" err="1"/>
              <a:t>Setaside</a:t>
            </a:r>
            <a:r>
              <a:rPr lang="en-US" sz="1000" dirty="0"/>
              <a:t> Requirement. The view is filtered on median of Award Value, which includes values less than or equal to 30,000,000.</a:t>
            </a:r>
          </a:p>
          <a:p>
            <a:endParaRPr lang="en-US" dirty="0"/>
          </a:p>
        </p:txBody>
      </p:sp>
      <p:sp>
        <p:nvSpPr>
          <p:cNvPr id="12" name="TextBox 11"/>
          <p:cNvSpPr txBox="1"/>
          <p:nvPr/>
        </p:nvSpPr>
        <p:spPr>
          <a:xfrm>
            <a:off x="451944" y="5842170"/>
            <a:ext cx="4813738" cy="984885"/>
          </a:xfrm>
          <a:prstGeom prst="rect">
            <a:avLst/>
          </a:prstGeom>
          <a:noFill/>
        </p:spPr>
        <p:txBody>
          <a:bodyPr wrap="square" rtlCol="0">
            <a:spAutoFit/>
          </a:bodyPr>
          <a:lstStyle/>
          <a:p>
            <a:r>
              <a:rPr lang="en-US" sz="1000" b="1" i="1" dirty="0">
                <a:solidFill>
                  <a:schemeClr val="bg1"/>
                </a:solidFill>
              </a:rPr>
              <a:t>Note</a:t>
            </a:r>
            <a:r>
              <a:rPr lang="en-US" sz="1000" dirty="0"/>
              <a:t>. Packed bubble chart created in Tableau Public software. Color shows average of competitiveness, size shows average of award value. The marks are labeled by sub-agency name. The view is filtered on Sub Agency Name, which keeps 17 of 34 members.</a:t>
            </a:r>
          </a:p>
          <a:p>
            <a:endParaRPr lang="en-US" dirty="0"/>
          </a:p>
        </p:txBody>
      </p:sp>
    </p:spTree>
    <p:extLst>
      <p:ext uri="{BB962C8B-B14F-4D97-AF65-F5344CB8AC3E}">
        <p14:creationId xmlns:p14="http://schemas.microsoft.com/office/powerpoint/2010/main" val="3001929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071" y="662152"/>
            <a:ext cx="10958799" cy="588580"/>
          </a:xfrm>
          <a:effectLst>
            <a:outerShdw blurRad="12700" dist="50800" dir="5400000" algn="ctr" rotWithShape="0">
              <a:srgbClr val="000000">
                <a:alpha val="43137"/>
              </a:srgbClr>
            </a:outerShdw>
          </a:effectLst>
        </p:spPr>
        <p:txBody>
          <a:bodyPr>
            <a:normAutofit fontScale="90000"/>
          </a:bodyPr>
          <a:lstStyle/>
          <a:p>
            <a:pPr algn="ctr"/>
            <a:r>
              <a:rPr lang="en-US" b="1" dirty="0" smtClean="0"/>
              <a:t>recommendations</a:t>
            </a:r>
            <a:endParaRPr lang="en-US" b="1" dirty="0"/>
          </a:p>
        </p:txBody>
      </p:sp>
      <p:sp>
        <p:nvSpPr>
          <p:cNvPr id="3" name="Text Placeholder 2"/>
          <p:cNvSpPr>
            <a:spLocks noGrp="1"/>
          </p:cNvSpPr>
          <p:nvPr>
            <p:ph type="body" idx="1"/>
          </p:nvPr>
        </p:nvSpPr>
        <p:spPr>
          <a:xfrm>
            <a:off x="3395881" y="1919540"/>
            <a:ext cx="5727097" cy="4102888"/>
          </a:xfrm>
        </p:spPr>
        <p:txBody>
          <a:bodyPr>
            <a:normAutofit/>
          </a:bodyPr>
          <a:lstStyle/>
          <a:p>
            <a:pPr marL="285750" lvl="0" indent="-285750">
              <a:buFont typeface="Wingdings" panose="05000000000000000000" pitchFamily="2" charset="2"/>
              <a:buChar char="v"/>
            </a:pPr>
            <a:r>
              <a:rPr lang="en-US" sz="1600" dirty="0">
                <a:solidFill>
                  <a:schemeClr val="bg1"/>
                </a:solidFill>
              </a:rPr>
              <a:t>T</a:t>
            </a:r>
            <a:r>
              <a:rPr lang="en-US" sz="1600" dirty="0" smtClean="0">
                <a:solidFill>
                  <a:schemeClr val="bg1"/>
                </a:solidFill>
              </a:rPr>
              <a:t>esting </a:t>
            </a:r>
            <a:r>
              <a:rPr lang="en-US" sz="1600" dirty="0">
                <a:solidFill>
                  <a:schemeClr val="bg1"/>
                </a:solidFill>
              </a:rPr>
              <a:t>other non-linear predictive models </a:t>
            </a:r>
            <a:r>
              <a:rPr lang="en-US" sz="1600" dirty="0" smtClean="0">
                <a:solidFill>
                  <a:schemeClr val="bg1"/>
                </a:solidFill>
              </a:rPr>
              <a:t>(non-linear </a:t>
            </a:r>
            <a:r>
              <a:rPr lang="en-US" sz="1600" dirty="0">
                <a:solidFill>
                  <a:schemeClr val="bg1"/>
                </a:solidFill>
              </a:rPr>
              <a:t>regression, </a:t>
            </a:r>
            <a:r>
              <a:rPr lang="en-US" sz="1600" dirty="0" smtClean="0">
                <a:solidFill>
                  <a:schemeClr val="bg1"/>
                </a:solidFill>
              </a:rPr>
              <a:t>neural </a:t>
            </a:r>
            <a:r>
              <a:rPr lang="en-US" sz="1600" dirty="0">
                <a:solidFill>
                  <a:schemeClr val="bg1"/>
                </a:solidFill>
              </a:rPr>
              <a:t>network </a:t>
            </a:r>
            <a:r>
              <a:rPr lang="en-US" sz="1600" dirty="0" smtClean="0">
                <a:solidFill>
                  <a:schemeClr val="bg1"/>
                </a:solidFill>
              </a:rPr>
              <a:t>models)</a:t>
            </a:r>
            <a:endParaRPr lang="en-US" sz="1600" dirty="0">
              <a:solidFill>
                <a:schemeClr val="bg1"/>
              </a:solidFill>
            </a:endParaRPr>
          </a:p>
          <a:p>
            <a:pPr marL="285750" lvl="0" indent="-285750">
              <a:buFont typeface="Wingdings" panose="05000000000000000000" pitchFamily="2" charset="2"/>
              <a:buChar char="v"/>
            </a:pPr>
            <a:r>
              <a:rPr lang="en-US" sz="1600" dirty="0" smtClean="0">
                <a:solidFill>
                  <a:schemeClr val="bg1"/>
                </a:solidFill>
              </a:rPr>
              <a:t>Improving </a:t>
            </a:r>
            <a:r>
              <a:rPr lang="en-US" sz="1600" dirty="0">
                <a:solidFill>
                  <a:schemeClr val="bg1"/>
                </a:solidFill>
              </a:rPr>
              <a:t>a way of encoding categorical variables with high cardinality, such as Gamma-Poisson matrix factorization, or min-hash encoder (Cerda &amp; </a:t>
            </a:r>
            <a:r>
              <a:rPr lang="en-US" sz="1600" dirty="0" err="1">
                <a:solidFill>
                  <a:schemeClr val="bg1"/>
                </a:solidFill>
              </a:rPr>
              <a:t>Varoquaux</a:t>
            </a:r>
            <a:r>
              <a:rPr lang="en-US" sz="1600" dirty="0">
                <a:solidFill>
                  <a:schemeClr val="bg1"/>
                </a:solidFill>
              </a:rPr>
              <a:t>, 2020);</a:t>
            </a:r>
          </a:p>
          <a:p>
            <a:pPr marL="285750" lvl="0" indent="-285750">
              <a:buFont typeface="Wingdings" panose="05000000000000000000" pitchFamily="2" charset="2"/>
              <a:buChar char="v"/>
            </a:pPr>
            <a:r>
              <a:rPr lang="en-US" sz="1600" dirty="0">
                <a:solidFill>
                  <a:schemeClr val="bg1"/>
                </a:solidFill>
              </a:rPr>
              <a:t>C</a:t>
            </a:r>
            <a:r>
              <a:rPr lang="en-US" sz="1600" dirty="0" smtClean="0">
                <a:solidFill>
                  <a:schemeClr val="bg1"/>
                </a:solidFill>
              </a:rPr>
              <a:t>onsidering </a:t>
            </a:r>
            <a:r>
              <a:rPr lang="en-US" sz="1600" dirty="0">
                <a:solidFill>
                  <a:schemeClr val="bg1"/>
                </a:solidFill>
              </a:rPr>
              <a:t>the low-level analysis of data (for example, on a single sub-agency, or a set-aside code), or using multilevel modeling. </a:t>
            </a:r>
          </a:p>
          <a:p>
            <a:pPr marL="285750" indent="-285750">
              <a:buFont typeface="Wingdings" panose="05000000000000000000" pitchFamily="2" charset="2"/>
              <a:buChar char="v"/>
            </a:pPr>
            <a:r>
              <a:rPr lang="en-US" sz="1600" dirty="0">
                <a:solidFill>
                  <a:schemeClr val="bg1"/>
                </a:solidFill>
              </a:rPr>
              <a:t>G</a:t>
            </a:r>
            <a:r>
              <a:rPr lang="en-US" sz="1600" dirty="0" smtClean="0">
                <a:solidFill>
                  <a:schemeClr val="bg1"/>
                </a:solidFill>
              </a:rPr>
              <a:t>athering </a:t>
            </a:r>
            <a:r>
              <a:rPr lang="en-US" sz="1600" dirty="0">
                <a:solidFill>
                  <a:schemeClr val="bg1"/>
                </a:solidFill>
              </a:rPr>
              <a:t>historical data for forecasting</a:t>
            </a:r>
            <a:r>
              <a:rPr lang="en-US" sz="1600" dirty="0" smtClean="0">
                <a:solidFill>
                  <a:schemeClr val="bg1"/>
                </a:solidFill>
              </a:rPr>
              <a:t>.</a:t>
            </a:r>
          </a:p>
          <a:p>
            <a:pPr marL="285750" indent="-285750">
              <a:buFont typeface="Wingdings" panose="05000000000000000000" pitchFamily="2" charset="2"/>
              <a:buChar char="v"/>
            </a:pPr>
            <a:r>
              <a:rPr lang="en-US" sz="1600" dirty="0" smtClean="0">
                <a:solidFill>
                  <a:schemeClr val="bg1"/>
                </a:solidFill>
              </a:rPr>
              <a:t>Enriching </a:t>
            </a:r>
            <a:r>
              <a:rPr lang="en-US" sz="1600" dirty="0">
                <a:solidFill>
                  <a:schemeClr val="bg1"/>
                </a:solidFill>
              </a:rPr>
              <a:t>the current dataset with other meaningful </a:t>
            </a:r>
            <a:r>
              <a:rPr lang="en-US" sz="1600" dirty="0" smtClean="0">
                <a:solidFill>
                  <a:schemeClr val="bg1"/>
                </a:solidFill>
              </a:rPr>
              <a:t>features for in-depth analysis</a:t>
            </a:r>
            <a:endParaRPr lang="en-US" sz="1600" dirty="0">
              <a:solidFill>
                <a:schemeClr val="bg1"/>
              </a:solidFill>
            </a:endParaRPr>
          </a:p>
        </p:txBody>
      </p:sp>
    </p:spTree>
    <p:extLst>
      <p:ext uri="{BB962C8B-B14F-4D97-AF65-F5344CB8AC3E}">
        <p14:creationId xmlns:p14="http://schemas.microsoft.com/office/powerpoint/2010/main" val="2467982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091" y="502920"/>
            <a:ext cx="8534401" cy="919480"/>
          </a:xfrm>
          <a:effectLst>
            <a:outerShdw blurRad="12700" dist="50800" dir="5400000" algn="ctr" rotWithShape="0">
              <a:srgbClr val="000000">
                <a:alpha val="43137"/>
              </a:srgbClr>
            </a:outerShdw>
          </a:effectLst>
        </p:spPr>
        <p:txBody>
          <a:bodyPr>
            <a:normAutofit/>
          </a:bodyPr>
          <a:lstStyle/>
          <a:p>
            <a:r>
              <a:rPr lang="en-US" b="1" dirty="0" smtClean="0"/>
              <a:t>References</a:t>
            </a:r>
            <a:endParaRPr lang="en-US" b="1" dirty="0"/>
          </a:p>
        </p:txBody>
      </p:sp>
      <p:sp>
        <p:nvSpPr>
          <p:cNvPr id="3" name="Text Placeholder 2"/>
          <p:cNvSpPr>
            <a:spLocks noGrp="1"/>
          </p:cNvSpPr>
          <p:nvPr>
            <p:ph type="body" idx="1"/>
          </p:nvPr>
        </p:nvSpPr>
        <p:spPr>
          <a:xfrm>
            <a:off x="684213" y="1666240"/>
            <a:ext cx="8534400" cy="4328160"/>
          </a:xfrm>
        </p:spPr>
        <p:txBody>
          <a:bodyPr>
            <a:normAutofit fontScale="85000" lnSpcReduction="10000"/>
          </a:bodyPr>
          <a:lstStyle/>
          <a:p>
            <a:r>
              <a:rPr lang="en-US" sz="1200" dirty="0"/>
              <a:t>Congressional Research Service. (2022, February 25</a:t>
            </a:r>
            <a:r>
              <a:rPr lang="en-US" sz="1200" i="1" dirty="0"/>
              <a:t>). An overview of small business contracting</a:t>
            </a:r>
            <a:r>
              <a:rPr lang="en-US" sz="1200" dirty="0"/>
              <a:t>. Retrieved March 19, 2022, from </a:t>
            </a:r>
            <a:r>
              <a:rPr lang="en-US" sz="1200" u="sng" dirty="0">
                <a:hlinkClick r:id="rId2"/>
              </a:rPr>
              <a:t>https://sgp.fas.org/crs/misc/R45576.pdf</a:t>
            </a:r>
            <a:endParaRPr lang="en-US" sz="1200" dirty="0"/>
          </a:p>
          <a:p>
            <a:r>
              <a:rPr lang="en-US" sz="1200" dirty="0" err="1" smtClean="0"/>
              <a:t>USAGov</a:t>
            </a:r>
            <a:r>
              <a:rPr lang="en-US" sz="1200" dirty="0"/>
              <a:t>. (</a:t>
            </a:r>
            <a:r>
              <a:rPr lang="en-US" sz="1200" dirty="0" err="1"/>
              <a:t>n.d.</a:t>
            </a:r>
            <a:r>
              <a:rPr lang="en-US" sz="1200" dirty="0"/>
              <a:t>). U.S. Department of Defense. </a:t>
            </a:r>
            <a:r>
              <a:rPr lang="en-US" sz="1200" dirty="0" err="1"/>
              <a:t>USAGov</a:t>
            </a:r>
            <a:r>
              <a:rPr lang="en-US" sz="1200" dirty="0"/>
              <a:t>. Retrieved March 5, 2022, from https://www.usa.gov/federal-agencies/u-s-department-of-defense</a:t>
            </a:r>
          </a:p>
          <a:p>
            <a:r>
              <a:rPr lang="en-US" sz="1200" dirty="0"/>
              <a:t>U.S. Department of Defense. (</a:t>
            </a:r>
            <a:r>
              <a:rPr lang="en-US" sz="1200" dirty="0" err="1"/>
              <a:t>n.d.</a:t>
            </a:r>
            <a:r>
              <a:rPr lang="en-US" sz="1200" dirty="0"/>
              <a:t>). Our story. U.S. Department of Defense. Retrieved February 27, 2022, from </a:t>
            </a:r>
            <a:r>
              <a:rPr lang="en-US" sz="1200" u="sng" dirty="0">
                <a:hlinkClick r:id="rId3"/>
              </a:rPr>
              <a:t>https://www.defense.gov/About</a:t>
            </a:r>
            <a:r>
              <a:rPr lang="en-US" sz="1200" u="sng" dirty="0" smtClean="0">
                <a:hlinkClick r:id="rId3"/>
              </a:rPr>
              <a:t>/</a:t>
            </a:r>
            <a:endParaRPr lang="en-US" sz="1200" u="sng" dirty="0" smtClean="0"/>
          </a:p>
          <a:p>
            <a:r>
              <a:rPr lang="en-US" sz="1200" dirty="0"/>
              <a:t>United States Government Accountability Office. (2021, October). </a:t>
            </a:r>
            <a:r>
              <a:rPr lang="en-US" sz="1200" i="1" dirty="0"/>
              <a:t>Small business contracting: Actions needed to implement and monitor DoD's small business strategy</a:t>
            </a:r>
            <a:r>
              <a:rPr lang="en-US" sz="1200" dirty="0"/>
              <a:t>. Retrieved March 19, 2022, from </a:t>
            </a:r>
            <a:r>
              <a:rPr lang="en-US" sz="1200" dirty="0">
                <a:hlinkClick r:id="rId4"/>
              </a:rPr>
              <a:t>https://</a:t>
            </a:r>
            <a:r>
              <a:rPr lang="en-US" sz="1200" dirty="0" smtClean="0">
                <a:hlinkClick r:id="rId4"/>
              </a:rPr>
              <a:t>www.gao.gov/assets/gao-22-104621.pdf</a:t>
            </a:r>
            <a:endParaRPr lang="en-US" sz="1200" dirty="0" smtClean="0"/>
          </a:p>
          <a:p>
            <a:r>
              <a:rPr lang="en-US" sz="1200" dirty="0"/>
              <a:t>Panton, B. C., </a:t>
            </a:r>
            <a:r>
              <a:rPr lang="en-US" sz="1200" dirty="0" err="1"/>
              <a:t>Colombi</a:t>
            </a:r>
            <a:r>
              <a:rPr lang="en-US" sz="1200" dirty="0"/>
              <a:t>, J. M., </a:t>
            </a:r>
            <a:r>
              <a:rPr lang="en-US" sz="1200" dirty="0" err="1"/>
              <a:t>Grimaila</a:t>
            </a:r>
            <a:r>
              <a:rPr lang="en-US" sz="1200" dirty="0"/>
              <a:t>, M. R., &amp; Mills, R. F. (2014). Strengthening DoD Cyber Security with the Vulnerability Market. </a:t>
            </a:r>
            <a:r>
              <a:rPr lang="en-US" sz="1200" i="1" dirty="0"/>
              <a:t>Defense Acquisition Research Journal: A Publication of the Defense Acquisition University, 21(1),</a:t>
            </a:r>
            <a:r>
              <a:rPr lang="en-US" sz="1200" dirty="0"/>
              <a:t> 465–484</a:t>
            </a:r>
            <a:r>
              <a:rPr lang="en-US" sz="1200" dirty="0" smtClean="0"/>
              <a:t>.</a:t>
            </a:r>
          </a:p>
          <a:p>
            <a:r>
              <a:rPr lang="en-US" sz="1200" dirty="0"/>
              <a:t>Office of the Under Secretary of Defense for Intelligence and Security. (2020, March 6). </a:t>
            </a:r>
            <a:r>
              <a:rPr lang="en-US" sz="1200" i="1" dirty="0"/>
              <a:t>DoD Instruction 5200.48</a:t>
            </a:r>
            <a:r>
              <a:rPr lang="en-US" sz="1200" dirty="0"/>
              <a:t>. Retrieved March 21, 2022, from https://www.esd.whs.mil/Portals/54/Documents/DD/issuances/dodi/520048p.PDF</a:t>
            </a:r>
          </a:p>
          <a:p>
            <a:r>
              <a:rPr lang="en-US" sz="1200" dirty="0" smtClean="0"/>
              <a:t>Schilling</a:t>
            </a:r>
            <a:r>
              <a:rPr lang="en-US" sz="1200" dirty="0"/>
              <a:t>, R., </a:t>
            </a:r>
            <a:r>
              <a:rPr lang="en-US" sz="1200" dirty="0" err="1"/>
              <a:t>Mazzuchi</a:t>
            </a:r>
            <a:r>
              <a:rPr lang="en-US" sz="1200" dirty="0"/>
              <a:t>, T. A., &amp; </a:t>
            </a:r>
            <a:r>
              <a:rPr lang="en-US" sz="1200" dirty="0" err="1"/>
              <a:t>Sarkani</a:t>
            </a:r>
            <a:r>
              <a:rPr lang="en-US" sz="1200" dirty="0"/>
              <a:t>, S. (2017). Survey of small business barriers to Department of Defense contracts. Defense Acquisition Research Journal: A Publication of the Defense Acquisition University, 24(1), 2–29</a:t>
            </a:r>
            <a:r>
              <a:rPr lang="en-US" sz="1200" dirty="0" smtClean="0"/>
              <a:t>.</a:t>
            </a:r>
          </a:p>
          <a:p>
            <a:r>
              <a:rPr lang="en-US" sz="1200" dirty="0"/>
              <a:t>U.S. Department of Defense. (2007, May 4). </a:t>
            </a:r>
            <a:r>
              <a:rPr lang="en-US" sz="1200" i="1" dirty="0"/>
              <a:t>Department of Defense information sharing strategy</a:t>
            </a:r>
            <a:r>
              <a:rPr lang="en-US" sz="1200" dirty="0"/>
              <a:t>. Retrieved March 20, 2022, from https://dodcio.defense.gov/Portals/0/Documents/InfoSharingStrategy.pdf </a:t>
            </a:r>
          </a:p>
          <a:p>
            <a:r>
              <a:rPr lang="en-US" sz="1200" dirty="0"/>
              <a:t>U.S. Department of Defense. (2018). </a:t>
            </a:r>
            <a:r>
              <a:rPr lang="en-US" sz="1200" i="1" dirty="0"/>
              <a:t>U.S. Department of Defense cyber strategy</a:t>
            </a:r>
            <a:r>
              <a:rPr lang="en-US" sz="1200" dirty="0"/>
              <a:t>. Retrieved March 20, 2022, from </a:t>
            </a:r>
            <a:r>
              <a:rPr lang="en-US" sz="1200" u="sng" dirty="0">
                <a:hlinkClick r:id="rId5"/>
              </a:rPr>
              <a:t>https://media.defense.gov/2018/Sep/18/2002041658/-1/-1/1/CYBER_STRATEGY_SUMMARY_FINAL.PDF</a:t>
            </a:r>
            <a:endParaRPr lang="en-US" sz="1200" dirty="0"/>
          </a:p>
          <a:p>
            <a:r>
              <a:rPr lang="en-US" sz="1200" dirty="0"/>
              <a:t>U.S. Department of Defense. (2018, December). </a:t>
            </a:r>
            <a:r>
              <a:rPr lang="en-US" sz="1200" i="1" dirty="0"/>
              <a:t>DoD Cloud Strategy</a:t>
            </a:r>
            <a:r>
              <a:rPr lang="en-US" sz="1200" dirty="0"/>
              <a:t>. Retrieved March 20, 2022, from https://media.defense.gov/2019/Feb/04/2002085866/-1/-1/1/DOD-CLOUD-STRATEGY.PDF</a:t>
            </a:r>
          </a:p>
          <a:p>
            <a:r>
              <a:rPr lang="en-US" sz="1200" dirty="0"/>
              <a:t>U.S. Department of Defense. (2019, June 5). </a:t>
            </a:r>
            <a:r>
              <a:rPr lang="en-US" sz="1200" i="1" dirty="0"/>
              <a:t>DoD Digital Modernization Strategy 2019</a:t>
            </a:r>
            <a:r>
              <a:rPr lang="en-US" sz="1200" dirty="0"/>
              <a:t>. Retrieved March 20, 2022, from https://media.defense.gov/2019/Jul/12/2002156622/-1/-1/1/DOD-DIGITAL-MODERNIZATION-STRATEGY-2019.PDF</a:t>
            </a:r>
          </a:p>
          <a:p>
            <a:endParaRPr lang="en-US" sz="1200" dirty="0"/>
          </a:p>
          <a:p>
            <a:endParaRPr lang="en-US" dirty="0"/>
          </a:p>
          <a:p>
            <a:endParaRPr lang="en-US" dirty="0"/>
          </a:p>
        </p:txBody>
      </p:sp>
    </p:spTree>
    <p:extLst>
      <p:ext uri="{BB962C8B-B14F-4D97-AF65-F5344CB8AC3E}">
        <p14:creationId xmlns:p14="http://schemas.microsoft.com/office/powerpoint/2010/main" val="2817841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2" y="980501"/>
            <a:ext cx="8580973" cy="5199962"/>
          </a:xfrm>
        </p:spPr>
        <p:txBody>
          <a:bodyPr/>
          <a:lstStyle/>
          <a:p>
            <a:r>
              <a:rPr lang="en-US" sz="1200" dirty="0"/>
              <a:t>U.S. Department of Defense. (2020). </a:t>
            </a:r>
            <a:r>
              <a:rPr lang="en-US" sz="1200" i="1" dirty="0"/>
              <a:t>DoD Data Strategy</a:t>
            </a:r>
            <a:r>
              <a:rPr lang="en-US" sz="1200" dirty="0"/>
              <a:t>. Retrieved March 16, 2022, from </a:t>
            </a:r>
            <a:r>
              <a:rPr lang="en-US" sz="1200" u="sng" dirty="0">
                <a:hlinkClick r:id="rId2"/>
              </a:rPr>
              <a:t>https://media.defense.gov/2020/Oct/08/2002514180/-1/-1/0/DOD-DATA-STRATEGY.PDF</a:t>
            </a:r>
            <a:endParaRPr lang="en-US" sz="1200" dirty="0"/>
          </a:p>
          <a:p>
            <a:r>
              <a:rPr lang="en-US" sz="1200" dirty="0"/>
              <a:t>U.S. Department of Defense. (2020, March 30). </a:t>
            </a:r>
            <a:r>
              <a:rPr lang="en-US" sz="1200" i="1" dirty="0"/>
              <a:t>ICAM strategy</a:t>
            </a:r>
            <a:r>
              <a:rPr lang="en-US" sz="1200" dirty="0"/>
              <a:t>. Retrieved March 20, 2022, from </a:t>
            </a:r>
            <a:r>
              <a:rPr lang="en-US" sz="1200" u="sng" dirty="0">
                <a:hlinkClick r:id="rId3"/>
              </a:rPr>
              <a:t>https://dodcio.defense.gov/Portals/0/Documents/Cyber/ICAM_Strategy.pdf</a:t>
            </a:r>
            <a:endParaRPr lang="en-US" sz="1200" dirty="0"/>
          </a:p>
          <a:p>
            <a:r>
              <a:rPr lang="en-US" sz="1200" dirty="0"/>
              <a:t>U.S. Department of Defense. (2021, November 4). Strategic direction for cybersecurity maturity model certification (CMMC) program. U.S. Department of Defense. Retrieved March 20, 2022, from https://www.defense.gov/News/Releases/Release/Article/2833006/strategic-direction-for-cybersecurity-maturity-model-certification-cmmc-program/</a:t>
            </a:r>
          </a:p>
          <a:p>
            <a:endParaRPr lang="en-US" dirty="0"/>
          </a:p>
        </p:txBody>
      </p:sp>
    </p:spTree>
    <p:extLst>
      <p:ext uri="{BB962C8B-B14F-4D97-AF65-F5344CB8AC3E}">
        <p14:creationId xmlns:p14="http://schemas.microsoft.com/office/powerpoint/2010/main" val="1473607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91168"/>
            <a:ext cx="10983310" cy="663302"/>
          </a:xfrm>
          <a:effectLst>
            <a:glow rad="457200">
              <a:schemeClr val="accent1">
                <a:alpha val="81000"/>
              </a:schemeClr>
            </a:glow>
            <a:outerShdw blurRad="63500" dist="50800" dir="5400000" algn="ctr" rotWithShape="0">
              <a:srgbClr val="000000">
                <a:alpha val="43137"/>
              </a:srgbClr>
            </a:outerShdw>
          </a:effectLst>
        </p:spPr>
        <p:txBody>
          <a:bodyPr>
            <a:normAutofit/>
          </a:bodyPr>
          <a:lstStyle/>
          <a:p>
            <a:pPr algn="ctr"/>
            <a:r>
              <a:rPr lang="en-US" b="1" dirty="0" smtClean="0"/>
              <a:t>content</a:t>
            </a:r>
            <a:endParaRPr lang="en-US" b="1" dirty="0"/>
          </a:p>
        </p:txBody>
      </p:sp>
      <p:sp>
        <p:nvSpPr>
          <p:cNvPr id="6" name="TextBox 5"/>
          <p:cNvSpPr txBox="1"/>
          <p:nvPr/>
        </p:nvSpPr>
        <p:spPr>
          <a:xfrm>
            <a:off x="872359" y="1234393"/>
            <a:ext cx="10026869" cy="752513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b="1" cap="all" dirty="0"/>
              <a:t>Department of Defense: Company </a:t>
            </a:r>
            <a:r>
              <a:rPr lang="en-US" sz="1600" b="1" cap="all" dirty="0" smtClean="0"/>
              <a:t>profile</a:t>
            </a:r>
          </a:p>
          <a:p>
            <a:pPr marL="285750" indent="-285750">
              <a:lnSpc>
                <a:spcPct val="150000"/>
              </a:lnSpc>
              <a:buFont typeface="Wingdings" panose="05000000000000000000" pitchFamily="2" charset="2"/>
              <a:buChar char="v"/>
            </a:pPr>
            <a:r>
              <a:rPr lang="en-US" sz="1600" b="1" cap="all" dirty="0"/>
              <a:t>DoD award </a:t>
            </a:r>
            <a:r>
              <a:rPr lang="en-US" sz="1600" b="1" cap="all" dirty="0" smtClean="0"/>
              <a:t>data</a:t>
            </a:r>
          </a:p>
          <a:p>
            <a:pPr marL="285750" indent="-285750">
              <a:lnSpc>
                <a:spcPct val="150000"/>
              </a:lnSpc>
              <a:buFont typeface="Wingdings" panose="05000000000000000000" pitchFamily="2" charset="2"/>
              <a:buChar char="v"/>
            </a:pPr>
            <a:r>
              <a:rPr lang="en-US" sz="1600" b="1" cap="all" dirty="0"/>
              <a:t>Study overview </a:t>
            </a:r>
            <a:endParaRPr lang="en-US" sz="1600" b="1" cap="all" dirty="0" smtClean="0"/>
          </a:p>
          <a:p>
            <a:pPr marL="285750" indent="-285750">
              <a:lnSpc>
                <a:spcPct val="150000"/>
              </a:lnSpc>
              <a:buFont typeface="Wingdings" panose="05000000000000000000" pitchFamily="2" charset="2"/>
              <a:buChar char="v"/>
            </a:pPr>
            <a:r>
              <a:rPr lang="en-US" sz="1600" b="1" cap="all" dirty="0" smtClean="0"/>
              <a:t>Data security </a:t>
            </a:r>
            <a:r>
              <a:rPr lang="en-US" sz="1600" b="1" cap="all" dirty="0"/>
              <a:t>and ethical </a:t>
            </a:r>
            <a:r>
              <a:rPr lang="en-US" sz="1600" b="1" cap="all" dirty="0" smtClean="0"/>
              <a:t>concerns</a:t>
            </a:r>
          </a:p>
          <a:p>
            <a:pPr marL="285750" indent="-285750">
              <a:lnSpc>
                <a:spcPct val="150000"/>
              </a:lnSpc>
              <a:buFont typeface="Wingdings" panose="05000000000000000000" pitchFamily="2" charset="2"/>
              <a:buChar char="v"/>
            </a:pPr>
            <a:r>
              <a:rPr lang="en-US" sz="1600" b="1" cap="all" dirty="0"/>
              <a:t>Research hypothesis and literature </a:t>
            </a:r>
            <a:r>
              <a:rPr lang="en-US" sz="1600" b="1" cap="all" dirty="0" smtClean="0"/>
              <a:t>review</a:t>
            </a:r>
          </a:p>
          <a:p>
            <a:pPr marL="285750" indent="-285750">
              <a:lnSpc>
                <a:spcPct val="150000"/>
              </a:lnSpc>
              <a:buFont typeface="Wingdings" panose="05000000000000000000" pitchFamily="2" charset="2"/>
              <a:buChar char="v"/>
            </a:pPr>
            <a:r>
              <a:rPr lang="en-US" sz="1600" b="1" cap="all" dirty="0"/>
              <a:t>Tools and </a:t>
            </a:r>
            <a:r>
              <a:rPr lang="en-US" sz="1600" b="1" cap="all" dirty="0" smtClean="0"/>
              <a:t>techniques</a:t>
            </a:r>
          </a:p>
          <a:p>
            <a:pPr marL="285750" indent="-285750">
              <a:lnSpc>
                <a:spcPct val="150000"/>
              </a:lnSpc>
              <a:buFont typeface="Wingdings" panose="05000000000000000000" pitchFamily="2" charset="2"/>
              <a:buChar char="v"/>
            </a:pPr>
            <a:r>
              <a:rPr lang="en-US" sz="1600" b="1" cap="all" dirty="0"/>
              <a:t>DATA </a:t>
            </a:r>
            <a:r>
              <a:rPr lang="en-US" sz="1600" b="1" cap="all" dirty="0" smtClean="0"/>
              <a:t>PREPROCESING</a:t>
            </a:r>
          </a:p>
          <a:p>
            <a:pPr marL="285750" indent="-285750">
              <a:lnSpc>
                <a:spcPct val="150000"/>
              </a:lnSpc>
              <a:buFont typeface="Wingdings" panose="05000000000000000000" pitchFamily="2" charset="2"/>
              <a:buChar char="v"/>
            </a:pPr>
            <a:r>
              <a:rPr lang="en-US" sz="1600" b="1" cap="all" dirty="0" smtClean="0"/>
              <a:t>Findings</a:t>
            </a:r>
          </a:p>
          <a:p>
            <a:pPr marL="742950" lvl="1" indent="-285750">
              <a:lnSpc>
                <a:spcPct val="150000"/>
              </a:lnSpc>
              <a:buFont typeface="Wingdings" panose="05000000000000000000" pitchFamily="2" charset="2"/>
              <a:buChar char="v"/>
            </a:pPr>
            <a:r>
              <a:rPr lang="en-US" sz="1600" b="1" cap="all" dirty="0" smtClean="0"/>
              <a:t>linear </a:t>
            </a:r>
            <a:r>
              <a:rPr lang="en-US" sz="1600" b="1" cap="all" dirty="0"/>
              <a:t>regression </a:t>
            </a:r>
            <a:r>
              <a:rPr lang="en-US" sz="1600" b="1" cap="all" dirty="0" smtClean="0"/>
              <a:t>results</a:t>
            </a:r>
          </a:p>
          <a:p>
            <a:pPr marL="742950" lvl="1" indent="-285750">
              <a:lnSpc>
                <a:spcPct val="150000"/>
              </a:lnSpc>
              <a:buFont typeface="Wingdings" panose="05000000000000000000" pitchFamily="2" charset="2"/>
              <a:buChar char="v"/>
            </a:pPr>
            <a:r>
              <a:rPr lang="en-US" sz="1600" b="1" cap="all" dirty="0"/>
              <a:t>decision tree and random forest </a:t>
            </a:r>
            <a:r>
              <a:rPr lang="en-US" sz="1600" b="1" cap="all" dirty="0" smtClean="0"/>
              <a:t>regressor</a:t>
            </a:r>
          </a:p>
          <a:p>
            <a:pPr marL="742950" lvl="1" indent="-285750">
              <a:lnSpc>
                <a:spcPct val="150000"/>
              </a:lnSpc>
              <a:buFont typeface="Wingdings" panose="05000000000000000000" pitchFamily="2" charset="2"/>
              <a:buChar char="v"/>
            </a:pPr>
            <a:r>
              <a:rPr lang="en-US" sz="1600" b="1" cap="all" dirty="0"/>
              <a:t>hypothesis </a:t>
            </a:r>
            <a:r>
              <a:rPr lang="en-US" sz="1600" b="1" cap="all" dirty="0" smtClean="0"/>
              <a:t>testing</a:t>
            </a:r>
          </a:p>
          <a:p>
            <a:pPr marL="742950" lvl="1" indent="-285750">
              <a:lnSpc>
                <a:spcPct val="150000"/>
              </a:lnSpc>
              <a:buFont typeface="Wingdings" panose="05000000000000000000" pitchFamily="2" charset="2"/>
              <a:buChar char="v"/>
            </a:pPr>
            <a:r>
              <a:rPr lang="en-US" sz="1600" b="1" cap="all" dirty="0" smtClean="0"/>
              <a:t>visualizations</a:t>
            </a:r>
          </a:p>
          <a:p>
            <a:pPr marL="285750" indent="-285750">
              <a:lnSpc>
                <a:spcPct val="150000"/>
              </a:lnSpc>
              <a:buFont typeface="Wingdings" panose="05000000000000000000" pitchFamily="2" charset="2"/>
              <a:buChar char="v"/>
            </a:pPr>
            <a:r>
              <a:rPr lang="en-US" sz="1600" b="1" cap="all" dirty="0"/>
              <a:t>recommendations</a:t>
            </a:r>
            <a:endParaRPr lang="en-US" sz="1600" b="1" cap="all" dirty="0" smtClean="0"/>
          </a:p>
          <a:p>
            <a:pPr marL="742950" lvl="1" indent="-285750">
              <a:lnSpc>
                <a:spcPct val="150000"/>
              </a:lnSpc>
              <a:buFont typeface="Wingdings" panose="05000000000000000000" pitchFamily="2" charset="2"/>
              <a:buChar char="v"/>
            </a:pPr>
            <a:endParaRPr lang="en-US" sz="1600" b="1" cap="all" dirty="0" smtClean="0"/>
          </a:p>
          <a:p>
            <a:pPr marL="285750" indent="-285750">
              <a:lnSpc>
                <a:spcPct val="200000"/>
              </a:lnSpc>
              <a:buFont typeface="Wingdings" panose="05000000000000000000" pitchFamily="2" charset="2"/>
              <a:buChar char="v"/>
            </a:pPr>
            <a:endParaRPr lang="en-US" b="1" cap="all" dirty="0"/>
          </a:p>
          <a:p>
            <a:pPr marL="285750" indent="-285750">
              <a:lnSpc>
                <a:spcPct val="200000"/>
              </a:lnSpc>
              <a:buFont typeface="Wingdings" panose="05000000000000000000" pitchFamily="2" charset="2"/>
              <a:buChar char="v"/>
            </a:pPr>
            <a:endParaRPr lang="en-US" b="1" dirty="0" smtClean="0"/>
          </a:p>
          <a:p>
            <a:pPr marL="285750" indent="-285750">
              <a:lnSpc>
                <a:spcPct val="200000"/>
              </a:lnSpc>
              <a:buFont typeface="Wingdings" panose="05000000000000000000" pitchFamily="2" charset="2"/>
              <a:buChar char="v"/>
            </a:pPr>
            <a:endParaRPr lang="en-US" b="1" dirty="0" smtClean="0"/>
          </a:p>
          <a:p>
            <a:pPr marL="285750" indent="-285750">
              <a:lnSpc>
                <a:spcPct val="200000"/>
              </a:lnSpc>
              <a:buFont typeface="Wingdings" panose="05000000000000000000" pitchFamily="2" charset="2"/>
              <a:buChar char="v"/>
            </a:pPr>
            <a:endParaRPr lang="en-US" dirty="0"/>
          </a:p>
        </p:txBody>
      </p:sp>
    </p:spTree>
    <p:extLst>
      <p:ext uri="{BB962C8B-B14F-4D97-AF65-F5344CB8AC3E}">
        <p14:creationId xmlns:p14="http://schemas.microsoft.com/office/powerpoint/2010/main" val="3229641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71" y="296916"/>
            <a:ext cx="11393453" cy="757411"/>
          </a:xfrm>
          <a:effectLst>
            <a:outerShdw blurRad="12700" dist="50800" dir="5400000" algn="ctr" rotWithShape="0">
              <a:srgbClr val="000000">
                <a:alpha val="43137"/>
              </a:srgbClr>
            </a:outerShdw>
          </a:effectLst>
        </p:spPr>
        <p:txBody>
          <a:bodyPr>
            <a:noAutofit/>
          </a:bodyPr>
          <a:lstStyle/>
          <a:p>
            <a:pPr algn="ctr"/>
            <a:r>
              <a:rPr lang="en-US" sz="3600" b="1" dirty="0" smtClean="0"/>
              <a:t>Department of Defense: Company profile</a:t>
            </a:r>
            <a:endParaRPr lang="en-US" sz="3600" b="1" dirty="0"/>
          </a:p>
        </p:txBody>
      </p:sp>
      <p:sp>
        <p:nvSpPr>
          <p:cNvPr id="4" name="Text Placeholder 3"/>
          <p:cNvSpPr>
            <a:spLocks noGrp="1"/>
          </p:cNvSpPr>
          <p:nvPr>
            <p:ph type="body" sz="half" idx="2"/>
          </p:nvPr>
        </p:nvSpPr>
        <p:spPr>
          <a:xfrm>
            <a:off x="8191500" y="1941906"/>
            <a:ext cx="3359016" cy="4124325"/>
          </a:xfrm>
        </p:spPr>
        <p:txBody>
          <a:bodyPr>
            <a:normAutofit lnSpcReduction="10000"/>
          </a:bodyPr>
          <a:lstStyle/>
          <a:p>
            <a:pPr marL="285750" indent="-285750">
              <a:buFont typeface="Wingdings" panose="05000000000000000000" pitchFamily="2" charset="2"/>
              <a:buChar char="q"/>
            </a:pPr>
            <a:r>
              <a:rPr lang="en-US" sz="1400" b="1" dirty="0" smtClean="0">
                <a:solidFill>
                  <a:schemeClr val="bg2">
                    <a:lumMod val="50000"/>
                  </a:schemeClr>
                </a:solidFill>
              </a:rPr>
              <a:t>Department of Defense (DoD) was founded in 1947</a:t>
            </a:r>
          </a:p>
          <a:p>
            <a:pPr marL="285750" indent="-285750">
              <a:buFont typeface="Wingdings" panose="05000000000000000000" pitchFamily="2" charset="2"/>
              <a:buChar char="q"/>
            </a:pPr>
            <a:r>
              <a:rPr lang="en-US" sz="1400" b="1" dirty="0" smtClean="0">
                <a:solidFill>
                  <a:schemeClr val="bg2">
                    <a:lumMod val="50000"/>
                  </a:schemeClr>
                </a:solidFill>
              </a:rPr>
              <a:t>3 million service members and civilians</a:t>
            </a:r>
          </a:p>
          <a:p>
            <a:pPr marL="285750" indent="-285750">
              <a:buFont typeface="Wingdings" panose="05000000000000000000" pitchFamily="2" charset="2"/>
              <a:buChar char="q"/>
            </a:pPr>
            <a:r>
              <a:rPr lang="en-US" sz="1400" b="1" dirty="0" smtClean="0">
                <a:solidFill>
                  <a:schemeClr val="bg2">
                    <a:lumMod val="50000"/>
                  </a:schemeClr>
                </a:solidFill>
              </a:rPr>
              <a:t>4,800 sites in over 160 countries</a:t>
            </a:r>
          </a:p>
          <a:p>
            <a:pPr marL="285750" indent="-285750">
              <a:buFont typeface="Wingdings" panose="05000000000000000000" pitchFamily="2" charset="2"/>
              <a:buChar char="q"/>
            </a:pPr>
            <a:r>
              <a:rPr lang="en-US" sz="1400" b="1" dirty="0" smtClean="0">
                <a:solidFill>
                  <a:schemeClr val="bg2">
                    <a:lumMod val="50000"/>
                  </a:schemeClr>
                </a:solidFill>
              </a:rPr>
              <a:t>Complex structure, main sub-agencies:</a:t>
            </a:r>
          </a:p>
          <a:p>
            <a:pPr marL="628650" lvl="1" indent="-171450">
              <a:buFont typeface="Wingdings" panose="05000000000000000000" pitchFamily="2" charset="2"/>
              <a:buChar char="§"/>
            </a:pPr>
            <a:r>
              <a:rPr lang="en-US" sz="1400" dirty="0" smtClean="0">
                <a:solidFill>
                  <a:schemeClr val="tx1"/>
                </a:solidFill>
              </a:rPr>
              <a:t>Army</a:t>
            </a:r>
          </a:p>
          <a:p>
            <a:pPr marL="628650" lvl="1" indent="-171450">
              <a:buFont typeface="Wingdings" panose="05000000000000000000" pitchFamily="2" charset="2"/>
              <a:buChar char="§"/>
            </a:pPr>
            <a:r>
              <a:rPr lang="en-US" sz="1400" dirty="0" smtClean="0">
                <a:solidFill>
                  <a:schemeClr val="tx1"/>
                </a:solidFill>
              </a:rPr>
              <a:t>Marine Corps</a:t>
            </a:r>
          </a:p>
          <a:p>
            <a:pPr marL="628650" lvl="1" indent="-171450">
              <a:buFont typeface="Wingdings" panose="05000000000000000000" pitchFamily="2" charset="2"/>
              <a:buChar char="§"/>
            </a:pPr>
            <a:r>
              <a:rPr lang="en-US" sz="1400" dirty="0" smtClean="0">
                <a:solidFill>
                  <a:schemeClr val="tx1"/>
                </a:solidFill>
              </a:rPr>
              <a:t>Air Force</a:t>
            </a:r>
          </a:p>
          <a:p>
            <a:pPr marL="628650" lvl="1" indent="-171450">
              <a:buFont typeface="Wingdings" panose="05000000000000000000" pitchFamily="2" charset="2"/>
              <a:buChar char="§"/>
            </a:pPr>
            <a:r>
              <a:rPr lang="en-US" sz="1400" dirty="0" smtClean="0">
                <a:solidFill>
                  <a:schemeClr val="tx1"/>
                </a:solidFill>
              </a:rPr>
              <a:t>Space Force</a:t>
            </a:r>
          </a:p>
          <a:p>
            <a:pPr marL="628650" lvl="1" indent="-171450">
              <a:buFont typeface="Wingdings" panose="05000000000000000000" pitchFamily="2" charset="2"/>
              <a:buChar char="§"/>
            </a:pPr>
            <a:r>
              <a:rPr lang="en-US" sz="1400" dirty="0" smtClean="0">
                <a:solidFill>
                  <a:schemeClr val="tx1"/>
                </a:solidFill>
              </a:rPr>
              <a:t>Coast Guard</a:t>
            </a:r>
          </a:p>
          <a:p>
            <a:pPr marL="628650" lvl="1" indent="-171450">
              <a:buFont typeface="Wingdings" panose="05000000000000000000" pitchFamily="2" charset="2"/>
              <a:buChar char="§"/>
            </a:pPr>
            <a:r>
              <a:rPr lang="en-US" sz="1400" dirty="0" smtClean="0">
                <a:solidFill>
                  <a:schemeClr val="tx1"/>
                </a:solidFill>
              </a:rPr>
              <a:t>National Guard</a:t>
            </a:r>
          </a:p>
          <a:p>
            <a:pPr marL="285750" indent="-285750">
              <a:buFont typeface="Wingdings" panose="05000000000000000000" pitchFamily="2" charset="2"/>
              <a:buChar char="q"/>
            </a:pPr>
            <a:r>
              <a:rPr lang="en-US" sz="1400" b="1" dirty="0">
                <a:solidFill>
                  <a:schemeClr val="bg2">
                    <a:lumMod val="50000"/>
                  </a:schemeClr>
                </a:solidFill>
              </a:rPr>
              <a:t>S</a:t>
            </a:r>
            <a:r>
              <a:rPr lang="en-US" sz="1400" b="1" dirty="0" smtClean="0">
                <a:solidFill>
                  <a:schemeClr val="bg2">
                    <a:lumMod val="50000"/>
                  </a:schemeClr>
                </a:solidFill>
              </a:rPr>
              <a:t>ervices, products</a:t>
            </a:r>
          </a:p>
          <a:p>
            <a:pPr marL="285750" indent="-285750">
              <a:buFont typeface="Wingdings" panose="05000000000000000000" pitchFamily="2" charset="2"/>
              <a:buChar char="q"/>
            </a:pPr>
            <a:endParaRPr lang="en-US" dirty="0" smtClean="0">
              <a:solidFill>
                <a:schemeClr val="bg2">
                  <a:lumMod val="50000"/>
                </a:schemeClr>
              </a:solidFill>
            </a:endParaRPr>
          </a:p>
          <a:p>
            <a:pPr marL="285750" indent="-285750">
              <a:buFont typeface="Wingdings" panose="05000000000000000000" pitchFamily="2" charset="2"/>
              <a:buChar char="q"/>
            </a:pPr>
            <a:endParaRPr lang="en-US" dirty="0"/>
          </a:p>
        </p:txBody>
      </p:sp>
      <p:pic>
        <p:nvPicPr>
          <p:cNvPr id="1026" name="Picture 2" descr="Department of Defense em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24" y="2046335"/>
            <a:ext cx="6467431" cy="3637930"/>
          </a:xfrm>
          <a:prstGeom prst="rect">
            <a:avLst/>
          </a:prstGeom>
          <a:noFill/>
          <a:effectLst>
            <a:glow rad="355600">
              <a:schemeClr val="accent1">
                <a:alpha val="40000"/>
              </a:schemeClr>
            </a:glow>
            <a:outerShdw dist="50800" sx="1000" sy="1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00224" y="5820010"/>
            <a:ext cx="5136342" cy="246221"/>
          </a:xfrm>
          <a:prstGeom prst="rect">
            <a:avLst/>
          </a:prstGeom>
          <a:noFill/>
        </p:spPr>
        <p:txBody>
          <a:bodyPr wrap="none" rtlCol="0">
            <a:spAutoFit/>
          </a:bodyPr>
          <a:lstStyle/>
          <a:p>
            <a:r>
              <a:rPr lang="en-US" sz="1000" b="1" i="1" dirty="0" smtClean="0">
                <a:solidFill>
                  <a:schemeClr val="bg1"/>
                </a:solidFill>
              </a:rPr>
              <a:t>Note</a:t>
            </a:r>
            <a:r>
              <a:rPr lang="en-US" sz="1000" dirty="0" smtClean="0"/>
              <a:t>. </a:t>
            </a:r>
            <a:r>
              <a:rPr lang="en-US" sz="1000" dirty="0"/>
              <a:t>Image from https://www.dla.mil/About-DLA/Images/igphoto/2002310058/</a:t>
            </a:r>
          </a:p>
        </p:txBody>
      </p:sp>
      <p:sp>
        <p:nvSpPr>
          <p:cNvPr id="10" name="TextBox 9"/>
          <p:cNvSpPr txBox="1"/>
          <p:nvPr/>
        </p:nvSpPr>
        <p:spPr>
          <a:xfrm>
            <a:off x="700224" y="1448926"/>
            <a:ext cx="2613216" cy="461665"/>
          </a:xfrm>
          <a:prstGeom prst="rect">
            <a:avLst/>
          </a:prstGeom>
          <a:noFill/>
        </p:spPr>
        <p:txBody>
          <a:bodyPr wrap="none" rtlCol="0">
            <a:spAutoFit/>
          </a:bodyPr>
          <a:lstStyle/>
          <a:p>
            <a:r>
              <a:rPr lang="en-US" sz="1200" b="1" dirty="0" smtClean="0">
                <a:solidFill>
                  <a:schemeClr val="bg1"/>
                </a:solidFill>
              </a:rPr>
              <a:t>Figure 1</a:t>
            </a:r>
          </a:p>
          <a:p>
            <a:r>
              <a:rPr lang="en-US" sz="1200" i="1" dirty="0"/>
              <a:t>Department of Defense emblem</a:t>
            </a:r>
          </a:p>
        </p:txBody>
      </p:sp>
    </p:spTree>
    <p:extLst>
      <p:ext uri="{BB962C8B-B14F-4D97-AF65-F5344CB8AC3E}">
        <p14:creationId xmlns:p14="http://schemas.microsoft.com/office/powerpoint/2010/main" val="631870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740" y="630621"/>
            <a:ext cx="10990639" cy="625302"/>
          </a:xfrm>
          <a:effectLst>
            <a:outerShdw blurRad="12700" dist="50800" dir="5400000" algn="ctr" rotWithShape="0">
              <a:srgbClr val="000000">
                <a:alpha val="43137"/>
              </a:srgbClr>
            </a:outerShdw>
          </a:effectLst>
        </p:spPr>
        <p:txBody>
          <a:bodyPr>
            <a:normAutofit fontScale="90000"/>
          </a:bodyPr>
          <a:lstStyle/>
          <a:p>
            <a:pPr algn="ctr"/>
            <a:r>
              <a:rPr lang="en-US" sz="3600" b="1" dirty="0" smtClean="0"/>
              <a:t>DoD award data</a:t>
            </a:r>
            <a:endParaRPr lang="en-US" sz="3600" b="1" dirty="0"/>
          </a:p>
        </p:txBody>
      </p:sp>
      <p:sp>
        <p:nvSpPr>
          <p:cNvPr id="4" name="Text Placeholder 3"/>
          <p:cNvSpPr>
            <a:spLocks noGrp="1"/>
          </p:cNvSpPr>
          <p:nvPr>
            <p:ph type="body" sz="half" idx="2"/>
          </p:nvPr>
        </p:nvSpPr>
        <p:spPr>
          <a:xfrm>
            <a:off x="7094862" y="2185004"/>
            <a:ext cx="4034928" cy="3918545"/>
          </a:xfrm>
        </p:spPr>
        <p:txBody>
          <a:bodyPr>
            <a:normAutofit fontScale="92500" lnSpcReduction="20000"/>
          </a:bodyPr>
          <a:lstStyle/>
          <a:p>
            <a:pPr marL="285750" indent="-285750">
              <a:buFont typeface="Wingdings" panose="05000000000000000000" pitchFamily="2" charset="2"/>
              <a:buChar char="q"/>
            </a:pPr>
            <a:r>
              <a:rPr lang="en-US" sz="1400" b="1" dirty="0" smtClean="0">
                <a:solidFill>
                  <a:schemeClr val="bg1"/>
                </a:solidFill>
              </a:rPr>
              <a:t>Federal procurement data:</a:t>
            </a:r>
          </a:p>
          <a:p>
            <a:pPr marL="742950" lvl="1" indent="-285750">
              <a:buFont typeface="Wingdings" panose="05000000000000000000" pitchFamily="2" charset="2"/>
              <a:buChar char="q"/>
            </a:pPr>
            <a:r>
              <a:rPr lang="en-US" sz="1400" dirty="0" smtClean="0">
                <a:solidFill>
                  <a:schemeClr val="tx1"/>
                </a:solidFill>
              </a:rPr>
              <a:t>https</a:t>
            </a:r>
            <a:r>
              <a:rPr lang="en-US" sz="1400" dirty="0">
                <a:solidFill>
                  <a:schemeClr val="tx1"/>
                </a:solidFill>
              </a:rPr>
              <a:t>://</a:t>
            </a:r>
            <a:r>
              <a:rPr lang="en-US" sz="1400" dirty="0" smtClean="0">
                <a:solidFill>
                  <a:schemeClr val="tx1"/>
                </a:solidFill>
              </a:rPr>
              <a:t>www.usaspending.gov/</a:t>
            </a:r>
          </a:p>
          <a:p>
            <a:pPr marL="742950" lvl="1" indent="-285750">
              <a:buFont typeface="Wingdings" panose="05000000000000000000" pitchFamily="2" charset="2"/>
              <a:buChar char="q"/>
            </a:pPr>
            <a:r>
              <a:rPr lang="en-US" sz="1400" dirty="0" smtClean="0">
                <a:solidFill>
                  <a:schemeClr val="tx1"/>
                </a:solidFill>
              </a:rPr>
              <a:t>https</a:t>
            </a:r>
            <a:r>
              <a:rPr lang="en-US" sz="1400" dirty="0">
                <a:solidFill>
                  <a:schemeClr val="tx1"/>
                </a:solidFill>
              </a:rPr>
              <a:t>://datalab.usaspending.gov</a:t>
            </a:r>
            <a:r>
              <a:rPr lang="en-US" sz="1400" dirty="0" smtClean="0">
                <a:solidFill>
                  <a:schemeClr val="tx1"/>
                </a:solidFill>
              </a:rPr>
              <a:t>/</a:t>
            </a:r>
          </a:p>
          <a:p>
            <a:pPr marL="742950" lvl="1" indent="-285750">
              <a:buFont typeface="Wingdings" panose="05000000000000000000" pitchFamily="2" charset="2"/>
              <a:buChar char="q"/>
            </a:pPr>
            <a:r>
              <a:rPr lang="en-US" sz="1400" dirty="0">
                <a:solidFill>
                  <a:schemeClr val="tx1"/>
                </a:solidFill>
              </a:rPr>
              <a:t>https://fiscaldata.treasury.gov/</a:t>
            </a:r>
            <a:endParaRPr lang="en-US" sz="1400" dirty="0" smtClean="0">
              <a:solidFill>
                <a:schemeClr val="tx1"/>
              </a:solidFill>
            </a:endParaRPr>
          </a:p>
          <a:p>
            <a:pPr marL="285750" indent="-285750">
              <a:buFont typeface="Wingdings" panose="05000000000000000000" pitchFamily="2" charset="2"/>
              <a:buChar char="q"/>
            </a:pPr>
            <a:r>
              <a:rPr lang="en-US" sz="1400" b="1" dirty="0" smtClean="0">
                <a:solidFill>
                  <a:schemeClr val="bg1"/>
                </a:solidFill>
              </a:rPr>
              <a:t>Original dataset description:</a:t>
            </a:r>
          </a:p>
          <a:p>
            <a:pPr marL="742950" lvl="1" indent="-285750">
              <a:buFont typeface="Wingdings" panose="05000000000000000000" pitchFamily="2" charset="2"/>
              <a:buChar char="q"/>
            </a:pPr>
            <a:r>
              <a:rPr lang="en-US" sz="1400" dirty="0" smtClean="0">
                <a:solidFill>
                  <a:schemeClr val="tx1"/>
                </a:solidFill>
              </a:rPr>
              <a:t>Contains details on awarded contracts</a:t>
            </a:r>
            <a:endParaRPr lang="en-US" sz="800" b="1" dirty="0" smtClean="0">
              <a:solidFill>
                <a:schemeClr val="bg1"/>
              </a:solidFill>
            </a:endParaRPr>
          </a:p>
          <a:p>
            <a:pPr marL="742950" lvl="1" indent="-285750">
              <a:buFont typeface="Wingdings" panose="05000000000000000000" pitchFamily="2" charset="2"/>
              <a:buChar char="q"/>
            </a:pPr>
            <a:r>
              <a:rPr lang="en-US" sz="1400" dirty="0" smtClean="0">
                <a:solidFill>
                  <a:schemeClr val="tx1"/>
                </a:solidFill>
              </a:rPr>
              <a:t>284 features </a:t>
            </a:r>
          </a:p>
          <a:p>
            <a:pPr marL="742950" lvl="1" indent="-285750">
              <a:buFont typeface="Wingdings" panose="05000000000000000000" pitchFamily="2" charset="2"/>
              <a:buChar char="q"/>
            </a:pPr>
            <a:r>
              <a:rPr lang="en-US" sz="1400" dirty="0" smtClean="0">
                <a:solidFill>
                  <a:schemeClr val="tx1"/>
                </a:solidFill>
              </a:rPr>
              <a:t>Award data for FY2021</a:t>
            </a:r>
          </a:p>
          <a:p>
            <a:pPr marL="285750" indent="-285750">
              <a:buFont typeface="Wingdings" panose="05000000000000000000" pitchFamily="2" charset="2"/>
              <a:buChar char="q"/>
            </a:pPr>
            <a:r>
              <a:rPr lang="en-US" sz="1400" b="1" dirty="0" smtClean="0">
                <a:solidFill>
                  <a:schemeClr val="bg1"/>
                </a:solidFill>
              </a:rPr>
              <a:t>Dataset limitations:</a:t>
            </a:r>
          </a:p>
          <a:p>
            <a:pPr marL="742950" lvl="1" indent="-285750">
              <a:buFont typeface="Wingdings" panose="05000000000000000000" pitchFamily="2" charset="2"/>
              <a:buChar char="q"/>
            </a:pPr>
            <a:r>
              <a:rPr lang="en-US" sz="1400" dirty="0" smtClean="0">
                <a:solidFill>
                  <a:schemeClr val="tx1"/>
                </a:solidFill>
              </a:rPr>
              <a:t>Large number of categorical variables</a:t>
            </a:r>
          </a:p>
          <a:p>
            <a:pPr marL="742950" lvl="1" indent="-285750">
              <a:buFont typeface="Wingdings" panose="05000000000000000000" pitchFamily="2" charset="2"/>
              <a:buChar char="q"/>
            </a:pPr>
            <a:r>
              <a:rPr lang="en-US" sz="1400" dirty="0" smtClean="0">
                <a:solidFill>
                  <a:schemeClr val="tx1"/>
                </a:solidFill>
              </a:rPr>
              <a:t>No quantitative data about awardees (company size, revenue)</a:t>
            </a:r>
          </a:p>
          <a:p>
            <a:pPr marL="742950" lvl="1" indent="-285750">
              <a:buFont typeface="Wingdings" panose="05000000000000000000" pitchFamily="2" charset="2"/>
              <a:buChar char="q"/>
            </a:pPr>
            <a:r>
              <a:rPr lang="en-US" sz="1400" dirty="0" smtClean="0">
                <a:solidFill>
                  <a:schemeClr val="tx1"/>
                </a:solidFill>
              </a:rPr>
              <a:t>No information about competition</a:t>
            </a:r>
          </a:p>
          <a:p>
            <a:pPr marL="742950" lvl="1" indent="-285750">
              <a:buFont typeface="Wingdings" panose="05000000000000000000" pitchFamily="2" charset="2"/>
              <a:buChar char="q"/>
            </a:pPr>
            <a:endParaRPr lang="en-US" sz="1400" dirty="0" smtClean="0">
              <a:solidFill>
                <a:schemeClr val="tx1"/>
              </a:solidFill>
            </a:endParaRP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Courier New" panose="02070309020205020404" pitchFamily="49" charset="0"/>
              <a:buChar char="o"/>
            </a:pPr>
            <a:endParaRPr lang="en-US" dirty="0"/>
          </a:p>
        </p:txBody>
      </p:sp>
      <p:pic>
        <p:nvPicPr>
          <p:cNvPr id="5" name="Content Placeholder 4"/>
          <p:cNvPicPr>
            <a:picLocks/>
          </p:cNvPicPr>
          <p:nvPr/>
        </p:nvPicPr>
        <p:blipFill>
          <a:blip r:embed="rId3"/>
          <a:stretch>
            <a:fillRect/>
          </a:stretch>
        </p:blipFill>
        <p:spPr>
          <a:xfrm>
            <a:off x="716817" y="2866319"/>
            <a:ext cx="6072431" cy="2555914"/>
          </a:xfrm>
          <a:prstGeom prst="rect">
            <a:avLst/>
          </a:prstGeom>
          <a:ln w="15875">
            <a:solidFill>
              <a:schemeClr val="tx1">
                <a:alpha val="40000"/>
              </a:schemeClr>
            </a:solidFill>
          </a:ln>
          <a:effectLst>
            <a:glow>
              <a:schemeClr val="accent1">
                <a:alpha val="40000"/>
              </a:schemeClr>
            </a:glow>
            <a:outerShdw dist="38100" sx="1000" sy="1000" algn="l" rotWithShape="0">
              <a:prstClr val="black">
                <a:alpha val="40000"/>
              </a:prstClr>
            </a:outerShdw>
          </a:effectLst>
        </p:spPr>
      </p:pic>
      <p:sp>
        <p:nvSpPr>
          <p:cNvPr id="9" name="Rectangle 8"/>
          <p:cNvSpPr/>
          <p:nvPr/>
        </p:nvSpPr>
        <p:spPr>
          <a:xfrm>
            <a:off x="570740" y="2062224"/>
            <a:ext cx="4199563" cy="646331"/>
          </a:xfrm>
          <a:prstGeom prst="rect">
            <a:avLst/>
          </a:prstGeom>
        </p:spPr>
        <p:txBody>
          <a:bodyPr wrap="square">
            <a:spAutoFit/>
          </a:bodyPr>
          <a:lstStyle/>
          <a:p>
            <a:r>
              <a:rPr lang="en-US" sz="1200" b="1" dirty="0">
                <a:solidFill>
                  <a:schemeClr val="bg1"/>
                </a:solidFill>
              </a:rPr>
              <a:t>Figure </a:t>
            </a:r>
            <a:r>
              <a:rPr lang="en-US" sz="1200" b="1" dirty="0" smtClean="0">
                <a:solidFill>
                  <a:schemeClr val="bg1"/>
                </a:solidFill>
              </a:rPr>
              <a:t>2</a:t>
            </a:r>
          </a:p>
          <a:p>
            <a:r>
              <a:rPr lang="en-US" sz="1200" i="1" dirty="0"/>
              <a:t>Department of </a:t>
            </a:r>
            <a:r>
              <a:rPr lang="en-US" sz="1200" i="1" dirty="0" err="1"/>
              <a:t>Defence</a:t>
            </a:r>
            <a:r>
              <a:rPr lang="en-US" sz="1200" i="1" dirty="0"/>
              <a:t> (DoD): Breakdown of spending for FY 2022</a:t>
            </a:r>
          </a:p>
        </p:txBody>
      </p:sp>
      <p:sp>
        <p:nvSpPr>
          <p:cNvPr id="3" name="TextBox 2"/>
          <p:cNvSpPr txBox="1"/>
          <p:nvPr/>
        </p:nvSpPr>
        <p:spPr>
          <a:xfrm>
            <a:off x="570740" y="5579997"/>
            <a:ext cx="4979248" cy="523220"/>
          </a:xfrm>
          <a:prstGeom prst="rect">
            <a:avLst/>
          </a:prstGeom>
          <a:noFill/>
        </p:spPr>
        <p:txBody>
          <a:bodyPr wrap="none" rtlCol="0">
            <a:spAutoFit/>
          </a:bodyPr>
          <a:lstStyle/>
          <a:p>
            <a:r>
              <a:rPr lang="en-US" sz="1000" b="1" i="1" dirty="0">
                <a:solidFill>
                  <a:schemeClr val="bg1"/>
                </a:solidFill>
              </a:rPr>
              <a:t>Note. </a:t>
            </a:r>
            <a:r>
              <a:rPr lang="en-US" sz="1000" dirty="0"/>
              <a:t>Adapted from USAspending.gov. (</a:t>
            </a:r>
            <a:r>
              <a:rPr lang="en-US" sz="1000" dirty="0" err="1"/>
              <a:t>n.d.</a:t>
            </a:r>
            <a:r>
              <a:rPr lang="en-US" sz="1000" dirty="0"/>
              <a:t>). https://www.usaspending.gov/</a:t>
            </a:r>
          </a:p>
          <a:p>
            <a:endParaRPr lang="en-US" dirty="0"/>
          </a:p>
        </p:txBody>
      </p:sp>
    </p:spTree>
    <p:extLst>
      <p:ext uri="{BB962C8B-B14F-4D97-AF65-F5344CB8AC3E}">
        <p14:creationId xmlns:p14="http://schemas.microsoft.com/office/powerpoint/2010/main" val="1662567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531" y="378064"/>
            <a:ext cx="10955380" cy="665385"/>
          </a:xfrm>
          <a:effectLst>
            <a:outerShdw blurRad="12700" dist="50800" dir="5400000" algn="ctr" rotWithShape="0">
              <a:srgbClr val="000000">
                <a:alpha val="43137"/>
              </a:srgbClr>
            </a:outerShdw>
          </a:effectLst>
        </p:spPr>
        <p:txBody>
          <a:bodyPr/>
          <a:lstStyle/>
          <a:p>
            <a:pPr algn="ctr"/>
            <a:r>
              <a:rPr lang="en-US" b="1" dirty="0" smtClean="0"/>
              <a:t>Study overview </a:t>
            </a:r>
            <a:endParaRPr lang="en-US" b="1" dirty="0"/>
          </a:p>
        </p:txBody>
      </p:sp>
      <p:sp>
        <p:nvSpPr>
          <p:cNvPr id="3" name="Text Placeholder 2"/>
          <p:cNvSpPr>
            <a:spLocks noGrp="1"/>
          </p:cNvSpPr>
          <p:nvPr>
            <p:ph type="body" idx="1"/>
          </p:nvPr>
        </p:nvSpPr>
        <p:spPr>
          <a:xfrm>
            <a:off x="7493876" y="1958466"/>
            <a:ext cx="4216410" cy="4343428"/>
          </a:xfrm>
        </p:spPr>
        <p:txBody>
          <a:bodyPr>
            <a:normAutofit fontScale="47500" lnSpcReduction="20000"/>
          </a:bodyPr>
          <a:lstStyle/>
          <a:p>
            <a:pPr marL="285750" indent="-285750">
              <a:buFont typeface="Wingdings" panose="05000000000000000000" pitchFamily="2" charset="2"/>
              <a:buChar char="q"/>
            </a:pPr>
            <a:r>
              <a:rPr lang="en-US" sz="2900" b="1" dirty="0" smtClean="0">
                <a:solidFill>
                  <a:schemeClr val="bg1"/>
                </a:solidFill>
              </a:rPr>
              <a:t>Challenges of small business in federal procurement</a:t>
            </a:r>
          </a:p>
          <a:p>
            <a:pPr marL="285750" indent="-285750">
              <a:buFont typeface="Wingdings" panose="05000000000000000000" pitchFamily="2" charset="2"/>
              <a:buChar char="q"/>
            </a:pPr>
            <a:r>
              <a:rPr lang="en-US" sz="2900" b="1" dirty="0" smtClean="0">
                <a:solidFill>
                  <a:schemeClr val="bg1"/>
                </a:solidFill>
              </a:rPr>
              <a:t>SBA fair opportunity program for small and disadvantaged businesses:</a:t>
            </a:r>
          </a:p>
          <a:p>
            <a:pPr marL="742950" lvl="1" indent="-285750">
              <a:buFont typeface="Wingdings" panose="05000000000000000000" pitchFamily="2" charset="2"/>
              <a:buChar char="q"/>
            </a:pPr>
            <a:r>
              <a:rPr lang="en-US" sz="2900" dirty="0" smtClean="0">
                <a:solidFill>
                  <a:schemeClr val="tx1"/>
                </a:solidFill>
              </a:rPr>
              <a:t>8(a) certified</a:t>
            </a:r>
          </a:p>
          <a:p>
            <a:pPr marL="742950" lvl="1" indent="-285750">
              <a:buFont typeface="Wingdings" panose="05000000000000000000" pitchFamily="2" charset="2"/>
              <a:buChar char="q"/>
            </a:pPr>
            <a:r>
              <a:rPr lang="en-US" sz="2900" dirty="0" err="1" smtClean="0">
                <a:solidFill>
                  <a:schemeClr val="tx1"/>
                </a:solidFill>
              </a:rPr>
              <a:t>HUBZone</a:t>
            </a:r>
            <a:endParaRPr lang="en-US" sz="2900" dirty="0" smtClean="0">
              <a:solidFill>
                <a:schemeClr val="tx1"/>
              </a:solidFill>
            </a:endParaRPr>
          </a:p>
          <a:p>
            <a:pPr marL="742950" lvl="1" indent="-285750">
              <a:buFont typeface="Wingdings" panose="05000000000000000000" pitchFamily="2" charset="2"/>
              <a:buChar char="q"/>
            </a:pPr>
            <a:r>
              <a:rPr lang="en-US" sz="2900" dirty="0" smtClean="0">
                <a:solidFill>
                  <a:schemeClr val="tx1"/>
                </a:solidFill>
              </a:rPr>
              <a:t>Women-owned</a:t>
            </a:r>
          </a:p>
          <a:p>
            <a:pPr marL="742950" lvl="1" indent="-285750">
              <a:buFont typeface="Wingdings" panose="05000000000000000000" pitchFamily="2" charset="2"/>
              <a:buChar char="q"/>
            </a:pPr>
            <a:r>
              <a:rPr lang="en-US" sz="2900" dirty="0" smtClean="0">
                <a:solidFill>
                  <a:schemeClr val="tx1"/>
                </a:solidFill>
              </a:rPr>
              <a:t>Service-disabled veteran-owned</a:t>
            </a:r>
          </a:p>
          <a:p>
            <a:pPr marL="285750" indent="-285750">
              <a:buFont typeface="Wingdings" panose="05000000000000000000" pitchFamily="2" charset="2"/>
              <a:buChar char="q"/>
            </a:pPr>
            <a:r>
              <a:rPr lang="en-US" sz="2900" b="1" dirty="0" smtClean="0">
                <a:solidFill>
                  <a:schemeClr val="bg1"/>
                </a:solidFill>
              </a:rPr>
              <a:t>Ways to qualify for set-aside contracts:</a:t>
            </a:r>
          </a:p>
          <a:p>
            <a:pPr marL="742950" lvl="1" indent="-285750">
              <a:buFont typeface="Wingdings" panose="05000000000000000000" pitchFamily="2" charset="2"/>
              <a:buChar char="q"/>
            </a:pPr>
            <a:r>
              <a:rPr lang="en-US" sz="2900" dirty="0" smtClean="0">
                <a:solidFill>
                  <a:schemeClr val="tx1"/>
                </a:solidFill>
              </a:rPr>
              <a:t>Get certified </a:t>
            </a:r>
          </a:p>
          <a:p>
            <a:pPr marL="742950" lvl="1" indent="-285750">
              <a:buFont typeface="Wingdings" panose="05000000000000000000" pitchFamily="2" charset="2"/>
              <a:buChar char="q"/>
            </a:pPr>
            <a:r>
              <a:rPr lang="en-US" sz="2900" dirty="0" smtClean="0">
                <a:solidFill>
                  <a:schemeClr val="tx1"/>
                </a:solidFill>
              </a:rPr>
              <a:t>Form joint venture with qualifying company</a:t>
            </a:r>
          </a:p>
          <a:p>
            <a:pPr marL="285750" indent="-285750">
              <a:buFont typeface="Wingdings" panose="05000000000000000000" pitchFamily="2" charset="2"/>
              <a:buChar char="q"/>
            </a:pPr>
            <a:r>
              <a:rPr lang="en-US" sz="2900" b="1" dirty="0" smtClean="0">
                <a:solidFill>
                  <a:schemeClr val="bg1"/>
                </a:solidFill>
              </a:rPr>
              <a:t>Study objectives:</a:t>
            </a:r>
          </a:p>
          <a:p>
            <a:pPr marL="742950" lvl="1" indent="-285750">
              <a:buFont typeface="Wingdings" panose="05000000000000000000" pitchFamily="2" charset="2"/>
              <a:buChar char="q"/>
            </a:pPr>
            <a:r>
              <a:rPr lang="en-US" sz="2900" dirty="0" smtClean="0">
                <a:solidFill>
                  <a:schemeClr val="tx1"/>
                </a:solidFill>
              </a:rPr>
              <a:t>Provide tools for small businesses</a:t>
            </a:r>
          </a:p>
          <a:p>
            <a:pPr marL="742950" lvl="1" indent="-285750">
              <a:buFont typeface="Wingdings" panose="05000000000000000000" pitchFamily="2" charset="2"/>
              <a:buChar char="q"/>
            </a:pPr>
            <a:r>
              <a:rPr lang="en-US" sz="2900" dirty="0" smtClean="0">
                <a:solidFill>
                  <a:schemeClr val="tx1"/>
                </a:solidFill>
              </a:rPr>
              <a:t>Seasonal trends in DoD spending</a:t>
            </a:r>
            <a:endParaRPr lang="en-US" sz="2900" dirty="0">
              <a:solidFill>
                <a:schemeClr val="tx1"/>
              </a:solidFill>
            </a:endParaRP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p:txBody>
      </p:sp>
      <p:sp>
        <p:nvSpPr>
          <p:cNvPr id="6" name="TextBox 5"/>
          <p:cNvSpPr txBox="1"/>
          <p:nvPr/>
        </p:nvSpPr>
        <p:spPr>
          <a:xfrm>
            <a:off x="847739" y="6029232"/>
            <a:ext cx="5955482" cy="861774"/>
          </a:xfrm>
          <a:prstGeom prst="rect">
            <a:avLst/>
          </a:prstGeom>
          <a:noFill/>
        </p:spPr>
        <p:txBody>
          <a:bodyPr wrap="square" rtlCol="0">
            <a:spAutoFit/>
          </a:bodyPr>
          <a:lstStyle/>
          <a:p>
            <a:r>
              <a:rPr lang="en-US" sz="1000" b="1" i="1" dirty="0" smtClean="0">
                <a:solidFill>
                  <a:schemeClr val="bg1"/>
                </a:solidFill>
              </a:rPr>
              <a:t>Note</a:t>
            </a:r>
            <a:r>
              <a:rPr lang="en-US" sz="1000" dirty="0"/>
              <a:t>. Pie chart created in Tableau Public. Average of Award Value. Color shows details about type of set-aside code. Size shows sum of Award Value. The marks are labeled by average of Award Value. The view is filtered on Type of Set Aside Code, which keeps 13 of 19 members.</a:t>
            </a:r>
          </a:p>
          <a:p>
            <a:endParaRPr lang="en-US" sz="1000" dirty="0"/>
          </a:p>
        </p:txBody>
      </p:sp>
      <p:sp>
        <p:nvSpPr>
          <p:cNvPr id="8" name="TextBox 7"/>
          <p:cNvSpPr txBox="1"/>
          <p:nvPr/>
        </p:nvSpPr>
        <p:spPr>
          <a:xfrm>
            <a:off x="774166" y="1416361"/>
            <a:ext cx="4123245" cy="461665"/>
          </a:xfrm>
          <a:prstGeom prst="rect">
            <a:avLst/>
          </a:prstGeom>
          <a:noFill/>
        </p:spPr>
        <p:txBody>
          <a:bodyPr wrap="none" rtlCol="0">
            <a:spAutoFit/>
          </a:bodyPr>
          <a:lstStyle/>
          <a:p>
            <a:r>
              <a:rPr lang="en-US" sz="1200" b="1" dirty="0" smtClean="0">
                <a:solidFill>
                  <a:schemeClr val="bg1"/>
                </a:solidFill>
              </a:rPr>
              <a:t>Figure 3</a:t>
            </a:r>
          </a:p>
          <a:p>
            <a:r>
              <a:rPr lang="en-US" sz="1200" b="1" dirty="0" smtClean="0"/>
              <a:t>Percentage of awards competed: by federal agency</a:t>
            </a:r>
            <a:endParaRPr lang="en-US" sz="1200" b="1" dirty="0"/>
          </a:p>
        </p:txBody>
      </p:sp>
      <p:pic>
        <p:nvPicPr>
          <p:cNvPr id="9" name="Picture 8"/>
          <p:cNvPicPr/>
          <p:nvPr/>
        </p:nvPicPr>
        <p:blipFill>
          <a:blip r:embed="rId3"/>
          <a:stretch>
            <a:fillRect/>
          </a:stretch>
        </p:blipFill>
        <p:spPr>
          <a:xfrm>
            <a:off x="847738" y="1958466"/>
            <a:ext cx="5955482" cy="3909887"/>
          </a:xfrm>
          <a:prstGeom prst="rect">
            <a:avLst/>
          </a:prstGeom>
          <a:effectLst>
            <a:glow>
              <a:schemeClr val="accent1">
                <a:alpha val="40000"/>
              </a:schemeClr>
            </a:glow>
          </a:effectLst>
        </p:spPr>
      </p:pic>
    </p:spTree>
    <p:extLst>
      <p:ext uri="{BB962C8B-B14F-4D97-AF65-F5344CB8AC3E}">
        <p14:creationId xmlns:p14="http://schemas.microsoft.com/office/powerpoint/2010/main" val="3275299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66596"/>
            <a:ext cx="10906836" cy="644241"/>
          </a:xfrm>
          <a:effectLst>
            <a:outerShdw blurRad="12700" dist="50800" dir="5400000" algn="ctr" rotWithShape="0">
              <a:srgbClr val="000000">
                <a:alpha val="43137"/>
              </a:srgbClr>
            </a:outerShdw>
          </a:effectLst>
        </p:spPr>
        <p:txBody>
          <a:bodyPr>
            <a:normAutofit/>
          </a:bodyPr>
          <a:lstStyle/>
          <a:p>
            <a:pPr algn="ctr"/>
            <a:r>
              <a:rPr lang="en-US" b="1" dirty="0" smtClean="0"/>
              <a:t>DATA Security </a:t>
            </a:r>
            <a:r>
              <a:rPr lang="en-US" b="1" dirty="0"/>
              <a:t>and ethical concerns</a:t>
            </a:r>
          </a:p>
        </p:txBody>
      </p:sp>
      <p:sp>
        <p:nvSpPr>
          <p:cNvPr id="3" name="Text Placeholder 2"/>
          <p:cNvSpPr>
            <a:spLocks noGrp="1"/>
          </p:cNvSpPr>
          <p:nvPr>
            <p:ph type="body" idx="1"/>
          </p:nvPr>
        </p:nvSpPr>
        <p:spPr>
          <a:xfrm>
            <a:off x="497365" y="1855468"/>
            <a:ext cx="4621173" cy="4143519"/>
          </a:xfrm>
        </p:spPr>
        <p:txBody>
          <a:bodyPr>
            <a:normAutofit/>
          </a:bodyPr>
          <a:lstStyle/>
          <a:p>
            <a:pPr marL="285750" indent="-285750">
              <a:buFont typeface="Wingdings" panose="05000000000000000000" pitchFamily="2" charset="2"/>
              <a:buChar char="q"/>
            </a:pPr>
            <a:r>
              <a:rPr lang="en-US" sz="1400" b="1" dirty="0" smtClean="0">
                <a:solidFill>
                  <a:schemeClr val="bg1"/>
                </a:solidFill>
              </a:rPr>
              <a:t>Data security:</a:t>
            </a:r>
          </a:p>
          <a:p>
            <a:pPr marL="742950" lvl="1" indent="-285750">
              <a:buFont typeface="Wingdings" panose="05000000000000000000" pitchFamily="2" charset="2"/>
              <a:buChar char="Ø"/>
            </a:pPr>
            <a:r>
              <a:rPr lang="en-US" sz="1400" dirty="0" smtClean="0">
                <a:solidFill>
                  <a:schemeClr val="tx1"/>
                </a:solidFill>
              </a:rPr>
              <a:t>The </a:t>
            </a:r>
            <a:r>
              <a:rPr lang="en-US" sz="1400" dirty="0">
                <a:solidFill>
                  <a:schemeClr val="tx1"/>
                </a:solidFill>
              </a:rPr>
              <a:t>“Defense-in-Depth” approach: people, technology, operations (Panton et al., 2014). </a:t>
            </a:r>
          </a:p>
          <a:p>
            <a:pPr marL="742950" lvl="1" indent="-285750">
              <a:buFont typeface="Wingdings" panose="05000000000000000000" pitchFamily="2" charset="2"/>
              <a:buChar char="Ø"/>
            </a:pPr>
            <a:r>
              <a:rPr lang="en-US" sz="1400" dirty="0" smtClean="0">
                <a:solidFill>
                  <a:schemeClr val="tx1"/>
                </a:solidFill>
              </a:rPr>
              <a:t> </a:t>
            </a:r>
            <a:r>
              <a:rPr lang="en-US" sz="1400" dirty="0">
                <a:solidFill>
                  <a:schemeClr val="tx1"/>
                </a:solidFill>
              </a:rPr>
              <a:t>Collective data stewardship: contractors also responsible for DoD data </a:t>
            </a:r>
            <a:r>
              <a:rPr lang="en-US" sz="1400" dirty="0" smtClean="0">
                <a:solidFill>
                  <a:schemeClr val="tx1"/>
                </a:solidFill>
              </a:rPr>
              <a:t>security</a:t>
            </a:r>
          </a:p>
          <a:p>
            <a:pPr marL="742950" lvl="1" indent="-285750">
              <a:buFont typeface="Wingdings" panose="05000000000000000000" pitchFamily="2" charset="2"/>
              <a:buChar char="Ø"/>
            </a:pPr>
            <a:r>
              <a:rPr lang="en-US" sz="1400" dirty="0" smtClean="0">
                <a:solidFill>
                  <a:schemeClr val="tx1"/>
                </a:solidFill>
              </a:rPr>
              <a:t>DoD complies with numerous national and federal policies on cybersecurity</a:t>
            </a:r>
          </a:p>
          <a:p>
            <a:pPr marL="742950" lvl="1" indent="-285750">
              <a:buFont typeface="Wingdings" panose="05000000000000000000" pitchFamily="2" charset="2"/>
              <a:buChar char="Ø"/>
            </a:pPr>
            <a:r>
              <a:rPr lang="en-US" sz="1400" dirty="0">
                <a:solidFill>
                  <a:schemeClr val="tx1"/>
                </a:solidFill>
              </a:rPr>
              <a:t>Cybersecurity Maturity Model Certification (CMMC) </a:t>
            </a:r>
            <a:r>
              <a:rPr lang="en-US" sz="1400" dirty="0" smtClean="0">
                <a:solidFill>
                  <a:schemeClr val="tx1"/>
                </a:solidFill>
              </a:rPr>
              <a:t>adopted to </a:t>
            </a:r>
            <a:r>
              <a:rPr lang="en-US" sz="1400" dirty="0">
                <a:solidFill>
                  <a:schemeClr val="tx1"/>
                </a:solidFill>
              </a:rPr>
              <a:t>remove barriers for contractors doing business with the </a:t>
            </a:r>
            <a:r>
              <a:rPr lang="en-US" sz="1400" dirty="0" smtClean="0">
                <a:solidFill>
                  <a:schemeClr val="tx1"/>
                </a:solidFill>
              </a:rPr>
              <a:t>DoD</a:t>
            </a:r>
          </a:p>
          <a:p>
            <a:pPr marL="285750" indent="-285750">
              <a:buFont typeface="Wingdings" panose="05000000000000000000" pitchFamily="2" charset="2"/>
              <a:buChar char="q"/>
            </a:pPr>
            <a:r>
              <a:rPr lang="en-US" sz="1400" b="1" dirty="0" smtClean="0">
                <a:solidFill>
                  <a:schemeClr val="bg1"/>
                </a:solidFill>
              </a:rPr>
              <a:t>Ethical concerns:</a:t>
            </a:r>
            <a:endParaRPr lang="en-US" sz="1400" b="1" dirty="0">
              <a:solidFill>
                <a:schemeClr val="bg1"/>
              </a:solidFill>
            </a:endParaRPr>
          </a:p>
          <a:p>
            <a:pPr marL="742950" lvl="1" indent="-285750">
              <a:buFont typeface="Wingdings" panose="05000000000000000000" pitchFamily="2" charset="2"/>
              <a:buChar char="Ø"/>
            </a:pPr>
            <a:r>
              <a:rPr lang="en-US" sz="1400" dirty="0" smtClean="0">
                <a:solidFill>
                  <a:schemeClr val="tx1"/>
                </a:solidFill>
              </a:rPr>
              <a:t>Control Unclassified Information (CUI) program</a:t>
            </a:r>
          </a:p>
          <a:p>
            <a:pPr marL="742950" lvl="1" indent="-285750">
              <a:buFont typeface="Wingdings" panose="05000000000000000000" pitchFamily="2" charset="2"/>
              <a:buChar char="Ø"/>
            </a:pPr>
            <a:r>
              <a:rPr lang="en-US" sz="1400" dirty="0">
                <a:solidFill>
                  <a:schemeClr val="tx1"/>
                </a:solidFill>
              </a:rPr>
              <a:t>DoD Visual Information Style </a:t>
            </a:r>
            <a:r>
              <a:rPr lang="en-US" sz="1400" dirty="0" smtClean="0">
                <a:solidFill>
                  <a:schemeClr val="tx1"/>
                </a:solidFill>
              </a:rPr>
              <a:t>Guide</a:t>
            </a:r>
            <a:endParaRPr lang="en-US" sz="1400" dirty="0">
              <a:solidFill>
                <a:schemeClr val="tx1"/>
              </a:solidFill>
            </a:endParaRPr>
          </a:p>
        </p:txBody>
      </p:sp>
      <p:pic>
        <p:nvPicPr>
          <p:cNvPr id="4" name="Picture 3"/>
          <p:cNvPicPr/>
          <p:nvPr/>
        </p:nvPicPr>
        <p:blipFill>
          <a:blip r:embed="rId3"/>
          <a:stretch>
            <a:fillRect/>
          </a:stretch>
        </p:blipFill>
        <p:spPr>
          <a:xfrm>
            <a:off x="5596569" y="1939490"/>
            <a:ext cx="5994480" cy="3935794"/>
          </a:xfrm>
          <a:prstGeom prst="rect">
            <a:avLst/>
          </a:prstGeom>
          <a:effectLst>
            <a:glow>
              <a:schemeClr val="accent1">
                <a:alpha val="42000"/>
              </a:schemeClr>
            </a:glow>
          </a:effectLst>
        </p:spPr>
      </p:pic>
      <p:sp>
        <p:nvSpPr>
          <p:cNvPr id="5" name="Rectangle 4"/>
          <p:cNvSpPr/>
          <p:nvPr/>
        </p:nvSpPr>
        <p:spPr>
          <a:xfrm>
            <a:off x="5545809" y="1477825"/>
            <a:ext cx="6096000" cy="461665"/>
          </a:xfrm>
          <a:prstGeom prst="rect">
            <a:avLst/>
          </a:prstGeom>
          <a:effectLst>
            <a:glow rad="63500">
              <a:schemeClr val="accent1">
                <a:alpha val="75000"/>
              </a:schemeClr>
            </a:glow>
          </a:effectLst>
        </p:spPr>
        <p:txBody>
          <a:bodyPr>
            <a:spAutoFit/>
          </a:bodyPr>
          <a:lstStyle/>
          <a:p>
            <a:r>
              <a:rPr lang="en-US" sz="1200" b="1" dirty="0" smtClean="0">
                <a:solidFill>
                  <a:schemeClr val="bg1"/>
                </a:solidFill>
              </a:rPr>
              <a:t>Figure 4</a:t>
            </a:r>
          </a:p>
          <a:p>
            <a:r>
              <a:rPr lang="en-US" sz="1200" i="1" dirty="0" smtClean="0"/>
              <a:t>DoD Data Strategy Framework</a:t>
            </a:r>
            <a:endParaRPr lang="en-US" sz="1200" i="1" dirty="0"/>
          </a:p>
        </p:txBody>
      </p:sp>
      <p:sp>
        <p:nvSpPr>
          <p:cNvPr id="6" name="TextBox 5"/>
          <p:cNvSpPr txBox="1"/>
          <p:nvPr/>
        </p:nvSpPr>
        <p:spPr>
          <a:xfrm>
            <a:off x="5596569" y="5998987"/>
            <a:ext cx="5892960" cy="677108"/>
          </a:xfrm>
          <a:prstGeom prst="rect">
            <a:avLst/>
          </a:prstGeom>
          <a:noFill/>
        </p:spPr>
        <p:txBody>
          <a:bodyPr wrap="none" rtlCol="0">
            <a:spAutoFit/>
          </a:bodyPr>
          <a:lstStyle/>
          <a:p>
            <a:r>
              <a:rPr lang="en-US" sz="1000" b="1" i="1" dirty="0">
                <a:solidFill>
                  <a:schemeClr val="bg1"/>
                </a:solidFill>
              </a:rPr>
              <a:t>Note</a:t>
            </a:r>
            <a:r>
              <a:rPr lang="en-US" sz="1000" dirty="0">
                <a:solidFill>
                  <a:schemeClr val="bg1"/>
                </a:solidFill>
              </a:rPr>
              <a:t>. </a:t>
            </a:r>
            <a:r>
              <a:rPr lang="en-US" sz="1000" dirty="0"/>
              <a:t>Source DoD Data Strategy (U.S. Department of Defense, 2020) </a:t>
            </a:r>
            <a:endParaRPr lang="en-US" sz="1000" dirty="0" smtClean="0"/>
          </a:p>
          <a:p>
            <a:r>
              <a:rPr lang="en-US" sz="1000" dirty="0" smtClean="0"/>
              <a:t>from </a:t>
            </a:r>
            <a:r>
              <a:rPr lang="en-US" sz="1000" u="sng" dirty="0">
                <a:hlinkClick r:id="rId4"/>
              </a:rPr>
              <a:t>https://media.defense.gov/2020/Oct/08/2002514180/-1/-1/0/DOD-DATA-STRATEGY.PDF</a:t>
            </a:r>
            <a:endParaRPr lang="en-US" sz="1000" dirty="0"/>
          </a:p>
          <a:p>
            <a:endParaRPr lang="en-US" dirty="0">
              <a:solidFill>
                <a:schemeClr val="bg1"/>
              </a:solidFill>
            </a:endParaRPr>
          </a:p>
        </p:txBody>
      </p:sp>
    </p:spTree>
    <p:extLst>
      <p:ext uri="{BB962C8B-B14F-4D97-AF65-F5344CB8AC3E}">
        <p14:creationId xmlns:p14="http://schemas.microsoft.com/office/powerpoint/2010/main" val="270329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55" y="441434"/>
            <a:ext cx="11116453" cy="767256"/>
          </a:xfrm>
          <a:effectLst>
            <a:outerShdw blurRad="12700" dist="50800" dir="5400000" algn="ctr" rotWithShape="0">
              <a:srgbClr val="000000">
                <a:alpha val="43137"/>
              </a:srgbClr>
            </a:outerShdw>
          </a:effectLst>
        </p:spPr>
        <p:txBody>
          <a:bodyPr>
            <a:normAutofit/>
          </a:bodyPr>
          <a:lstStyle/>
          <a:p>
            <a:pPr algn="ctr"/>
            <a:r>
              <a:rPr lang="en-US" b="1" dirty="0"/>
              <a:t>Research </a:t>
            </a:r>
            <a:r>
              <a:rPr lang="en-US" b="1" dirty="0" smtClean="0"/>
              <a:t>hypothesis and literature review</a:t>
            </a:r>
            <a:endParaRPr lang="en-US" b="1" dirty="0"/>
          </a:p>
        </p:txBody>
      </p:sp>
      <p:sp>
        <p:nvSpPr>
          <p:cNvPr id="3" name="Text Placeholder 2"/>
          <p:cNvSpPr>
            <a:spLocks noGrp="1"/>
          </p:cNvSpPr>
          <p:nvPr>
            <p:ph type="body" idx="1"/>
          </p:nvPr>
        </p:nvSpPr>
        <p:spPr>
          <a:xfrm>
            <a:off x="924910" y="1776248"/>
            <a:ext cx="10310649" cy="4298731"/>
          </a:xfrm>
        </p:spPr>
        <p:txBody>
          <a:bodyPr>
            <a:normAutofit/>
          </a:bodyPr>
          <a:lstStyle/>
          <a:p>
            <a:r>
              <a:rPr lang="en-US" sz="1400" b="1" i="1" dirty="0">
                <a:solidFill>
                  <a:schemeClr val="bg1"/>
                </a:solidFill>
              </a:rPr>
              <a:t>H0: </a:t>
            </a:r>
            <a:r>
              <a:rPr lang="en-US" sz="1400" i="1" dirty="0">
                <a:solidFill>
                  <a:schemeClr val="tx1"/>
                </a:solidFill>
              </a:rPr>
              <a:t>The average predicted award amount per company is greater for contracts with no set-aside requirement than that for set-aside contracts (H0: µ1 &gt; µ2). </a:t>
            </a:r>
          </a:p>
          <a:p>
            <a:endParaRPr lang="en-US" sz="1400" b="1" i="1" dirty="0">
              <a:solidFill>
                <a:schemeClr val="bg1"/>
              </a:solidFill>
            </a:endParaRPr>
          </a:p>
          <a:p>
            <a:r>
              <a:rPr lang="en-US" sz="1400" b="1" i="1" dirty="0">
                <a:solidFill>
                  <a:schemeClr val="bg1"/>
                </a:solidFill>
              </a:rPr>
              <a:t>H1: </a:t>
            </a:r>
            <a:r>
              <a:rPr lang="en-US" sz="1400" i="1" dirty="0">
                <a:solidFill>
                  <a:schemeClr val="tx1"/>
                </a:solidFill>
              </a:rPr>
              <a:t>The average predicted award amount per company is less for contracts with no set-aside requirement than that for set-aside </a:t>
            </a:r>
            <a:r>
              <a:rPr lang="en-US" sz="1400" i="1" dirty="0" smtClean="0">
                <a:solidFill>
                  <a:schemeClr val="tx1"/>
                </a:solidFill>
              </a:rPr>
              <a:t>contracts</a:t>
            </a:r>
            <a:r>
              <a:rPr lang="en-US" sz="1400" i="1" dirty="0">
                <a:solidFill>
                  <a:schemeClr val="tx1"/>
                </a:solidFill>
              </a:rPr>
              <a:t> (H1: µ1 &lt; µ2).</a:t>
            </a:r>
            <a:endParaRPr lang="en-US" sz="1400" i="1" dirty="0" smtClean="0">
              <a:solidFill>
                <a:schemeClr val="tx1"/>
              </a:solidFill>
            </a:endParaRPr>
          </a:p>
          <a:p>
            <a:endParaRPr lang="en-US" i="1" dirty="0">
              <a:solidFill>
                <a:schemeClr val="bg1"/>
              </a:solidFill>
            </a:endParaRPr>
          </a:p>
          <a:p>
            <a:pPr marL="285750" indent="-285750">
              <a:buFont typeface="Courier New" panose="02070309020205020404" pitchFamily="49" charset="0"/>
              <a:buChar char="o"/>
            </a:pPr>
            <a:r>
              <a:rPr lang="en-US" sz="1400" b="1" dirty="0" smtClean="0">
                <a:solidFill>
                  <a:schemeClr val="bg1"/>
                </a:solidFill>
              </a:rPr>
              <a:t>Thornton</a:t>
            </a:r>
            <a:r>
              <a:rPr lang="en-US" sz="1400" b="1" dirty="0">
                <a:solidFill>
                  <a:schemeClr val="bg1"/>
                </a:solidFill>
              </a:rPr>
              <a:t>, J. &amp; </a:t>
            </a:r>
            <a:r>
              <a:rPr lang="en-US" sz="1400" b="1" dirty="0" err="1">
                <a:solidFill>
                  <a:schemeClr val="bg1"/>
                </a:solidFill>
              </a:rPr>
              <a:t>Lecy</a:t>
            </a:r>
            <a:r>
              <a:rPr lang="en-US" sz="1400" b="1" dirty="0">
                <a:solidFill>
                  <a:schemeClr val="bg1"/>
                </a:solidFill>
              </a:rPr>
              <a:t>, J. (2019</a:t>
            </a:r>
            <a:r>
              <a:rPr lang="en-US" sz="1400" b="1" dirty="0" smtClean="0">
                <a:solidFill>
                  <a:schemeClr val="bg1"/>
                </a:solidFill>
              </a:rPr>
              <a:t>) </a:t>
            </a:r>
            <a:r>
              <a:rPr lang="en-US" sz="1400" dirty="0" smtClean="0">
                <a:solidFill>
                  <a:schemeClr val="bg1"/>
                </a:solidFill>
              </a:rPr>
              <a:t>used</a:t>
            </a:r>
            <a:r>
              <a:rPr lang="en-US" sz="1400" b="1" dirty="0" smtClean="0">
                <a:solidFill>
                  <a:schemeClr val="bg1"/>
                </a:solidFill>
              </a:rPr>
              <a:t> </a:t>
            </a:r>
            <a:r>
              <a:rPr lang="en-US" sz="1400" dirty="0">
                <a:solidFill>
                  <a:schemeClr val="bg1"/>
                </a:solidFill>
              </a:rPr>
              <a:t>regression on the award data from USAspending.gov (</a:t>
            </a:r>
            <a:r>
              <a:rPr lang="en-US" sz="1400" dirty="0" err="1">
                <a:solidFill>
                  <a:schemeClr val="bg1"/>
                </a:solidFill>
              </a:rPr>
              <a:t>n.d.</a:t>
            </a:r>
            <a:r>
              <a:rPr lang="en-US" sz="1400" dirty="0">
                <a:solidFill>
                  <a:schemeClr val="bg1"/>
                </a:solidFill>
              </a:rPr>
              <a:t>) to predict whether for-profit or non-profit contractors will get an award based on the complexity and asset specificity of a contract</a:t>
            </a:r>
          </a:p>
          <a:p>
            <a:pPr marL="285750" indent="-285750">
              <a:buFont typeface="Courier New" panose="02070309020205020404" pitchFamily="49" charset="0"/>
              <a:buChar char="o"/>
            </a:pPr>
            <a:r>
              <a:rPr lang="en-US" sz="1400" b="1" dirty="0">
                <a:solidFill>
                  <a:schemeClr val="bg1"/>
                </a:solidFill>
              </a:rPr>
              <a:t>Gill et al. (</a:t>
            </a:r>
            <a:r>
              <a:rPr lang="en-US" sz="1400" b="1" dirty="0" smtClean="0">
                <a:solidFill>
                  <a:schemeClr val="bg1"/>
                </a:solidFill>
              </a:rPr>
              <a:t>2019) </a:t>
            </a:r>
            <a:r>
              <a:rPr lang="en-US" sz="1400" dirty="0" smtClean="0">
                <a:solidFill>
                  <a:schemeClr val="bg1"/>
                </a:solidFill>
              </a:rPr>
              <a:t>used</a:t>
            </a:r>
            <a:r>
              <a:rPr lang="en-US" sz="1400" b="1" dirty="0" smtClean="0">
                <a:solidFill>
                  <a:schemeClr val="bg1"/>
                </a:solidFill>
              </a:rPr>
              <a:t> </a:t>
            </a:r>
            <a:r>
              <a:rPr lang="en-US" sz="1400" dirty="0" smtClean="0">
                <a:solidFill>
                  <a:schemeClr val="bg1"/>
                </a:solidFill>
              </a:rPr>
              <a:t>random </a:t>
            </a:r>
            <a:r>
              <a:rPr lang="en-US" sz="1400" dirty="0">
                <a:solidFill>
                  <a:schemeClr val="bg1"/>
                </a:solidFill>
              </a:rPr>
              <a:t>forest model to predict the probability of performance issues in businesses leading to further contract terminations</a:t>
            </a:r>
          </a:p>
          <a:p>
            <a:pPr marL="285750" indent="-285750">
              <a:buFont typeface="Courier New" panose="02070309020205020404" pitchFamily="49" charset="0"/>
              <a:buChar char="o"/>
            </a:pPr>
            <a:r>
              <a:rPr lang="en-US" sz="1400" b="1" dirty="0">
                <a:solidFill>
                  <a:schemeClr val="bg1"/>
                </a:solidFill>
              </a:rPr>
              <a:t>Davis et al. (</a:t>
            </a:r>
            <a:r>
              <a:rPr lang="en-US" sz="1400" b="1" dirty="0" smtClean="0">
                <a:solidFill>
                  <a:schemeClr val="bg1"/>
                </a:solidFill>
              </a:rPr>
              <a:t>2020) </a:t>
            </a:r>
            <a:r>
              <a:rPr lang="en-US" sz="1400" dirty="0" smtClean="0">
                <a:solidFill>
                  <a:schemeClr val="bg1"/>
                </a:solidFill>
              </a:rPr>
              <a:t>used</a:t>
            </a:r>
            <a:r>
              <a:rPr lang="en-US" sz="1400" b="1" dirty="0" smtClean="0">
                <a:solidFill>
                  <a:schemeClr val="bg1"/>
                </a:solidFill>
              </a:rPr>
              <a:t> </a:t>
            </a:r>
            <a:r>
              <a:rPr lang="en-US" sz="1400" dirty="0" smtClean="0">
                <a:solidFill>
                  <a:schemeClr val="bg1"/>
                </a:solidFill>
              </a:rPr>
              <a:t>a </a:t>
            </a:r>
            <a:r>
              <a:rPr lang="en-US" sz="1400" dirty="0">
                <a:solidFill>
                  <a:schemeClr val="bg1"/>
                </a:solidFill>
              </a:rPr>
              <a:t>combination of tools for semantic analysis and Naïve Bayes classifiers to predict program performance based on certain data points extracted from the contracts (such as document types, dates, etc.). </a:t>
            </a:r>
          </a:p>
          <a:p>
            <a:pPr marL="285750" indent="-285750">
              <a:buFont typeface="Courier New" panose="02070309020205020404" pitchFamily="49" charset="0"/>
              <a:buChar char="o"/>
            </a:pPr>
            <a:r>
              <a:rPr lang="en-US" sz="1400" b="1" dirty="0" err="1">
                <a:solidFill>
                  <a:schemeClr val="bg1"/>
                </a:solidFill>
              </a:rPr>
              <a:t>Tyms</a:t>
            </a:r>
            <a:r>
              <a:rPr lang="en-US" sz="1400" b="1" dirty="0">
                <a:solidFill>
                  <a:schemeClr val="bg1"/>
                </a:solidFill>
              </a:rPr>
              <a:t> (2017) </a:t>
            </a:r>
            <a:r>
              <a:rPr lang="en-US" sz="1400" dirty="0">
                <a:solidFill>
                  <a:schemeClr val="bg1"/>
                </a:solidFill>
              </a:rPr>
              <a:t>performed an extensive qualitative study to explore most profitable strategies for small businesses’ federal acquisitions.</a:t>
            </a:r>
          </a:p>
          <a:p>
            <a:endParaRPr lang="en-US" dirty="0">
              <a:solidFill>
                <a:schemeClr val="bg1"/>
              </a:solidFill>
            </a:endParaRPr>
          </a:p>
        </p:txBody>
      </p:sp>
    </p:spTree>
    <p:extLst>
      <p:ext uri="{BB962C8B-B14F-4D97-AF65-F5344CB8AC3E}">
        <p14:creationId xmlns:p14="http://schemas.microsoft.com/office/powerpoint/2010/main" val="3280347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092" y="502920"/>
            <a:ext cx="10990330" cy="642834"/>
          </a:xfrm>
          <a:effectLst>
            <a:outerShdw blurRad="12700" dist="50800" dir="5400000" algn="ctr" rotWithShape="0">
              <a:srgbClr val="000000">
                <a:alpha val="43137"/>
              </a:srgbClr>
            </a:outerShdw>
          </a:effectLst>
        </p:spPr>
        <p:txBody>
          <a:bodyPr/>
          <a:lstStyle/>
          <a:p>
            <a:pPr algn="ctr"/>
            <a:r>
              <a:rPr lang="en-US" b="1" dirty="0"/>
              <a:t>Tools and techniques</a:t>
            </a:r>
          </a:p>
        </p:txBody>
      </p:sp>
      <p:sp>
        <p:nvSpPr>
          <p:cNvPr id="3" name="Text Placeholder 2"/>
          <p:cNvSpPr>
            <a:spLocks noGrp="1"/>
          </p:cNvSpPr>
          <p:nvPr>
            <p:ph type="body" idx="1"/>
          </p:nvPr>
        </p:nvSpPr>
        <p:spPr>
          <a:xfrm>
            <a:off x="812789" y="1656780"/>
            <a:ext cx="10790633" cy="4123910"/>
          </a:xfrm>
        </p:spPr>
        <p:txBody>
          <a:bodyPr/>
          <a:lstStyle/>
          <a:p>
            <a:pPr marL="285750" lvl="0" indent="-285750">
              <a:buFont typeface="Wingdings" panose="05000000000000000000" pitchFamily="2" charset="2"/>
              <a:buChar char="q"/>
            </a:pPr>
            <a:r>
              <a:rPr lang="en-US" sz="1400" b="1" dirty="0" smtClean="0">
                <a:solidFill>
                  <a:schemeClr val="bg1"/>
                </a:solidFill>
              </a:rPr>
              <a:t>Python libraries and tools:</a:t>
            </a:r>
          </a:p>
          <a:p>
            <a:pPr marL="742950" lvl="1" indent="-285750">
              <a:buFont typeface="Wingdings" panose="05000000000000000000" pitchFamily="2" charset="2"/>
              <a:buChar char="Ø"/>
            </a:pPr>
            <a:r>
              <a:rPr lang="en-US" sz="1400" dirty="0" smtClean="0">
                <a:solidFill>
                  <a:schemeClr val="tx1"/>
                </a:solidFill>
              </a:rPr>
              <a:t>Pandas library: loading </a:t>
            </a:r>
            <a:r>
              <a:rPr lang="en-US" sz="1400" dirty="0">
                <a:solidFill>
                  <a:schemeClr val="tx1"/>
                </a:solidFill>
              </a:rPr>
              <a:t>and </a:t>
            </a:r>
            <a:r>
              <a:rPr lang="en-US" sz="1400" dirty="0" smtClean="0">
                <a:solidFill>
                  <a:schemeClr val="tx1"/>
                </a:solidFill>
              </a:rPr>
              <a:t>analyzing data</a:t>
            </a:r>
          </a:p>
          <a:p>
            <a:pPr marL="742950" lvl="1" indent="-285750">
              <a:buFont typeface="Wingdings" panose="05000000000000000000" pitchFamily="2" charset="2"/>
              <a:buChar char="Ø"/>
            </a:pPr>
            <a:r>
              <a:rPr lang="en-US" sz="1400" dirty="0" err="1" smtClean="0">
                <a:solidFill>
                  <a:schemeClr val="tx1"/>
                </a:solidFill>
              </a:rPr>
              <a:t>Numpy</a:t>
            </a:r>
            <a:r>
              <a:rPr lang="en-US" sz="1400" dirty="0" smtClean="0">
                <a:solidFill>
                  <a:schemeClr val="tx1"/>
                </a:solidFill>
              </a:rPr>
              <a:t> library: linear algebra operations</a:t>
            </a:r>
            <a:endParaRPr lang="en-US" sz="1400" dirty="0">
              <a:solidFill>
                <a:schemeClr val="tx1"/>
              </a:solidFill>
            </a:endParaRPr>
          </a:p>
          <a:p>
            <a:pPr marL="742950" lvl="1" indent="-285750">
              <a:buFont typeface="Wingdings" panose="05000000000000000000" pitchFamily="2" charset="2"/>
              <a:buChar char="Ø"/>
            </a:pPr>
            <a:r>
              <a:rPr lang="en-US" sz="1400" dirty="0" err="1" smtClean="0">
                <a:solidFill>
                  <a:schemeClr val="tx1"/>
                </a:solidFill>
              </a:rPr>
              <a:t>Seaborn</a:t>
            </a:r>
            <a:r>
              <a:rPr lang="en-US" sz="1400" dirty="0" smtClean="0">
                <a:solidFill>
                  <a:schemeClr val="tx1"/>
                </a:solidFill>
              </a:rPr>
              <a:t> library: visualizing </a:t>
            </a:r>
            <a:r>
              <a:rPr lang="en-US" sz="1400" dirty="0">
                <a:solidFill>
                  <a:schemeClr val="tx1"/>
                </a:solidFill>
              </a:rPr>
              <a:t>descriptive </a:t>
            </a:r>
            <a:r>
              <a:rPr lang="en-US" sz="1400" dirty="0" smtClean="0">
                <a:solidFill>
                  <a:schemeClr val="tx1"/>
                </a:solidFill>
              </a:rPr>
              <a:t>statistics</a:t>
            </a:r>
          </a:p>
          <a:p>
            <a:pPr marL="742950" lvl="1" indent="-285750">
              <a:buFont typeface="Wingdings" panose="05000000000000000000" pitchFamily="2" charset="2"/>
              <a:buChar char="Ø"/>
            </a:pPr>
            <a:r>
              <a:rPr lang="en-US" sz="1400" dirty="0" err="1" smtClean="0">
                <a:solidFill>
                  <a:schemeClr val="tx1"/>
                </a:solidFill>
              </a:rPr>
              <a:t>Matplotlib</a:t>
            </a:r>
            <a:r>
              <a:rPr lang="en-US" sz="1400" dirty="0" smtClean="0">
                <a:solidFill>
                  <a:schemeClr val="tx1"/>
                </a:solidFill>
              </a:rPr>
              <a:t>: statistical visualizations</a:t>
            </a:r>
          </a:p>
          <a:p>
            <a:pPr marL="742950" lvl="1" indent="-285750">
              <a:buFont typeface="Wingdings" panose="05000000000000000000" pitchFamily="2" charset="2"/>
              <a:buChar char="Ø"/>
            </a:pPr>
            <a:r>
              <a:rPr lang="en-US" sz="1400" dirty="0" err="1" smtClean="0">
                <a:solidFill>
                  <a:schemeClr val="tx1"/>
                </a:solidFill>
              </a:rPr>
              <a:t>Scikit</a:t>
            </a:r>
            <a:r>
              <a:rPr lang="en-US" sz="1400" dirty="0" smtClean="0">
                <a:solidFill>
                  <a:schemeClr val="tx1"/>
                </a:solidFill>
              </a:rPr>
              <a:t>-learn library: </a:t>
            </a:r>
            <a:r>
              <a:rPr lang="en-US" sz="1400" dirty="0" err="1" smtClean="0">
                <a:solidFill>
                  <a:schemeClr val="tx1"/>
                </a:solidFill>
              </a:rPr>
              <a:t>LinearRegression</a:t>
            </a:r>
            <a:r>
              <a:rPr lang="en-US" sz="1400" dirty="0" smtClean="0">
                <a:solidFill>
                  <a:schemeClr val="tx1"/>
                </a:solidFill>
              </a:rPr>
              <a:t>, </a:t>
            </a:r>
            <a:r>
              <a:rPr lang="en-US" sz="1400" dirty="0" err="1" smtClean="0">
                <a:solidFill>
                  <a:schemeClr val="tx1"/>
                </a:solidFill>
              </a:rPr>
              <a:t>LassoCV</a:t>
            </a:r>
            <a:r>
              <a:rPr lang="en-US" sz="1400" dirty="0" smtClean="0">
                <a:solidFill>
                  <a:schemeClr val="tx1"/>
                </a:solidFill>
              </a:rPr>
              <a:t>, </a:t>
            </a:r>
            <a:r>
              <a:rPr lang="en-US" sz="1400" dirty="0" err="1" smtClean="0">
                <a:solidFill>
                  <a:schemeClr val="tx1"/>
                </a:solidFill>
              </a:rPr>
              <a:t>DecisionTreeRegressor</a:t>
            </a:r>
            <a:r>
              <a:rPr lang="en-US" sz="1400" dirty="0" smtClean="0">
                <a:solidFill>
                  <a:schemeClr val="tx1"/>
                </a:solidFill>
              </a:rPr>
              <a:t>, </a:t>
            </a:r>
            <a:r>
              <a:rPr lang="en-US" sz="1400" dirty="0" err="1" smtClean="0">
                <a:solidFill>
                  <a:schemeClr val="tx1"/>
                </a:solidFill>
              </a:rPr>
              <a:t>RandomForestRegressor</a:t>
            </a:r>
            <a:endParaRPr lang="en-US" sz="1400" dirty="0" smtClean="0">
              <a:solidFill>
                <a:schemeClr val="tx1"/>
              </a:solidFill>
            </a:endParaRPr>
          </a:p>
          <a:p>
            <a:pPr marL="742950" lvl="1" indent="-285750">
              <a:buFont typeface="Wingdings" panose="05000000000000000000" pitchFamily="2" charset="2"/>
              <a:buChar char="Ø"/>
            </a:pPr>
            <a:r>
              <a:rPr lang="en-US" sz="1400" dirty="0" err="1" smtClean="0">
                <a:solidFill>
                  <a:schemeClr val="tx1"/>
                </a:solidFill>
              </a:rPr>
              <a:t>Kmodes</a:t>
            </a:r>
            <a:r>
              <a:rPr lang="en-US" sz="1400" dirty="0" smtClean="0">
                <a:solidFill>
                  <a:schemeClr val="tx1"/>
                </a:solidFill>
              </a:rPr>
              <a:t> library: k-Modes clustering</a:t>
            </a:r>
            <a:endParaRPr lang="en-US" sz="1400" dirty="0">
              <a:solidFill>
                <a:schemeClr val="tx1"/>
              </a:solidFill>
            </a:endParaRPr>
          </a:p>
          <a:p>
            <a:pPr marL="742950" lvl="1" indent="-285750">
              <a:buFont typeface="Wingdings" panose="05000000000000000000" pitchFamily="2" charset="2"/>
              <a:buChar char="Ø"/>
            </a:pPr>
            <a:r>
              <a:rPr lang="en-US" sz="1400" dirty="0" err="1">
                <a:solidFill>
                  <a:schemeClr val="tx1"/>
                </a:solidFill>
              </a:rPr>
              <a:t>Scipy</a:t>
            </a:r>
            <a:r>
              <a:rPr lang="en-US" sz="1400" dirty="0">
                <a:solidFill>
                  <a:schemeClr val="tx1"/>
                </a:solidFill>
              </a:rPr>
              <a:t> </a:t>
            </a:r>
            <a:r>
              <a:rPr lang="en-US" sz="1400" dirty="0" smtClean="0">
                <a:solidFill>
                  <a:schemeClr val="tx1"/>
                </a:solidFill>
              </a:rPr>
              <a:t>library: independent </a:t>
            </a:r>
            <a:r>
              <a:rPr lang="en-US" sz="1400" dirty="0">
                <a:solidFill>
                  <a:schemeClr val="tx1"/>
                </a:solidFill>
              </a:rPr>
              <a:t>samples </a:t>
            </a:r>
            <a:r>
              <a:rPr lang="en-US" sz="1400" dirty="0" smtClean="0">
                <a:solidFill>
                  <a:schemeClr val="tx1"/>
                </a:solidFill>
              </a:rPr>
              <a:t>t-test</a:t>
            </a:r>
          </a:p>
          <a:p>
            <a:pPr lvl="1"/>
            <a:endParaRPr lang="en-US" sz="1400" dirty="0" smtClean="0">
              <a:solidFill>
                <a:schemeClr val="tx1"/>
              </a:solidFill>
            </a:endParaRPr>
          </a:p>
          <a:p>
            <a:pPr marL="285750" indent="-285750">
              <a:buFont typeface="Wingdings" panose="05000000000000000000" pitchFamily="2" charset="2"/>
              <a:buChar char="q"/>
            </a:pPr>
            <a:r>
              <a:rPr lang="en-US" sz="1400" b="1" dirty="0" smtClean="0">
                <a:solidFill>
                  <a:schemeClr val="bg1"/>
                </a:solidFill>
              </a:rPr>
              <a:t>Tableau Public for visualizations</a:t>
            </a:r>
            <a:endParaRPr lang="en-US" sz="1400" b="1" dirty="0">
              <a:solidFill>
                <a:schemeClr val="bg1"/>
              </a:solidFill>
            </a:endParaRPr>
          </a:p>
          <a:p>
            <a:endParaRPr lang="en-US" dirty="0"/>
          </a:p>
        </p:txBody>
      </p:sp>
    </p:spTree>
    <p:extLst>
      <p:ext uri="{BB962C8B-B14F-4D97-AF65-F5344CB8AC3E}">
        <p14:creationId xmlns:p14="http://schemas.microsoft.com/office/powerpoint/2010/main" val="3211128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13050" y="1874531"/>
            <a:ext cx="4937655" cy="3987217"/>
          </a:xfrm>
        </p:spPr>
        <p:txBody>
          <a:bodyPr>
            <a:normAutofit/>
          </a:bodyPr>
          <a:lstStyle/>
          <a:p>
            <a:pPr marL="0" lvl="0" indent="0" defTabSz="914400">
              <a:spcBef>
                <a:spcPts val="0"/>
              </a:spcBef>
              <a:spcAft>
                <a:spcPts val="0"/>
              </a:spcAft>
              <a:buClrTx/>
              <a:buSzTx/>
              <a:buNone/>
              <a:defRPr/>
            </a:pPr>
            <a:r>
              <a:rPr lang="en-US" sz="1400" b="1" dirty="0" smtClean="0">
                <a:solidFill>
                  <a:schemeClr val="bg1"/>
                </a:solidFill>
              </a:rPr>
              <a:t>Total number of observations: 43,421</a:t>
            </a:r>
          </a:p>
          <a:p>
            <a:pPr marL="0" lvl="0" indent="0" defTabSz="914400">
              <a:spcBef>
                <a:spcPts val="0"/>
              </a:spcBef>
              <a:spcAft>
                <a:spcPts val="0"/>
              </a:spcAft>
              <a:buClrTx/>
              <a:buSzTx/>
              <a:buNone/>
              <a:defRPr/>
            </a:pPr>
            <a:endParaRPr lang="en-US" sz="1400" b="1" dirty="0">
              <a:solidFill>
                <a:schemeClr val="bg1"/>
              </a:solidFill>
            </a:endParaRPr>
          </a:p>
          <a:p>
            <a:pPr marL="0" lvl="0" indent="0" defTabSz="914400">
              <a:spcBef>
                <a:spcPts val="0"/>
              </a:spcBef>
              <a:spcAft>
                <a:spcPts val="0"/>
              </a:spcAft>
              <a:buClrTx/>
              <a:buSzTx/>
              <a:buNone/>
              <a:defRPr/>
            </a:pPr>
            <a:r>
              <a:rPr lang="en-US" sz="1400" b="1" dirty="0" smtClean="0">
                <a:solidFill>
                  <a:schemeClr val="bg1"/>
                </a:solidFill>
              </a:rPr>
              <a:t>Response variable: award_value</a:t>
            </a:r>
          </a:p>
          <a:p>
            <a:pPr marL="0" lvl="0" indent="0" defTabSz="914400">
              <a:spcBef>
                <a:spcPts val="0"/>
              </a:spcBef>
              <a:spcAft>
                <a:spcPts val="0"/>
              </a:spcAft>
              <a:buClrTx/>
              <a:buSzTx/>
              <a:buNone/>
              <a:defRPr/>
            </a:pPr>
            <a:endParaRPr lang="en-US" sz="1400" b="1" dirty="0">
              <a:solidFill>
                <a:schemeClr val="bg1"/>
              </a:solidFill>
            </a:endParaRPr>
          </a:p>
          <a:p>
            <a:pPr marL="0" lvl="0" indent="0" defTabSz="914400">
              <a:spcBef>
                <a:spcPts val="0"/>
              </a:spcBef>
              <a:spcAft>
                <a:spcPts val="0"/>
              </a:spcAft>
              <a:buClrTx/>
              <a:buSzTx/>
              <a:buNone/>
              <a:defRPr/>
            </a:pPr>
            <a:r>
              <a:rPr lang="en-US" sz="1400" b="1" dirty="0" smtClean="0">
                <a:solidFill>
                  <a:schemeClr val="bg1"/>
                </a:solidFill>
              </a:rPr>
              <a:t>Descriptive statistics:</a:t>
            </a:r>
          </a:p>
          <a:p>
            <a:pPr marL="0" lvl="0" indent="0" defTabSz="914400">
              <a:spcBef>
                <a:spcPts val="0"/>
              </a:spcBef>
              <a:spcAft>
                <a:spcPts val="0"/>
              </a:spcAft>
              <a:buClrTx/>
              <a:buSzTx/>
              <a:buNone/>
              <a:defRPr/>
            </a:pPr>
            <a:endParaRPr lang="en-US" sz="1400" b="1" dirty="0">
              <a:solidFill>
                <a:schemeClr val="bg1"/>
              </a:solidFill>
            </a:endParaRP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testing for missing values, </a:t>
            </a: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calculating measures of central tendency (mean, median, mode) and measures of variability (range, standard deviation)</a:t>
            </a: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plotting numeric and categorical </a:t>
            </a:r>
            <a:r>
              <a:rPr lang="en-US" sz="1400" dirty="0" smtClean="0">
                <a:solidFill>
                  <a:schemeClr val="tx1"/>
                </a:solidFill>
              </a:rPr>
              <a:t>variables</a:t>
            </a:r>
          </a:p>
          <a:p>
            <a:pPr marL="171450" lvl="0" indent="-171450" defTabSz="914400">
              <a:spcBef>
                <a:spcPts val="0"/>
              </a:spcBef>
              <a:spcAft>
                <a:spcPts val="0"/>
              </a:spcAft>
              <a:buClrTx/>
              <a:buSzTx/>
              <a:buFontTx/>
              <a:buChar char="-"/>
              <a:defRPr/>
            </a:pPr>
            <a:endParaRPr lang="en-US" sz="1400" dirty="0">
              <a:solidFill>
                <a:schemeClr val="tx1"/>
              </a:solidFill>
            </a:endParaRPr>
          </a:p>
          <a:p>
            <a:pPr marL="0" lvl="0" indent="0" defTabSz="914400">
              <a:spcBef>
                <a:spcPts val="0"/>
              </a:spcBef>
              <a:spcAft>
                <a:spcPts val="0"/>
              </a:spcAft>
              <a:buClrTx/>
              <a:buSzTx/>
              <a:buNone/>
              <a:defRPr/>
            </a:pPr>
            <a:r>
              <a:rPr lang="en-US" sz="1400" b="1" dirty="0">
                <a:solidFill>
                  <a:schemeClr val="bg1"/>
                </a:solidFill>
              </a:rPr>
              <a:t>Data preprocessing: </a:t>
            </a:r>
            <a:endParaRPr lang="en-US" sz="1400" b="1" dirty="0" smtClean="0">
              <a:solidFill>
                <a:schemeClr val="bg1"/>
              </a:solidFill>
            </a:endParaRPr>
          </a:p>
          <a:p>
            <a:pPr marL="0" lvl="0" indent="0" defTabSz="914400">
              <a:spcBef>
                <a:spcPts val="0"/>
              </a:spcBef>
              <a:spcAft>
                <a:spcPts val="0"/>
              </a:spcAft>
              <a:buClrTx/>
              <a:buSzTx/>
              <a:buNone/>
              <a:defRPr/>
            </a:pPr>
            <a:endParaRPr lang="en-US" sz="1400" b="1" dirty="0">
              <a:solidFill>
                <a:schemeClr val="bg1"/>
              </a:solidFill>
            </a:endParaRP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converting variable </a:t>
            </a:r>
            <a:r>
              <a:rPr lang="en-US" sz="1400" dirty="0" smtClean="0">
                <a:solidFill>
                  <a:schemeClr val="tx1"/>
                </a:solidFill>
              </a:rPr>
              <a:t>types </a:t>
            </a:r>
            <a:endParaRPr lang="en-US" sz="1400" dirty="0">
              <a:solidFill>
                <a:schemeClr val="tx1"/>
              </a:solidFill>
            </a:endParaRP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recording values to </a:t>
            </a:r>
            <a:r>
              <a:rPr lang="en-US" sz="1400" dirty="0" smtClean="0">
                <a:solidFill>
                  <a:schemeClr val="tx1"/>
                </a:solidFill>
              </a:rPr>
              <a:t>missing</a:t>
            </a:r>
            <a:endParaRPr lang="en-US" sz="1400" dirty="0">
              <a:solidFill>
                <a:schemeClr val="tx1"/>
              </a:solidFill>
            </a:endParaRP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encoding dummy </a:t>
            </a:r>
            <a:r>
              <a:rPr lang="en-US" sz="1400" dirty="0" smtClean="0">
                <a:solidFill>
                  <a:schemeClr val="tx1"/>
                </a:solidFill>
              </a:rPr>
              <a:t>variables </a:t>
            </a:r>
            <a:endParaRPr lang="en-US" sz="1400" dirty="0">
              <a:solidFill>
                <a:schemeClr val="tx1"/>
              </a:solidFill>
            </a:endParaRPr>
          </a:p>
          <a:p>
            <a:pPr lvl="0" defTabSz="914400">
              <a:spcBef>
                <a:spcPts val="0"/>
              </a:spcBef>
              <a:spcAft>
                <a:spcPts val="0"/>
              </a:spcAft>
              <a:buClrTx/>
              <a:buSzTx/>
              <a:buFont typeface="Wingdings" panose="05000000000000000000" pitchFamily="2" charset="2"/>
              <a:buChar char="ü"/>
              <a:defRPr/>
            </a:pPr>
            <a:r>
              <a:rPr lang="en-US" sz="1400" dirty="0">
                <a:solidFill>
                  <a:schemeClr val="tx1"/>
                </a:solidFill>
              </a:rPr>
              <a:t>transforming the response variable for </a:t>
            </a:r>
            <a:r>
              <a:rPr lang="en-US" sz="1400" dirty="0" smtClean="0">
                <a:solidFill>
                  <a:schemeClr val="tx1"/>
                </a:solidFill>
              </a:rPr>
              <a:t>normality</a:t>
            </a:r>
            <a:endParaRPr lang="en-US" sz="1400" dirty="0">
              <a:solidFill>
                <a:schemeClr val="tx1"/>
              </a:solidFill>
            </a:endParaRPr>
          </a:p>
          <a:p>
            <a:pPr marL="171450" lvl="0" indent="-171450" defTabSz="914400">
              <a:spcBef>
                <a:spcPts val="0"/>
              </a:spcBef>
              <a:spcAft>
                <a:spcPts val="0"/>
              </a:spcAft>
              <a:buClrTx/>
              <a:buSzTx/>
              <a:buFontTx/>
              <a:buChar char="-"/>
              <a:defRPr/>
            </a:pPr>
            <a:endParaRPr lang="en-US" sz="1600" dirty="0"/>
          </a:p>
        </p:txBody>
      </p:sp>
      <p:sp>
        <p:nvSpPr>
          <p:cNvPr id="9" name="Title 1"/>
          <p:cNvSpPr txBox="1">
            <a:spLocks/>
          </p:cNvSpPr>
          <p:nvPr/>
        </p:nvSpPr>
        <p:spPr>
          <a:xfrm>
            <a:off x="630621" y="491562"/>
            <a:ext cx="10951779" cy="793214"/>
          </a:xfrm>
          <a:prstGeom prst="rect">
            <a:avLst/>
          </a:prstGeom>
          <a:effectLst>
            <a:outerShdw blurRad="12700" dist="50800" dir="5400000" algn="ctr" rotWithShape="0">
              <a:srgbClr val="000000">
                <a:alpha val="43137"/>
              </a:srgbClr>
            </a:outerShdw>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t>DATA PREPROCESING</a:t>
            </a:r>
            <a:endParaRPr lang="en-US" b="1" dirty="0"/>
          </a:p>
        </p:txBody>
      </p:sp>
      <p:sp>
        <p:nvSpPr>
          <p:cNvPr id="10" name="Rectangle 9"/>
          <p:cNvSpPr/>
          <p:nvPr/>
        </p:nvSpPr>
        <p:spPr>
          <a:xfrm>
            <a:off x="7152634" y="1769428"/>
            <a:ext cx="3960101" cy="646331"/>
          </a:xfrm>
          <a:prstGeom prst="rect">
            <a:avLst/>
          </a:prstGeom>
        </p:spPr>
        <p:txBody>
          <a:bodyPr wrap="square">
            <a:spAutoFit/>
          </a:bodyPr>
          <a:lstStyle/>
          <a:p>
            <a:r>
              <a:rPr lang="en-US" sz="1200" b="1" i="1" dirty="0">
                <a:solidFill>
                  <a:schemeClr val="bg1"/>
                </a:solidFill>
              </a:rPr>
              <a:t>Figure </a:t>
            </a:r>
            <a:r>
              <a:rPr lang="en-US" sz="1200" b="1" i="1" dirty="0" smtClean="0">
                <a:solidFill>
                  <a:schemeClr val="bg1"/>
                </a:solidFill>
              </a:rPr>
              <a:t>5</a:t>
            </a:r>
            <a:endParaRPr lang="en-US" sz="1200" b="1" dirty="0">
              <a:solidFill>
                <a:schemeClr val="bg1"/>
              </a:solidFill>
            </a:endParaRPr>
          </a:p>
          <a:p>
            <a:r>
              <a:rPr lang="en-US" sz="1200" i="1" dirty="0" smtClean="0"/>
              <a:t>Descriptive statistics for response variable award_value</a:t>
            </a:r>
            <a:endParaRPr lang="en-US" sz="1200" i="1" dirty="0"/>
          </a:p>
        </p:txBody>
      </p:sp>
      <p:sp>
        <p:nvSpPr>
          <p:cNvPr id="11" name="TextBox 10"/>
          <p:cNvSpPr txBox="1"/>
          <p:nvPr/>
        </p:nvSpPr>
        <p:spPr>
          <a:xfrm>
            <a:off x="7152634" y="5779842"/>
            <a:ext cx="3382657" cy="523220"/>
          </a:xfrm>
          <a:prstGeom prst="rect">
            <a:avLst/>
          </a:prstGeom>
          <a:noFill/>
        </p:spPr>
        <p:txBody>
          <a:bodyPr wrap="none" rtlCol="0">
            <a:spAutoFit/>
          </a:bodyPr>
          <a:lstStyle/>
          <a:p>
            <a:r>
              <a:rPr lang="en-US" sz="1000" b="1" i="1" dirty="0">
                <a:solidFill>
                  <a:schemeClr val="bg1"/>
                </a:solidFill>
              </a:rPr>
              <a:t>Note</a:t>
            </a:r>
            <a:r>
              <a:rPr lang="en-US" sz="1000" dirty="0">
                <a:solidFill>
                  <a:schemeClr val="bg1"/>
                </a:solidFill>
              </a:rPr>
              <a:t>. </a:t>
            </a:r>
            <a:r>
              <a:rPr lang="en-US" sz="1000" dirty="0" smtClean="0"/>
              <a:t>Table created </a:t>
            </a:r>
            <a:r>
              <a:rPr lang="en-US" sz="1000" dirty="0"/>
              <a:t>in Visual Studio Code software</a:t>
            </a:r>
            <a:r>
              <a:rPr lang="en-US" sz="1000" dirty="0">
                <a:solidFill>
                  <a:schemeClr val="bg1"/>
                </a:solidFill>
              </a:rPr>
              <a:t>.</a:t>
            </a:r>
          </a:p>
          <a:p>
            <a:endParaRPr lang="en-US" dirty="0"/>
          </a:p>
        </p:txBody>
      </p:sp>
      <p:pic>
        <p:nvPicPr>
          <p:cNvPr id="13" name="Picture 12"/>
          <p:cNvPicPr>
            <a:picLocks noChangeAspect="1"/>
          </p:cNvPicPr>
          <p:nvPr/>
        </p:nvPicPr>
        <p:blipFill>
          <a:blip r:embed="rId3"/>
          <a:stretch>
            <a:fillRect/>
          </a:stretch>
        </p:blipFill>
        <p:spPr>
          <a:xfrm>
            <a:off x="7236717" y="2480391"/>
            <a:ext cx="3876018" cy="3234818"/>
          </a:xfrm>
          <a:prstGeom prst="rect">
            <a:avLst/>
          </a:prstGeom>
          <a:effectLst>
            <a:glow>
              <a:schemeClr val="accent1"/>
            </a:glow>
          </a:effectLst>
        </p:spPr>
      </p:pic>
    </p:spTree>
    <p:extLst>
      <p:ext uri="{BB962C8B-B14F-4D97-AF65-F5344CB8AC3E}">
        <p14:creationId xmlns:p14="http://schemas.microsoft.com/office/powerpoint/2010/main" val="3122939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1542</TotalTime>
  <Words>4096</Words>
  <Application>Microsoft Office PowerPoint</Application>
  <PresentationFormat>Widescreen</PresentationFormat>
  <Paragraphs>271</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Courier New</vt:lpstr>
      <vt:lpstr>Wingdings</vt:lpstr>
      <vt:lpstr>Wingdings 3</vt:lpstr>
      <vt:lpstr>Slice</vt:lpstr>
      <vt:lpstr>Capstone Project— Final Report: U.S. Organization.  Department of defense</vt:lpstr>
      <vt:lpstr>content</vt:lpstr>
      <vt:lpstr>Department of Defense: Company profile</vt:lpstr>
      <vt:lpstr>DoD award data</vt:lpstr>
      <vt:lpstr>Study overview </vt:lpstr>
      <vt:lpstr>DATA Security and ethical concerns</vt:lpstr>
      <vt:lpstr>Research hypothesis and literature review</vt:lpstr>
      <vt:lpstr>Tools and techniques</vt:lpstr>
      <vt:lpstr>PowerPoint Presentation</vt:lpstr>
      <vt:lpstr>Findings: linear regression results</vt:lpstr>
      <vt:lpstr>Findings:  decision tree and random forest regressors</vt:lpstr>
      <vt:lpstr>findings: hypothesis testing</vt:lpstr>
      <vt:lpstr>Research findings: visualizations</vt:lpstr>
      <vt:lpstr>Research findings: visualizations</vt:lpstr>
      <vt:lpstr>recommendations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Final Report: U.S. Organization  Department of defense</dc:title>
  <dc:creator>Olga Romanovska</dc:creator>
  <cp:lastModifiedBy>Olga Romanovska</cp:lastModifiedBy>
  <cp:revision>141</cp:revision>
  <dcterms:created xsi:type="dcterms:W3CDTF">2022-04-04T03:20:48Z</dcterms:created>
  <dcterms:modified xsi:type="dcterms:W3CDTF">2022-04-10T04:53:49Z</dcterms:modified>
</cp:coreProperties>
</file>