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7.xml"/><Relationship Id="rId22" Type="http://schemas.openxmlformats.org/officeDocument/2006/relationships/font" Target="fonts/SourceCodePro-bold.fntdata"/><Relationship Id="rId10" Type="http://schemas.openxmlformats.org/officeDocument/2006/relationships/slide" Target="slides/slide6.xml"/><Relationship Id="rId21"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Dalya- *Full participation, because each store must have 2 or more departments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Business constraint- physical and software requirements for application to work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Ortagus Winfrey-Analyst</a:t>
            </a:r>
          </a:p>
          <a:p>
            <a:pPr lvl="0">
              <a:spcBef>
                <a:spcPts val="0"/>
              </a:spcBef>
              <a:buNone/>
            </a:pPr>
            <a:r>
              <a:rPr lang="en"/>
              <a:t>Ryan OCampo-Architecture/backend</a:t>
            </a:r>
          </a:p>
          <a:p>
            <a:pPr lvl="0">
              <a:spcBef>
                <a:spcPts val="0"/>
              </a:spcBef>
              <a:buNone/>
            </a:pPr>
            <a:r>
              <a:rPr lang="en"/>
              <a:t>Mychal Terfie-Backend/testing</a:t>
            </a:r>
          </a:p>
          <a:p>
            <a:pPr lvl="0">
              <a:spcBef>
                <a:spcPts val="0"/>
              </a:spcBef>
              <a:buNone/>
            </a:pPr>
            <a:r>
              <a:rPr lang="en"/>
              <a:t>Shenila Daredia-Frontend/mysql development</a:t>
            </a:r>
          </a:p>
          <a:p>
            <a:pPr lvl="0">
              <a:spcBef>
                <a:spcPts val="0"/>
              </a:spcBef>
              <a:buNone/>
            </a:pPr>
            <a:r>
              <a:rPr lang="en"/>
              <a:t>Dalya Khatun-Frontend/backend; testing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Ortagus;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Shenila- *full participation because each position must be inside at least one department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Ryan- *full participation, because each salary must be associated with a position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Mechal- *Partial participation, because one store can have different or more departments in comparison to another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599" cy="2690399"/>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599"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599"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599" cy="800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599" cy="3340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899" cy="334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899" cy="334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45725"/>
            <a:ext cx="8520600" cy="2690400"/>
          </a:xfrm>
          <a:prstGeom prst="rect">
            <a:avLst/>
          </a:prstGeom>
        </p:spPr>
        <p:txBody>
          <a:bodyPr anchorCtr="0" anchor="ctr" bIns="91425" lIns="91425" rIns="91425" tIns="91425">
            <a:noAutofit/>
          </a:bodyPr>
          <a:lstStyle/>
          <a:p>
            <a:pPr lvl="0">
              <a:spcBef>
                <a:spcPts val="0"/>
              </a:spcBef>
              <a:buNone/>
            </a:pPr>
            <a:r>
              <a:rPr lang="en"/>
              <a:t>SuperUsers HR System</a:t>
            </a:r>
          </a:p>
        </p:txBody>
      </p:sp>
      <p:sp>
        <p:nvSpPr>
          <p:cNvPr id="57" name="Shape 57"/>
          <p:cNvSpPr txBox="1"/>
          <p:nvPr>
            <p:ph idx="1" type="subTitle"/>
          </p:nvPr>
        </p:nvSpPr>
        <p:spPr>
          <a:xfrm>
            <a:off x="311700" y="3890400"/>
            <a:ext cx="8520599" cy="706200"/>
          </a:xfrm>
          <a:prstGeom prst="rect">
            <a:avLst/>
          </a:prstGeom>
        </p:spPr>
        <p:txBody>
          <a:bodyPr anchorCtr="0" anchor="ctr" bIns="91425" lIns="91425" rIns="91425" tIns="91425">
            <a:noAutofit/>
          </a:bodyPr>
          <a:lstStyle/>
          <a:p>
            <a:pPr lvl="0">
              <a:spcBef>
                <a:spcPts val="0"/>
              </a:spcBef>
              <a:buNone/>
            </a:pPr>
            <a:r>
              <a:rPr lang="en"/>
              <a:t>Ortagus Winfrey</a:t>
            </a:r>
          </a:p>
          <a:p>
            <a:pPr lvl="0">
              <a:spcBef>
                <a:spcPts val="0"/>
              </a:spcBef>
              <a:buNone/>
            </a:pPr>
            <a:r>
              <a:rPr lang="en"/>
              <a:t>Mechal Terfie</a:t>
            </a:r>
          </a:p>
          <a:p>
            <a:pPr lvl="0">
              <a:spcBef>
                <a:spcPts val="0"/>
              </a:spcBef>
              <a:buNone/>
            </a:pPr>
            <a:r>
              <a:rPr lang="en"/>
              <a:t>Shenila Daredia</a:t>
            </a:r>
          </a:p>
          <a:p>
            <a:pPr lvl="0">
              <a:spcBef>
                <a:spcPts val="0"/>
              </a:spcBef>
              <a:buNone/>
            </a:pPr>
            <a:r>
              <a:rPr lang="en"/>
              <a:t>Dalya Khatun</a:t>
            </a:r>
          </a:p>
          <a:p>
            <a:pPr lvl="0">
              <a:spcBef>
                <a:spcPts val="0"/>
              </a:spcBef>
              <a:buNone/>
            </a:pPr>
            <a:r>
              <a:rPr lang="en"/>
              <a:t>Ryan Ocampo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&lt;Store&gt;</a:t>
            </a:r>
          </a:p>
        </p:txBody>
      </p:sp>
      <p:sp>
        <p:nvSpPr>
          <p:cNvPr id="121" name="Shape 121"/>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The location where each employee,position, and department are located.</a:t>
            </a:r>
          </a:p>
          <a:p>
            <a:pPr lvl="0" rtl="0">
              <a:spcBef>
                <a:spcPts val="0"/>
              </a:spcBef>
              <a:spcAft>
                <a:spcPts val="0"/>
              </a:spcAft>
              <a:buNone/>
            </a:pPr>
            <a:r>
              <a:t/>
            </a:r>
            <a:endParaRPr sz="1400"/>
          </a:p>
        </p:txBody>
      </p:sp>
      <p:sp>
        <p:nvSpPr>
          <p:cNvPr id="122" name="Shape 122"/>
          <p:cNvSpPr txBox="1"/>
          <p:nvPr>
            <p:ph idx="1" type="body"/>
          </p:nvPr>
        </p:nvSpPr>
        <p:spPr>
          <a:xfrm>
            <a:off x="4877475" y="230942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1:M relation with our &lt;Department&gt; entity </a:t>
            </a:r>
          </a:p>
          <a:p>
            <a:pPr lvl="0" rtl="0">
              <a:lnSpc>
                <a:spcPct val="115000"/>
              </a:lnSpc>
              <a:spcBef>
                <a:spcPts val="0"/>
              </a:spcBef>
              <a:spcAft>
                <a:spcPts val="0"/>
              </a:spcAft>
              <a:buNone/>
            </a:pPr>
            <a:r>
              <a:rPr lang="en" sz="1400"/>
              <a:t>“Individual stores can have many departments and many departments can be located within a store” </a:t>
            </a:r>
          </a:p>
          <a:p>
            <a:pPr lvl="0" rtl="0">
              <a:spcBef>
                <a:spcPts val="0"/>
              </a:spcBef>
              <a:spcAft>
                <a:spcPts val="0"/>
              </a:spcAft>
              <a:buNone/>
            </a:pPr>
            <a:r>
              <a:t/>
            </a:r>
            <a:endParaRPr sz="1400"/>
          </a:p>
        </p:txBody>
      </p:sp>
      <p:sp>
        <p:nvSpPr>
          <p:cNvPr id="123" name="Shape 123"/>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Total </a:t>
            </a:r>
            <a:r>
              <a:rPr b="1" lang="en" sz="1400"/>
              <a:t>Participation</a:t>
            </a:r>
          </a:p>
        </p:txBody>
      </p:sp>
      <p:pic>
        <p:nvPicPr>
          <p:cNvPr id="124" name="Shape 124"/>
          <p:cNvPicPr preferRelativeResize="0"/>
          <p:nvPr/>
        </p:nvPicPr>
        <p:blipFill rotWithShape="1">
          <a:blip r:embed="rId3">
            <a:alphaModFix/>
          </a:blip>
          <a:srcRect b="3919" l="-4950" r="4949" t="-3920"/>
          <a:stretch/>
        </p:blipFill>
        <p:spPr>
          <a:xfrm>
            <a:off x="39375" y="27650"/>
            <a:ext cx="4645050" cy="493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99750" y="111000"/>
            <a:ext cx="8944500" cy="4921500"/>
          </a:xfrm>
          <a:prstGeom prst="rect">
            <a:avLst/>
          </a:prstGeom>
        </p:spPr>
        <p:txBody>
          <a:bodyPr anchorCtr="0" anchor="ctr" bIns="91425" lIns="91425" rIns="91425" tIns="91425">
            <a:noAutofit/>
          </a:bodyPr>
          <a:lstStyle/>
          <a:p>
            <a:pPr lvl="0">
              <a:spcBef>
                <a:spcPts val="0"/>
              </a:spcBef>
              <a:buNone/>
            </a:pPr>
            <a:r>
              <a:rPr lang="en"/>
              <a:t>ER Diagram</a:t>
            </a:r>
          </a:p>
          <a:p>
            <a:pPr lvl="0" rtl="0" algn="l">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303725" y="802500"/>
            <a:ext cx="6172500" cy="3538500"/>
          </a:xfrm>
          <a:prstGeom prst="rect">
            <a:avLst/>
          </a:prstGeom>
        </p:spPr>
        <p:txBody>
          <a:bodyPr anchorCtr="0" anchor="ctr" bIns="91425" lIns="91425" rIns="91425" tIns="91425">
            <a:noAutofit/>
          </a:bodyPr>
          <a:lstStyle/>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1061812" y="151287"/>
            <a:ext cx="6824374" cy="4840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303725" y="802500"/>
            <a:ext cx="6172500" cy="3538500"/>
          </a:xfrm>
          <a:prstGeom prst="rect">
            <a:avLst/>
          </a:prstGeom>
        </p:spPr>
        <p:txBody>
          <a:bodyPr anchorCtr="0" anchor="ctr" bIns="91425" lIns="91425" rIns="91425" tIns="91425">
            <a:noAutofit/>
          </a:bodyPr>
          <a:lstStyle/>
          <a:p>
            <a:pPr lvl="0" rtl="0">
              <a:spcBef>
                <a:spcPts val="0"/>
              </a:spcBef>
              <a:buNone/>
            </a:pPr>
            <a:r>
              <a:t/>
            </a:r>
            <a:endParaRPr/>
          </a:p>
        </p:txBody>
      </p:sp>
      <p:pic>
        <p:nvPicPr>
          <p:cNvPr id="141" name="Shape 141"/>
          <p:cNvPicPr preferRelativeResize="0"/>
          <p:nvPr/>
        </p:nvPicPr>
        <p:blipFill>
          <a:blip r:embed="rId3">
            <a:alphaModFix/>
          </a:blip>
          <a:stretch>
            <a:fillRect/>
          </a:stretch>
        </p:blipFill>
        <p:spPr>
          <a:xfrm>
            <a:off x="135850" y="761000"/>
            <a:ext cx="8872301" cy="3621499"/>
          </a:xfrm>
          <a:prstGeom prst="rect">
            <a:avLst/>
          </a:prstGeom>
          <a:noFill/>
          <a:ln>
            <a:noFill/>
          </a:ln>
        </p:spPr>
      </p:pic>
      <p:pic>
        <p:nvPicPr>
          <p:cNvPr id="142" name="Shape 142"/>
          <p:cNvPicPr preferRelativeResize="0"/>
          <p:nvPr/>
        </p:nvPicPr>
        <p:blipFill>
          <a:blip r:embed="rId4">
            <a:alphaModFix/>
          </a:blip>
          <a:stretch>
            <a:fillRect/>
          </a:stretch>
        </p:blipFill>
        <p:spPr>
          <a:xfrm>
            <a:off x="0" y="693901"/>
            <a:ext cx="9144001" cy="37556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1303725" y="802500"/>
            <a:ext cx="6172500" cy="3538500"/>
          </a:xfrm>
          <a:prstGeom prst="rect">
            <a:avLst/>
          </a:prstGeom>
        </p:spPr>
        <p:txBody>
          <a:bodyPr anchorCtr="0" anchor="ctr" bIns="91425" lIns="91425" rIns="91425" tIns="91425">
            <a:noAutofit/>
          </a:bodyPr>
          <a:lstStyle/>
          <a:p>
            <a:pPr lvl="0" rtl="0">
              <a:spcBef>
                <a:spcPts val="0"/>
              </a:spcBef>
              <a:buNone/>
            </a:pPr>
            <a:r>
              <a:t/>
            </a:r>
            <a:endParaRPr/>
          </a:p>
        </p:txBody>
      </p:sp>
      <p:pic>
        <p:nvPicPr>
          <p:cNvPr id="148" name="Shape 148"/>
          <p:cNvPicPr preferRelativeResize="0"/>
          <p:nvPr/>
        </p:nvPicPr>
        <p:blipFill>
          <a:blip r:embed="rId3">
            <a:alphaModFix/>
          </a:blip>
          <a:stretch>
            <a:fillRect/>
          </a:stretch>
        </p:blipFill>
        <p:spPr>
          <a:xfrm>
            <a:off x="218525" y="120575"/>
            <a:ext cx="8723774" cy="490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p:spPr>
        <p:txBody>
          <a:bodyPr anchorCtr="0" anchor="t" bIns="91425" lIns="91425" rIns="91425" tIns="91425">
            <a:noAutofit/>
          </a:bodyPr>
          <a:lstStyle/>
          <a:p>
            <a:pPr lvl="0">
              <a:spcBef>
                <a:spcPts val="0"/>
              </a:spcBef>
              <a:buNone/>
            </a:pPr>
            <a:r>
              <a:rPr lang="en"/>
              <a:t>Problem Statement </a:t>
            </a:r>
          </a:p>
        </p:txBody>
      </p:sp>
      <p:sp>
        <p:nvSpPr>
          <p:cNvPr id="63" name="Shape 63"/>
          <p:cNvSpPr txBox="1"/>
          <p:nvPr>
            <p:ph idx="1" type="body"/>
          </p:nvPr>
        </p:nvSpPr>
        <p:spPr>
          <a:xfrm>
            <a:off x="311700" y="976550"/>
            <a:ext cx="8520600" cy="3830700"/>
          </a:xfrm>
          <a:prstGeom prst="rect">
            <a:avLst/>
          </a:prstGeom>
        </p:spPr>
        <p:txBody>
          <a:bodyPr anchorCtr="0" anchor="t" bIns="91425" lIns="91425" rIns="91425" tIns="91425">
            <a:noAutofit/>
          </a:bodyPr>
          <a:lstStyle/>
          <a:p>
            <a:pPr lvl="0">
              <a:spcBef>
                <a:spcPts val="0"/>
              </a:spcBef>
              <a:buNone/>
            </a:pPr>
            <a:r>
              <a:rPr lang="en" sz="1400"/>
              <a:t>We aim to develop a flexible Human Resource Management System specifically for medium-sized Grocery store corporations. This system will utilize SQL for database inquiries. Using the Browser the HR department would log into the system. From there they would be able to search for employees using their worker ID key from the table. Once the worker is pulled up using the system, the worker’s full information will also be displayed for the HR department. </a:t>
            </a:r>
          </a:p>
          <a:p>
            <a:pPr lvl="0">
              <a:spcBef>
                <a:spcPts val="0"/>
              </a:spcBef>
              <a:buNone/>
            </a:pPr>
            <a:r>
              <a:t/>
            </a:r>
            <a:endParaRPr>
              <a:highlight>
                <a:srgbClr val="F1C232"/>
              </a:highlight>
            </a:endParaRPr>
          </a:p>
          <a:p>
            <a:pPr lvl="0">
              <a:spcBef>
                <a:spcPts val="0"/>
              </a:spcBef>
              <a:buNone/>
            </a:pPr>
            <a:r>
              <a:rPr lang="en" sz="1400"/>
              <a:t>Using these specifications, a company would be able to create departments as tables, and would allow employees to be placed into departments. A considerable business restraint would be that the system will have to be accessed via a web browser interface.</a:t>
            </a: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988349" y="802500"/>
            <a:ext cx="7167300" cy="3538500"/>
          </a:xfrm>
          <a:prstGeom prst="rect">
            <a:avLst/>
          </a:prstGeom>
        </p:spPr>
        <p:txBody>
          <a:bodyPr anchorCtr="0" anchor="ctr" bIns="91425" lIns="91425" rIns="91425" tIns="91425">
            <a:noAutofit/>
          </a:bodyPr>
          <a:lstStyle/>
          <a:p>
            <a:pPr lvl="0" rtl="0" algn="l">
              <a:lnSpc>
                <a:spcPct val="115000"/>
              </a:lnSpc>
              <a:spcBef>
                <a:spcPts val="0"/>
              </a:spcBef>
              <a:spcAft>
                <a:spcPts val="1600"/>
              </a:spcAft>
              <a:buNone/>
            </a:pP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can </a:t>
            </a:r>
            <a:r>
              <a:rPr b="0" i="1" lang="en" sz="1800" u="sng">
                <a:solidFill>
                  <a:schemeClr val="dk2"/>
                </a:solidFill>
                <a:highlight>
                  <a:srgbClr val="F1C232"/>
                </a:highlight>
                <a:latin typeface="Source Code Pro"/>
                <a:ea typeface="Source Code Pro"/>
                <a:cs typeface="Source Code Pro"/>
                <a:sym typeface="Source Code Pro"/>
              </a:rPr>
              <a:t>supervise</a:t>
            </a:r>
            <a:r>
              <a:rPr b="0" lang="en" sz="1800">
                <a:solidFill>
                  <a:schemeClr val="dk2"/>
                </a:solidFill>
                <a:highlight>
                  <a:srgbClr val="F1C232"/>
                </a:highlight>
                <a:latin typeface="Source Code Pro"/>
                <a:ea typeface="Source Code Pro"/>
                <a:cs typeface="Source Code Pro"/>
                <a:sym typeface="Source Code Pro"/>
              </a:rPr>
              <a:t> other </a:t>
            </a: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Employees</a:t>
            </a:r>
            <a:r>
              <a:rPr b="0" lang="en" sz="1800">
                <a:solidFill>
                  <a:schemeClr val="dk2"/>
                </a:solidFill>
                <a:highlight>
                  <a:srgbClr val="F1C232"/>
                </a:highlight>
                <a:latin typeface="Source Code Pro"/>
                <a:ea typeface="Source Code Pro"/>
                <a:cs typeface="Source Code Pro"/>
                <a:sym typeface="Source Code Pro"/>
              </a:rPr>
              <a:t> </a:t>
            </a:r>
            <a:r>
              <a:rPr b="0" i="1" lang="en" sz="1800" u="sng">
                <a:solidFill>
                  <a:schemeClr val="dk2"/>
                </a:solidFill>
                <a:highlight>
                  <a:srgbClr val="F1C232"/>
                </a:highlight>
                <a:latin typeface="Source Code Pro"/>
                <a:ea typeface="Source Code Pro"/>
                <a:cs typeface="Source Code Pro"/>
                <a:sym typeface="Source Code Pro"/>
              </a:rPr>
              <a:t>work for</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Positions</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Positions</a:t>
            </a:r>
            <a:r>
              <a:rPr b="0" lang="en" sz="1800">
                <a:solidFill>
                  <a:schemeClr val="dk2"/>
                </a:solidFill>
                <a:highlight>
                  <a:srgbClr val="F1C232"/>
                </a:highlight>
                <a:latin typeface="Source Code Pro"/>
                <a:ea typeface="Source Code Pro"/>
                <a:cs typeface="Source Code Pro"/>
                <a:sym typeface="Source Code Pro"/>
              </a:rPr>
              <a:t> are </a:t>
            </a:r>
            <a:r>
              <a:rPr b="0" i="1" lang="en" sz="1800" u="sng">
                <a:solidFill>
                  <a:schemeClr val="dk2"/>
                </a:solidFill>
                <a:highlight>
                  <a:srgbClr val="F1C232"/>
                </a:highlight>
                <a:latin typeface="Source Code Pro"/>
                <a:ea typeface="Source Code Pro"/>
                <a:cs typeface="Source Code Pro"/>
                <a:sym typeface="Source Code Pro"/>
              </a:rPr>
              <a:t>found under</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Departments</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Salary</a:t>
            </a:r>
            <a:r>
              <a:rPr b="0" lang="en" sz="1800">
                <a:solidFill>
                  <a:schemeClr val="dk2"/>
                </a:solidFill>
                <a:highlight>
                  <a:srgbClr val="F1C232"/>
                </a:highlight>
                <a:latin typeface="Source Code Pro"/>
                <a:ea typeface="Source Code Pro"/>
                <a:cs typeface="Source Code Pro"/>
                <a:sym typeface="Source Code Pro"/>
              </a:rPr>
              <a:t> </a:t>
            </a:r>
            <a:r>
              <a:rPr b="0" lang="en" sz="1800" u="sng">
                <a:solidFill>
                  <a:schemeClr val="dk2"/>
                </a:solidFill>
                <a:highlight>
                  <a:srgbClr val="F1C232"/>
                </a:highlight>
                <a:latin typeface="Source Code Pro"/>
                <a:ea typeface="Source Code Pro"/>
                <a:cs typeface="Source Code Pro"/>
                <a:sym typeface="Source Code Pro"/>
              </a:rPr>
              <a:t>offered by</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Positions</a:t>
            </a:r>
            <a:r>
              <a:rPr b="0" lang="en" sz="1800">
                <a:solidFill>
                  <a:schemeClr val="dk2"/>
                </a:solidFill>
                <a:highlight>
                  <a:srgbClr val="F1C232"/>
                </a:highlight>
                <a:latin typeface="Source Code Pro"/>
                <a:ea typeface="Source Code Pro"/>
                <a:cs typeface="Source Code Pro"/>
                <a:sym typeface="Source Code Pro"/>
              </a:rPr>
              <a:t>, and </a:t>
            </a:r>
            <a:r>
              <a:rPr lang="en" sz="1800">
                <a:solidFill>
                  <a:schemeClr val="dk2"/>
                </a:solidFill>
                <a:highlight>
                  <a:srgbClr val="F1C232"/>
                </a:highlight>
                <a:latin typeface="Source Code Pro"/>
                <a:ea typeface="Source Code Pro"/>
                <a:cs typeface="Source Code Pro"/>
                <a:sym typeface="Source Code Pro"/>
              </a:rPr>
              <a:t>Departments</a:t>
            </a:r>
            <a:r>
              <a:rPr b="0" lang="en" sz="1800">
                <a:solidFill>
                  <a:schemeClr val="dk2"/>
                </a:solidFill>
                <a:highlight>
                  <a:srgbClr val="F1C232"/>
                </a:highlight>
                <a:latin typeface="Source Code Pro"/>
                <a:ea typeface="Source Code Pro"/>
                <a:cs typeface="Source Code Pro"/>
                <a:sym typeface="Source Code Pro"/>
              </a:rPr>
              <a:t> are </a:t>
            </a:r>
            <a:r>
              <a:rPr b="0" i="1" lang="en" sz="1800" u="sng">
                <a:solidFill>
                  <a:schemeClr val="dk2"/>
                </a:solidFill>
                <a:highlight>
                  <a:srgbClr val="F1C232"/>
                </a:highlight>
                <a:latin typeface="Source Code Pro"/>
                <a:ea typeface="Source Code Pro"/>
                <a:cs typeface="Source Code Pro"/>
                <a:sym typeface="Source Code Pro"/>
              </a:rPr>
              <a:t>located within</a:t>
            </a:r>
            <a:r>
              <a:rPr b="0" lang="en" sz="1800">
                <a:solidFill>
                  <a:schemeClr val="dk2"/>
                </a:solidFill>
                <a:highlight>
                  <a:srgbClr val="F1C232"/>
                </a:highlight>
                <a:latin typeface="Source Code Pro"/>
                <a:ea typeface="Source Code Pro"/>
                <a:cs typeface="Source Code Pro"/>
                <a:sym typeface="Source Code Pro"/>
              </a:rPr>
              <a:t> </a:t>
            </a:r>
            <a:r>
              <a:rPr lang="en" sz="1800">
                <a:solidFill>
                  <a:schemeClr val="dk2"/>
                </a:solidFill>
                <a:highlight>
                  <a:srgbClr val="F1C232"/>
                </a:highlight>
                <a:latin typeface="Source Code Pro"/>
                <a:ea typeface="Source Code Pro"/>
                <a:cs typeface="Source Code Pro"/>
                <a:sym typeface="Source Code Pro"/>
              </a:rPr>
              <a:t>Stores</a:t>
            </a:r>
            <a:r>
              <a:rPr b="0" lang="en" sz="1800">
                <a:solidFill>
                  <a:schemeClr val="dk2"/>
                </a:solidFill>
                <a:highlight>
                  <a:srgbClr val="F1C232"/>
                </a:highlight>
                <a:latin typeface="Source Code Pro"/>
                <a:ea typeface="Source Code Pro"/>
                <a:cs typeface="Source Code Pro"/>
                <a:sym typeface="Source Code Pro"/>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Roles</a:t>
            </a:r>
          </a:p>
        </p:txBody>
      </p:sp>
      <p:sp>
        <p:nvSpPr>
          <p:cNvPr id="74" name="Shape 74"/>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Ortagus Winfrey- Analyst</a:t>
            </a:r>
          </a:p>
          <a:p>
            <a:pPr indent="-228600" lvl="0" marL="457200" rtl="0">
              <a:spcBef>
                <a:spcPts val="0"/>
              </a:spcBef>
            </a:pPr>
            <a:r>
              <a:rPr lang="en"/>
              <a:t>Ryan Ocampo- Architecture/back-end</a:t>
            </a:r>
          </a:p>
          <a:p>
            <a:pPr indent="-228600" lvl="0" marL="457200" rtl="0">
              <a:spcBef>
                <a:spcPts val="0"/>
              </a:spcBef>
            </a:pPr>
            <a:r>
              <a:rPr lang="en"/>
              <a:t>Mechal Terfie- Backend/testing</a:t>
            </a:r>
          </a:p>
          <a:p>
            <a:pPr indent="-228600" lvl="0" marL="457200" rtl="0">
              <a:spcBef>
                <a:spcPts val="0"/>
              </a:spcBef>
            </a:pPr>
            <a:r>
              <a:rPr lang="en"/>
              <a:t>Shenila Daredia- Frontend/back-end</a:t>
            </a:r>
          </a:p>
          <a:p>
            <a:pPr indent="-228600" lvl="0" marL="457200" rtl="0">
              <a:spcBef>
                <a:spcPts val="0"/>
              </a:spcBef>
            </a:pPr>
            <a:r>
              <a:rPr lang="en"/>
              <a:t>Dalya Khatun- Frontend/back-end/testing </a:t>
            </a:r>
            <a:br>
              <a:rPr lang="en"/>
            </a:br>
            <a:br>
              <a:rPr lang="en"/>
            </a:b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802750" y="802500"/>
            <a:ext cx="3538500" cy="3538500"/>
          </a:xfrm>
          <a:prstGeom prst="rect">
            <a:avLst/>
          </a:prstGeom>
        </p:spPr>
        <p:txBody>
          <a:bodyPr anchorCtr="0" anchor="ctr" bIns="91425" lIns="91425" rIns="91425" tIns="91425">
            <a:noAutofit/>
          </a:bodyPr>
          <a:lstStyle/>
          <a:p>
            <a:pPr lvl="0" rtl="0">
              <a:spcBef>
                <a:spcPts val="0"/>
              </a:spcBef>
              <a:buNone/>
            </a:pPr>
            <a:r>
              <a:rPr lang="en"/>
              <a:t>Entities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877475" y="296900"/>
            <a:ext cx="3981899" cy="629100"/>
          </a:xfrm>
          <a:prstGeom prst="rect">
            <a:avLst/>
          </a:prstGeom>
        </p:spPr>
        <p:txBody>
          <a:bodyPr anchorCtr="0" anchor="t" bIns="91425" lIns="91425" rIns="91425" tIns="91425">
            <a:noAutofit/>
          </a:bodyPr>
          <a:lstStyle/>
          <a:p>
            <a:pPr lvl="0">
              <a:spcBef>
                <a:spcPts val="0"/>
              </a:spcBef>
              <a:buNone/>
            </a:pPr>
            <a:r>
              <a:rPr lang="en" sz="3600"/>
              <a:t>&lt;Employee&gt; </a:t>
            </a:r>
          </a:p>
        </p:txBody>
      </p:sp>
      <p:sp>
        <p:nvSpPr>
          <p:cNvPr id="85" name="Shape 85"/>
          <p:cNvSpPr txBox="1"/>
          <p:nvPr>
            <p:ph idx="1" type="body"/>
          </p:nvPr>
        </p:nvSpPr>
        <p:spPr>
          <a:xfrm>
            <a:off x="4877475" y="1275625"/>
            <a:ext cx="3981899" cy="1033799"/>
          </a:xfrm>
          <a:prstGeom prst="rect">
            <a:avLst/>
          </a:prstGeom>
        </p:spPr>
        <p:txBody>
          <a:bodyPr anchorCtr="0" anchor="t" bIns="91425" lIns="91425" rIns="91425" tIns="91425">
            <a:noAutofit/>
          </a:bodyPr>
          <a:lstStyle/>
          <a:p>
            <a:pPr lvl="0">
              <a:spcBef>
                <a:spcPts val="0"/>
              </a:spcBef>
              <a:spcAft>
                <a:spcPts val="0"/>
              </a:spcAft>
              <a:buNone/>
            </a:pPr>
            <a:r>
              <a:rPr b="1" lang="en" sz="1600"/>
              <a:t>Workers that make up the company</a:t>
            </a:r>
          </a:p>
          <a:p>
            <a:pPr lvl="0">
              <a:spcBef>
                <a:spcPts val="0"/>
              </a:spcBef>
              <a:spcAft>
                <a:spcPts val="0"/>
              </a:spcAft>
              <a:buNone/>
            </a:pPr>
            <a:r>
              <a:t/>
            </a:r>
            <a:endParaRPr sz="1400"/>
          </a:p>
        </p:txBody>
      </p:sp>
      <p:sp>
        <p:nvSpPr>
          <p:cNvPr id="86" name="Shape 86"/>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1:1 relation with our &lt;Position&gt; entity </a:t>
            </a:r>
          </a:p>
          <a:p>
            <a:pPr lvl="0">
              <a:spcBef>
                <a:spcPts val="0"/>
              </a:spcBef>
              <a:spcAft>
                <a:spcPts val="0"/>
              </a:spcAft>
              <a:buNone/>
            </a:pPr>
            <a:r>
              <a:rPr lang="en" sz="1400"/>
              <a:t>“Every employee works one position, but every position may not be filled by an employee.” </a:t>
            </a:r>
          </a:p>
        </p:txBody>
      </p:sp>
      <p:sp>
        <p:nvSpPr>
          <p:cNvPr id="87" name="Shape 87"/>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a:spcBef>
                <a:spcPts val="0"/>
              </a:spcBef>
              <a:spcAft>
                <a:spcPts val="0"/>
              </a:spcAft>
              <a:buSzPct val="100000"/>
              <a:buChar char="●"/>
            </a:pPr>
            <a:r>
              <a:rPr b="1" lang="en" sz="1400"/>
              <a:t>Partial Participation</a:t>
            </a:r>
          </a:p>
        </p:txBody>
      </p:sp>
      <p:pic>
        <p:nvPicPr>
          <p:cNvPr id="88" name="Shape 88"/>
          <p:cNvPicPr preferRelativeResize="0"/>
          <p:nvPr/>
        </p:nvPicPr>
        <p:blipFill>
          <a:blip r:embed="rId3">
            <a:alphaModFix/>
          </a:blip>
          <a:stretch>
            <a:fillRect/>
          </a:stretch>
        </p:blipFill>
        <p:spPr>
          <a:xfrm>
            <a:off x="152400" y="152400"/>
            <a:ext cx="4572675" cy="34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&lt;Position&gt;</a:t>
            </a:r>
          </a:p>
        </p:txBody>
      </p:sp>
      <p:sp>
        <p:nvSpPr>
          <p:cNvPr id="94" name="Shape 94"/>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Identifying role within the company</a:t>
            </a:r>
          </a:p>
          <a:p>
            <a:pPr lvl="0" rtl="0">
              <a:spcBef>
                <a:spcPts val="0"/>
              </a:spcBef>
              <a:spcAft>
                <a:spcPts val="0"/>
              </a:spcAft>
              <a:buNone/>
            </a:pPr>
            <a:r>
              <a:t/>
            </a:r>
            <a:endParaRPr sz="1400"/>
          </a:p>
        </p:txBody>
      </p:sp>
      <p:sp>
        <p:nvSpPr>
          <p:cNvPr id="95" name="Shape 95"/>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an N:1 relation with our &lt;Department&gt; entity </a:t>
            </a:r>
          </a:p>
          <a:p>
            <a:pPr lvl="0" rtl="0">
              <a:spcBef>
                <a:spcPts val="0"/>
              </a:spcBef>
              <a:spcAft>
                <a:spcPts val="0"/>
              </a:spcAft>
              <a:buNone/>
            </a:pPr>
            <a:r>
              <a:rPr lang="en" sz="1400"/>
              <a:t>“Individual departments can have many positions” </a:t>
            </a:r>
          </a:p>
        </p:txBody>
      </p:sp>
      <p:sp>
        <p:nvSpPr>
          <p:cNvPr id="96" name="Shape 96"/>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Full Participation</a:t>
            </a:r>
          </a:p>
        </p:txBody>
      </p:sp>
      <p:pic>
        <p:nvPicPr>
          <p:cNvPr id="97" name="Shape 97"/>
          <p:cNvPicPr preferRelativeResize="0"/>
          <p:nvPr/>
        </p:nvPicPr>
        <p:blipFill>
          <a:blip r:embed="rId3">
            <a:alphaModFix/>
          </a:blip>
          <a:stretch>
            <a:fillRect/>
          </a:stretch>
        </p:blipFill>
        <p:spPr>
          <a:xfrm>
            <a:off x="264446" y="196725"/>
            <a:ext cx="4335674" cy="4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&lt;Salary&gt;</a:t>
            </a:r>
          </a:p>
        </p:txBody>
      </p:sp>
      <p:sp>
        <p:nvSpPr>
          <p:cNvPr id="103" name="Shape 103"/>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Initial income provided by work position</a:t>
            </a:r>
          </a:p>
          <a:p>
            <a:pPr lvl="0" rtl="0">
              <a:spcBef>
                <a:spcPts val="0"/>
              </a:spcBef>
              <a:spcAft>
                <a:spcPts val="0"/>
              </a:spcAft>
              <a:buNone/>
            </a:pPr>
            <a:r>
              <a:t/>
            </a:r>
            <a:endParaRPr sz="1400"/>
          </a:p>
        </p:txBody>
      </p:sp>
      <p:sp>
        <p:nvSpPr>
          <p:cNvPr id="104" name="Shape 104"/>
          <p:cNvSpPr txBox="1"/>
          <p:nvPr>
            <p:ph idx="1" type="body"/>
          </p:nvPr>
        </p:nvSpPr>
        <p:spPr>
          <a:xfrm>
            <a:off x="4877475" y="210437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 1:1 relation with our &lt;Position&gt; entity </a:t>
            </a:r>
          </a:p>
          <a:p>
            <a:pPr lvl="0" rtl="0">
              <a:spcBef>
                <a:spcPts val="0"/>
              </a:spcBef>
              <a:spcAft>
                <a:spcPts val="0"/>
              </a:spcAft>
              <a:buNone/>
            </a:pPr>
            <a:r>
              <a:rPr lang="en" sz="1400"/>
              <a:t>“Positions will be mapped to a base salary until it is deemed negotiable or non-negotiable by human resources”</a:t>
            </a:r>
          </a:p>
        </p:txBody>
      </p:sp>
      <p:sp>
        <p:nvSpPr>
          <p:cNvPr id="105" name="Shape 105"/>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buChar char="●"/>
            </a:pPr>
            <a:r>
              <a:rPr b="1" lang="en" sz="1400"/>
              <a:t>Full Participation</a:t>
            </a:r>
          </a:p>
        </p:txBody>
      </p:sp>
      <p:pic>
        <p:nvPicPr>
          <p:cNvPr id="106" name="Shape 106"/>
          <p:cNvPicPr preferRelativeResize="0"/>
          <p:nvPr/>
        </p:nvPicPr>
        <p:blipFill>
          <a:blip r:embed="rId3">
            <a:alphaModFix/>
          </a:blip>
          <a:stretch>
            <a:fillRect/>
          </a:stretch>
        </p:blipFill>
        <p:spPr>
          <a:xfrm>
            <a:off x="152400" y="152400"/>
            <a:ext cx="4572675" cy="3501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877475" y="296900"/>
            <a:ext cx="3981900" cy="629100"/>
          </a:xfrm>
          <a:prstGeom prst="rect">
            <a:avLst/>
          </a:prstGeom>
        </p:spPr>
        <p:txBody>
          <a:bodyPr anchorCtr="0" anchor="t" bIns="91425" lIns="91425" rIns="91425" tIns="91425">
            <a:noAutofit/>
          </a:bodyPr>
          <a:lstStyle/>
          <a:p>
            <a:pPr lvl="0" rtl="0">
              <a:spcBef>
                <a:spcPts val="0"/>
              </a:spcBef>
              <a:buNone/>
            </a:pPr>
            <a:r>
              <a:rPr lang="en" sz="3600"/>
              <a:t>&lt;Departments&gt;</a:t>
            </a:r>
          </a:p>
        </p:txBody>
      </p:sp>
      <p:sp>
        <p:nvSpPr>
          <p:cNvPr id="112" name="Shape 112"/>
          <p:cNvSpPr txBox="1"/>
          <p:nvPr>
            <p:ph idx="1" type="body"/>
          </p:nvPr>
        </p:nvSpPr>
        <p:spPr>
          <a:xfrm>
            <a:off x="4877475" y="1275625"/>
            <a:ext cx="3981900" cy="1033800"/>
          </a:xfrm>
          <a:prstGeom prst="rect">
            <a:avLst/>
          </a:prstGeom>
        </p:spPr>
        <p:txBody>
          <a:bodyPr anchorCtr="0" anchor="t" bIns="91425" lIns="91425" rIns="91425" tIns="91425">
            <a:noAutofit/>
          </a:bodyPr>
          <a:lstStyle/>
          <a:p>
            <a:pPr lvl="0" rtl="0">
              <a:spcBef>
                <a:spcPts val="0"/>
              </a:spcBef>
              <a:spcAft>
                <a:spcPts val="0"/>
              </a:spcAft>
              <a:buNone/>
            </a:pPr>
            <a:r>
              <a:rPr b="1" lang="en" sz="1600"/>
              <a:t>Specified divisions that focus on different production aspects of a company</a:t>
            </a:r>
          </a:p>
          <a:p>
            <a:pPr lvl="0" rtl="0">
              <a:spcBef>
                <a:spcPts val="0"/>
              </a:spcBef>
              <a:spcAft>
                <a:spcPts val="0"/>
              </a:spcAft>
              <a:buNone/>
            </a:pPr>
            <a:r>
              <a:t/>
            </a:r>
            <a:endParaRPr sz="1400"/>
          </a:p>
        </p:txBody>
      </p:sp>
      <p:sp>
        <p:nvSpPr>
          <p:cNvPr id="113" name="Shape 113"/>
          <p:cNvSpPr txBox="1"/>
          <p:nvPr>
            <p:ph idx="1" type="body"/>
          </p:nvPr>
        </p:nvSpPr>
        <p:spPr>
          <a:xfrm>
            <a:off x="4877475" y="2309425"/>
            <a:ext cx="3981900" cy="1604100"/>
          </a:xfrm>
          <a:prstGeom prst="rect">
            <a:avLst/>
          </a:prstGeom>
        </p:spPr>
        <p:txBody>
          <a:bodyPr anchorCtr="0" anchor="t" bIns="91425" lIns="91425" rIns="91425" tIns="91425">
            <a:noAutofit/>
          </a:bodyPr>
          <a:lstStyle/>
          <a:p>
            <a:pPr lvl="0" rtl="0">
              <a:spcBef>
                <a:spcPts val="0"/>
              </a:spcBef>
              <a:spcAft>
                <a:spcPts val="0"/>
              </a:spcAft>
              <a:buNone/>
            </a:pPr>
            <a:r>
              <a:rPr b="1" lang="en" sz="1600"/>
              <a:t>Has an N:1 relation with our &lt;Store&gt; entity </a:t>
            </a:r>
          </a:p>
          <a:p>
            <a:pPr lvl="0" rtl="0">
              <a:spcBef>
                <a:spcPts val="0"/>
              </a:spcBef>
              <a:spcAft>
                <a:spcPts val="0"/>
              </a:spcAft>
              <a:buNone/>
            </a:pPr>
            <a:r>
              <a:rPr lang="en" sz="1400"/>
              <a:t>“V</a:t>
            </a:r>
            <a:r>
              <a:rPr lang="en" sz="1400"/>
              <a:t>arious amounts of departments can be considered for each store.</a:t>
            </a:r>
            <a:r>
              <a:rPr lang="en" sz="1400"/>
              <a:t>” </a:t>
            </a:r>
          </a:p>
        </p:txBody>
      </p:sp>
      <p:sp>
        <p:nvSpPr>
          <p:cNvPr id="114" name="Shape 114"/>
          <p:cNvSpPr txBox="1"/>
          <p:nvPr>
            <p:ph idx="1" type="body"/>
          </p:nvPr>
        </p:nvSpPr>
        <p:spPr>
          <a:xfrm>
            <a:off x="4877475" y="3925529"/>
            <a:ext cx="3981900" cy="1033800"/>
          </a:xfrm>
          <a:prstGeom prst="rect">
            <a:avLst/>
          </a:prstGeom>
        </p:spPr>
        <p:txBody>
          <a:bodyPr anchorCtr="0" anchor="t" bIns="91425" lIns="91425" rIns="91425" tIns="91425">
            <a:noAutofit/>
          </a:bodyPr>
          <a:lstStyle/>
          <a:p>
            <a:pPr indent="-317500" lvl="0" marL="457200" rtl="0">
              <a:spcBef>
                <a:spcPts val="0"/>
              </a:spcBef>
              <a:spcAft>
                <a:spcPts val="0"/>
              </a:spcAft>
              <a:buSzPct val="100000"/>
            </a:pPr>
            <a:r>
              <a:rPr b="1" lang="en" sz="1400"/>
              <a:t>Partial </a:t>
            </a:r>
            <a:r>
              <a:rPr b="1" lang="en" sz="1400"/>
              <a:t>Participation</a:t>
            </a:r>
          </a:p>
        </p:txBody>
      </p:sp>
      <p:pic>
        <p:nvPicPr>
          <p:cNvPr id="115" name="Shape 115"/>
          <p:cNvPicPr preferRelativeResize="0"/>
          <p:nvPr/>
        </p:nvPicPr>
        <p:blipFill>
          <a:blip r:embed="rId3">
            <a:alphaModFix/>
          </a:blip>
          <a:stretch>
            <a:fillRect/>
          </a:stretch>
        </p:blipFill>
        <p:spPr>
          <a:xfrm>
            <a:off x="65575" y="131200"/>
            <a:ext cx="4571525" cy="4365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