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75" r:id="rId7"/>
    <p:sldId id="274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4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43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-114801"/>
            <a:ext cx="1801833" cy="2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2pPr>
            <a:lvl3pPr marL="1371600" lvl="2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1828800" lvl="3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2286000" lvl="4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2743200" lvl="5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3200400" lvl="6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3657600" lvl="7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4114800" lvl="8" indent="-3302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2pPr>
            <a:lvl3pPr marL="1371600" lvl="2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1828800" lvl="3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2286000" lvl="4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2743200" lvl="5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3200400" lvl="6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3657600" lvl="7" indent="-3302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4114800" lvl="8" indent="-3302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3887" y="2124460"/>
            <a:ext cx="709828" cy="2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Clr>
                <a:schemeClr val="lt1"/>
              </a:buClr>
              <a:buSzPts val="18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87654" y="6163627"/>
            <a:ext cx="709828" cy="2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5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86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None/>
              <a:defRPr sz="1335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ctrTitle"/>
          </p:nvPr>
        </p:nvSpPr>
        <p:spPr>
          <a:xfrm>
            <a:off x="520700" y="3075940"/>
            <a:ext cx="10962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3600"/>
              <a:t>PageObjects и другие шаблоны проектирования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Layer of tests of TA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161" name="Google Shape;161;p20"/>
          <p:cNvSpPr/>
          <p:nvPr/>
        </p:nvSpPr>
        <p:spPr>
          <a:xfrm>
            <a:off x="3026718" y="3878398"/>
            <a:ext cx="6407150" cy="104668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of tests of TA Framework - слой где находятся все тесты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1;p20">
            <a:extLst>
              <a:ext uri="{FF2B5EF4-FFF2-40B4-BE49-F238E27FC236}">
                <a16:creationId xmlns:a16="http://schemas.microsoft.com/office/drawing/2014/main" id="{24DD0A18-9049-DB73-F4C7-E6CDE307605B}"/>
              </a:ext>
            </a:extLst>
          </p:cNvPr>
          <p:cNvSpPr/>
          <p:nvPr/>
        </p:nvSpPr>
        <p:spPr>
          <a:xfrm>
            <a:off x="3026718" y="2283479"/>
            <a:ext cx="6407150" cy="104668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Проект также может содержать конфиги, которые относятся к конкретному проекту, а не к фреймворку (например файлы для загрузки, данные пользователей и др)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/>
              <a:t>Page 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Page Object pattern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30810" y="1041400"/>
            <a:ext cx="5701030" cy="533781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Object — это шаблон проектирования, который стал популярным в автоматизации тестирования для улучшения обслуживания тестов и уменьшения дублирования кода. Объект страницы — это объектно-ориентированный класс, который служит интерфейсом к странице вашего AUT. Затем тесты используют методы этого класса объекта страницы всякий раз, когда им нужно взаимодействовать с этой страницей пользовательского интерфейса. Преимущество заключается в том, что при изменении пользовательского интерфейса для страницы не нужно менять сами тесты, нужно изменить только код внутри объекта страницы. Впоследствии все изменения для поддержки этого нового пользовательского интерфейса находятся в одном месте.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преимущества: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Разделение кода тестов и описания страниц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Объединение всех действий по работе с веб-странией в одном месте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90" y="2200275"/>
            <a:ext cx="60674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9380" y="2491105"/>
            <a:ext cx="4314825" cy="41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10" y="2662555"/>
            <a:ext cx="4445635" cy="392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Page Object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8595" y="98425"/>
            <a:ext cx="3843655" cy="312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810" y="951865"/>
            <a:ext cx="3314700" cy="141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>
            <a:stCxn id="181" idx="2"/>
            <a:endCxn id="179" idx="3"/>
          </p:cNvCxnSpPr>
          <p:nvPr/>
        </p:nvCxnSpPr>
        <p:spPr>
          <a:xfrm flipH="1">
            <a:off x="4576423" y="3224530"/>
            <a:ext cx="1344000" cy="13998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4" name="Google Shape;184;p23"/>
          <p:cNvCxnSpPr>
            <a:endCxn id="178" idx="1"/>
          </p:cNvCxnSpPr>
          <p:nvPr/>
        </p:nvCxnSpPr>
        <p:spPr>
          <a:xfrm>
            <a:off x="5885680" y="3197553"/>
            <a:ext cx="1853700" cy="13500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/>
              <a:t>Page Factory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Page Factory</a:t>
            </a:r>
            <a:endParaRPr/>
          </a:p>
        </p:txBody>
      </p:sp>
      <p:grpSp>
        <p:nvGrpSpPr>
          <p:cNvPr id="195" name="Google Shape;195;p25"/>
          <p:cNvGrpSpPr/>
          <p:nvPr/>
        </p:nvGrpSpPr>
        <p:grpSpPr>
          <a:xfrm>
            <a:off x="949325" y="1092835"/>
            <a:ext cx="8472170" cy="2524760"/>
            <a:chOff x="1495" y="1721"/>
            <a:chExt cx="13342" cy="3976"/>
          </a:xfrm>
        </p:grpSpPr>
        <p:sp>
          <p:nvSpPr>
            <p:cNvPr id="196" name="Google Shape;196;p25"/>
            <p:cNvSpPr/>
            <p:nvPr/>
          </p:nvSpPr>
          <p:spPr>
            <a:xfrm>
              <a:off x="1495" y="4135"/>
              <a:ext cx="2415" cy="156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015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25"/>
            <p:cNvCxnSpPr>
              <a:stCxn id="196" idx="3"/>
            </p:cNvCxnSpPr>
            <p:nvPr/>
          </p:nvCxnSpPr>
          <p:spPr>
            <a:xfrm>
              <a:off x="3910" y="4916"/>
              <a:ext cx="1800" cy="0"/>
            </a:xfrm>
            <a:prstGeom prst="straightConnector1">
              <a:avLst/>
            </a:prstGeom>
            <a:noFill/>
            <a:ln w="9525" cap="flat" cmpd="sng">
              <a:solidFill>
                <a:srgbClr val="0075B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98" name="Google Shape;198;p25"/>
            <p:cNvSpPr/>
            <p:nvPr/>
          </p:nvSpPr>
          <p:spPr>
            <a:xfrm>
              <a:off x="5841" y="4136"/>
              <a:ext cx="3204" cy="156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015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page factory(pageName)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5"/>
            <p:cNvCxnSpPr/>
            <p:nvPr/>
          </p:nvCxnSpPr>
          <p:spPr>
            <a:xfrm>
              <a:off x="9045" y="4915"/>
              <a:ext cx="1931" cy="0"/>
            </a:xfrm>
            <a:prstGeom prst="straightConnector1">
              <a:avLst/>
            </a:prstGeom>
            <a:noFill/>
            <a:ln w="9525" cap="flat" cmpd="sng">
              <a:solidFill>
                <a:srgbClr val="0075B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00" name="Google Shape;200;p25"/>
            <p:cNvSpPr/>
            <p:nvPr/>
          </p:nvSpPr>
          <p:spPr>
            <a:xfrm>
              <a:off x="10976" y="4134"/>
              <a:ext cx="3204" cy="156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015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return new Page()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0250" y="1721"/>
              <a:ext cx="4587" cy="1835"/>
            </a:xfrm>
            <a:prstGeom prst="cloudCallout">
              <a:avLst>
                <a:gd name="adj1" fmla="val -20833"/>
                <a:gd name="adj2" fmla="val 62500"/>
              </a:avLst>
            </a:prstGeom>
            <a:solidFill>
              <a:schemeClr val="accent1"/>
            </a:solidFill>
            <a:ln w="25400" cap="flat" cmpd="sng">
              <a:solidFill>
                <a:srgbClr val="015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Возвращается экземпляр класса по имени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Page Factory реализация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975" y="1096645"/>
            <a:ext cx="6242050" cy="532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/>
              <a:t>Singleton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Singleton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389890" y="1082675"/>
            <a:ext cx="3629025" cy="271843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Singleton(Одиночка) — это порождающий паттерн, который гарантирует существование только одного объекта определённого класса, а также позволяет достучаться до этого объекта из любого места программы.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025" y="1082675"/>
            <a:ext cx="7707630" cy="5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Singleton реализация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090" y="1261110"/>
            <a:ext cx="5335905" cy="517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5165" y="1665605"/>
            <a:ext cx="624967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Test automation framework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97205" y="1275080"/>
            <a:ext cx="2747010" cy="259524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Платформа автоматизации тестирования (Test automation framework) — это набор компонентов, которые облегчают выполнение тестов и создаю подробные отчеты о результатах тестирования.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575" y="1210310"/>
            <a:ext cx="8512810" cy="502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Конфигурация TA Framework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314190" y="251968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 framework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313555" y="105029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Стратегия - определите, какой тип тестов будет выполняться.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8272780" y="297434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Слои - опредение слоев которые необходимы.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18465" y="297434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- определение переменных для работы с различными средами, браузерами и т.д.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117600" y="4919980"/>
            <a:ext cx="385254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Модули — определите основной стек необходимых модулей, чтобы создать хорошую основу.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228840" y="4919980"/>
            <a:ext cx="3853180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Внешние системы — определите системы, с которыми должен интегрироваться наш фреймворк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4"/>
          <p:cNvCxnSpPr>
            <a:stCxn id="78" idx="0"/>
            <a:endCxn id="79" idx="2"/>
          </p:cNvCxnSpPr>
          <p:nvPr/>
        </p:nvCxnSpPr>
        <p:spPr>
          <a:xfrm rot="10800000">
            <a:off x="6015073" y="195958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5" name="Google Shape;85;p14"/>
          <p:cNvCxnSpPr>
            <a:stCxn id="78" idx="3"/>
            <a:endCxn id="80" idx="1"/>
          </p:cNvCxnSpPr>
          <p:nvPr/>
        </p:nvCxnSpPr>
        <p:spPr>
          <a:xfrm>
            <a:off x="7717155" y="34290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6" name="Google Shape;86;p14"/>
          <p:cNvCxnSpPr>
            <a:endCxn id="81" idx="3"/>
          </p:cNvCxnSpPr>
          <p:nvPr/>
        </p:nvCxnSpPr>
        <p:spPr>
          <a:xfrm rot="10800000">
            <a:off x="3821430" y="3429000"/>
            <a:ext cx="4929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" name="Google Shape;87;p14"/>
          <p:cNvCxnSpPr>
            <a:endCxn id="82" idx="3"/>
          </p:cNvCxnSpPr>
          <p:nvPr/>
        </p:nvCxnSpPr>
        <p:spPr>
          <a:xfrm flipH="1">
            <a:off x="4970145" y="4338440"/>
            <a:ext cx="1045800" cy="10362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" name="Google Shape;88;p14"/>
          <p:cNvCxnSpPr>
            <a:stCxn id="78" idx="2"/>
            <a:endCxn id="83" idx="1"/>
          </p:cNvCxnSpPr>
          <p:nvPr/>
        </p:nvCxnSpPr>
        <p:spPr>
          <a:xfrm>
            <a:off x="6015673" y="4338320"/>
            <a:ext cx="1213200" cy="10362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314190" y="250952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 framework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313555" y="104013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Стратегия - определите, какой тип тестов будет выполняться.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827278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Слои - опредение слоев которые необходимы.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18465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- определение переменных для работы с различными средами, браузерами и т.д.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117600" y="4909820"/>
            <a:ext cx="385254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Модули — определите основной стек необходимых модулей, чтобы создать хорошую основу.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228840" y="4909820"/>
            <a:ext cx="3853180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Внешние системы — определите системы, с которыми должен интегрироваться наш фреймворк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4"/>
          <p:cNvCxnSpPr>
            <a:stCxn id="89" idx="0"/>
            <a:endCxn id="90" idx="2"/>
          </p:cNvCxnSpPr>
          <p:nvPr/>
        </p:nvCxnSpPr>
        <p:spPr>
          <a:xfrm rot="10800000">
            <a:off x="6015073" y="194942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96;p14"/>
          <p:cNvCxnSpPr>
            <a:stCxn id="89" idx="3"/>
            <a:endCxn id="91" idx="1"/>
          </p:cNvCxnSpPr>
          <p:nvPr/>
        </p:nvCxnSpPr>
        <p:spPr>
          <a:xfrm>
            <a:off x="7717155" y="341884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7" name="Google Shape;97;p14"/>
          <p:cNvCxnSpPr>
            <a:endCxn id="92" idx="3"/>
          </p:cNvCxnSpPr>
          <p:nvPr/>
        </p:nvCxnSpPr>
        <p:spPr>
          <a:xfrm rot="10800000">
            <a:off x="3821430" y="3418840"/>
            <a:ext cx="4929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8" name="Google Shape;98;p14"/>
          <p:cNvCxnSpPr>
            <a:endCxn id="93" idx="3"/>
          </p:cNvCxnSpPr>
          <p:nvPr/>
        </p:nvCxnSpPr>
        <p:spPr>
          <a:xfrm flipH="1">
            <a:off x="4970145" y="4328280"/>
            <a:ext cx="1045800" cy="10362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" name="Google Shape;99;p14"/>
          <p:cNvCxnSpPr>
            <a:stCxn id="89" idx="2"/>
            <a:endCxn id="94" idx="1"/>
          </p:cNvCxnSpPr>
          <p:nvPr/>
        </p:nvCxnSpPr>
        <p:spPr>
          <a:xfrm>
            <a:off x="6015673" y="4328160"/>
            <a:ext cx="1213200" cy="10362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Основные слои TA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105" name="Google Shape;105;p15"/>
          <p:cNvSpPr/>
          <p:nvPr/>
        </p:nvSpPr>
        <p:spPr>
          <a:xfrm>
            <a:off x="3391705" y="2161355"/>
            <a:ext cx="2402205" cy="6531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</a:p>
        </p:txBody>
      </p:sp>
      <p:sp>
        <p:nvSpPr>
          <p:cNvPr id="106" name="Google Shape;106;p15"/>
          <p:cNvSpPr/>
          <p:nvPr/>
        </p:nvSpPr>
        <p:spPr>
          <a:xfrm>
            <a:off x="3391705" y="2887699"/>
            <a:ext cx="2402205" cy="65315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Core</a:t>
            </a:r>
          </a:p>
        </p:txBody>
      </p:sp>
      <p:sp>
        <p:nvSpPr>
          <p:cNvPr id="107" name="Google Shape;107;p15"/>
          <p:cNvSpPr/>
          <p:nvPr/>
        </p:nvSpPr>
        <p:spPr>
          <a:xfrm>
            <a:off x="3392340" y="3614042"/>
            <a:ext cx="2402205" cy="65315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of logs and reporters</a:t>
            </a:r>
          </a:p>
        </p:txBody>
      </p:sp>
      <p:sp>
        <p:nvSpPr>
          <p:cNvPr id="108" name="Google Shape;108;p15"/>
          <p:cNvSpPr/>
          <p:nvPr/>
        </p:nvSpPr>
        <p:spPr>
          <a:xfrm>
            <a:off x="3391705" y="4842281"/>
            <a:ext cx="2402205" cy="65315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Objects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layer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391705" y="5676522"/>
            <a:ext cx="2402205" cy="65315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of tests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04AFC7B-0F66-7F68-1F91-DA57161B1FE6}"/>
              </a:ext>
            </a:extLst>
          </p:cNvPr>
          <p:cNvSpPr/>
          <p:nvPr/>
        </p:nvSpPr>
        <p:spPr>
          <a:xfrm>
            <a:off x="5558828" y="1435011"/>
            <a:ext cx="1222218" cy="2832190"/>
          </a:xfrm>
          <a:prstGeom prst="rightBrace">
            <a:avLst>
              <a:gd name="adj1" fmla="val 8333"/>
              <a:gd name="adj2" fmla="val 52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0D546255-8680-DA89-6BDD-F9C43CF34AB6}"/>
              </a:ext>
            </a:extLst>
          </p:cNvPr>
          <p:cNvSpPr/>
          <p:nvPr/>
        </p:nvSpPr>
        <p:spPr>
          <a:xfrm>
            <a:off x="6781046" y="2487934"/>
            <a:ext cx="2402205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FF33BA5-BC30-8E6D-DE73-22397B3105CC}"/>
              </a:ext>
            </a:extLst>
          </p:cNvPr>
          <p:cNvSpPr/>
          <p:nvPr/>
        </p:nvSpPr>
        <p:spPr>
          <a:xfrm>
            <a:off x="5711229" y="4842280"/>
            <a:ext cx="1069818" cy="1487399"/>
          </a:xfrm>
          <a:prstGeom prst="rightBrace">
            <a:avLst>
              <a:gd name="adj1" fmla="val 8333"/>
              <a:gd name="adj2" fmla="val 52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05F35259-0024-058B-FDFD-2395752AAC1F}"/>
              </a:ext>
            </a:extLst>
          </p:cNvPr>
          <p:cNvSpPr/>
          <p:nvPr/>
        </p:nvSpPr>
        <p:spPr>
          <a:xfrm>
            <a:off x="6781046" y="5164900"/>
            <a:ext cx="2402205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data</a:t>
            </a: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09786E5A-82C7-E4C9-9292-68BE19CCDDF8}"/>
              </a:ext>
            </a:extLst>
          </p:cNvPr>
          <p:cNvSpPr/>
          <p:nvPr/>
        </p:nvSpPr>
        <p:spPr>
          <a:xfrm>
            <a:off x="906820" y="5311565"/>
            <a:ext cx="2402205" cy="65315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</a:rPr>
              <a:t>Также может содержать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layer</a:t>
            </a:r>
            <a:r>
              <a:rPr lang="ru-RU" dirty="0">
                <a:solidFill>
                  <a:schemeClr val="dk1"/>
                </a:solidFill>
              </a:rPr>
              <a:t> 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>
            <a:extLst>
              <a:ext uri="{FF2B5EF4-FFF2-40B4-BE49-F238E27FC236}">
                <a16:creationId xmlns:a16="http://schemas.microsoft.com/office/drawing/2014/main" id="{55310DA5-090D-CBEE-2177-9A5E20EDE24C}"/>
              </a:ext>
            </a:extLst>
          </p:cNvPr>
          <p:cNvSpPr/>
          <p:nvPr/>
        </p:nvSpPr>
        <p:spPr>
          <a:xfrm>
            <a:off x="3391705" y="1435012"/>
            <a:ext cx="2402205" cy="6531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Runner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Test Runner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F7A461-BA84-CE27-BE06-E44188C4BF4B}"/>
              </a:ext>
            </a:extLst>
          </p:cNvPr>
          <p:cNvGrpSpPr/>
          <p:nvPr/>
        </p:nvGrpSpPr>
        <p:grpSpPr>
          <a:xfrm>
            <a:off x="2022301" y="1132828"/>
            <a:ext cx="7708664" cy="1762125"/>
            <a:chOff x="3810000" y="2547938"/>
            <a:chExt cx="7708664" cy="1762125"/>
          </a:xfrm>
        </p:grpSpPr>
        <p:pic>
          <p:nvPicPr>
            <p:cNvPr id="1030" name="Picture 6" descr="Automation of Workflow &amp; tasks ">
              <a:extLst>
                <a:ext uri="{FF2B5EF4-FFF2-40B4-BE49-F238E27FC236}">
                  <a16:creationId xmlns:a16="http://schemas.microsoft.com/office/drawing/2014/main" id="{C04191CD-DD9C-60C8-CE08-68D0B2B16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547938"/>
              <a:ext cx="4572000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4539819-DAD4-857A-F678-12A28FC9FD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" t="33724" r="4294" b="34414"/>
            <a:stretch/>
          </p:blipFill>
          <p:spPr bwMode="auto">
            <a:xfrm>
              <a:off x="8382000" y="2547938"/>
              <a:ext cx="3136664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245719-353A-F0FA-0D81-9069CCA41529}"/>
              </a:ext>
            </a:extLst>
          </p:cNvPr>
          <p:cNvGrpSpPr/>
          <p:nvPr/>
        </p:nvGrpSpPr>
        <p:grpSpPr>
          <a:xfrm>
            <a:off x="1637171" y="2894953"/>
            <a:ext cx="9144000" cy="2571750"/>
            <a:chOff x="2388608" y="2750097"/>
            <a:chExt cx="9144000" cy="2571750"/>
          </a:xfrm>
        </p:grpSpPr>
        <p:pic>
          <p:nvPicPr>
            <p:cNvPr id="1028" name="Picture 4" descr="Jest - Formation Tests en JavaScript Grafikart.">
              <a:extLst>
                <a:ext uri="{FF2B5EF4-FFF2-40B4-BE49-F238E27FC236}">
                  <a16:creationId xmlns:a16="http://schemas.microsoft.com/office/drawing/2014/main" id="{1FA321DE-ED80-4158-F046-159CFC623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608" y="2750097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javascript, mocha, testing, chai, tutorial mocha y chai, tutorial chai y mo...">
              <a:extLst>
                <a:ext uri="{FF2B5EF4-FFF2-40B4-BE49-F238E27FC236}">
                  <a16:creationId xmlns:a16="http://schemas.microsoft.com/office/drawing/2014/main" id="{17651BF1-FCAC-C759-6861-DF967BE05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608" y="2750097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Конфигурационный слой TA Framework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314190" y="250952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layer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313555" y="104013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Установка драйверов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27278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Файлы конфигурации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18465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Любые другие файлы настройки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7"/>
          <p:cNvCxnSpPr>
            <a:stCxn id="121" idx="0"/>
            <a:endCxn id="122" idx="2"/>
          </p:cNvCxnSpPr>
          <p:nvPr/>
        </p:nvCxnSpPr>
        <p:spPr>
          <a:xfrm rot="10800000">
            <a:off x="6015073" y="194942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7" name="Google Shape;127;p17"/>
          <p:cNvCxnSpPr>
            <a:stCxn id="121" idx="3"/>
            <a:endCxn id="123" idx="1"/>
          </p:cNvCxnSpPr>
          <p:nvPr/>
        </p:nvCxnSpPr>
        <p:spPr>
          <a:xfrm>
            <a:off x="7717155" y="341884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8" name="Google Shape;128;p17"/>
          <p:cNvCxnSpPr>
            <a:endCxn id="124" idx="3"/>
          </p:cNvCxnSpPr>
          <p:nvPr/>
        </p:nvCxnSpPr>
        <p:spPr>
          <a:xfrm rot="10800000">
            <a:off x="3821430" y="3418840"/>
            <a:ext cx="4929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19593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Framework Core</a:t>
            </a:r>
          </a:p>
        </p:txBody>
      </p:sp>
      <p:sp>
        <p:nvSpPr>
          <p:cNvPr id="121" name="Google Shape;121;p17"/>
          <p:cNvSpPr/>
          <p:nvPr/>
        </p:nvSpPr>
        <p:spPr>
          <a:xfrm>
            <a:off x="4314190" y="250952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Core</a:t>
            </a:r>
          </a:p>
        </p:txBody>
      </p:sp>
      <p:sp>
        <p:nvSpPr>
          <p:cNvPr id="122" name="Google Shape;122;p17"/>
          <p:cNvSpPr/>
          <p:nvPr/>
        </p:nvSpPr>
        <p:spPr>
          <a:xfrm>
            <a:off x="4313555" y="104013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Взаимодействие с драйвером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27278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сущности (страница, тест, и тп)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18465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088130" y="5354320"/>
            <a:ext cx="3853180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Утилиты для работы с файлами, картинками, цветами, и тд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7"/>
          <p:cNvCxnSpPr>
            <a:stCxn id="121" idx="0"/>
            <a:endCxn id="122" idx="2"/>
          </p:cNvCxnSpPr>
          <p:nvPr/>
        </p:nvCxnSpPr>
        <p:spPr>
          <a:xfrm rot="10800000">
            <a:off x="6015073" y="194942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7" name="Google Shape;127;p17"/>
          <p:cNvCxnSpPr>
            <a:stCxn id="121" idx="3"/>
            <a:endCxn id="123" idx="1"/>
          </p:cNvCxnSpPr>
          <p:nvPr/>
        </p:nvCxnSpPr>
        <p:spPr>
          <a:xfrm>
            <a:off x="7717155" y="341884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8" name="Google Shape;128;p17"/>
          <p:cNvCxnSpPr>
            <a:endCxn id="124" idx="3"/>
          </p:cNvCxnSpPr>
          <p:nvPr/>
        </p:nvCxnSpPr>
        <p:spPr>
          <a:xfrm rot="10800000">
            <a:off x="3821430" y="3418840"/>
            <a:ext cx="4929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9" name="Google Shape;129;p17"/>
          <p:cNvCxnSpPr>
            <a:stCxn id="121" idx="2"/>
            <a:endCxn id="125" idx="0"/>
          </p:cNvCxnSpPr>
          <p:nvPr/>
        </p:nvCxnSpPr>
        <p:spPr>
          <a:xfrm flipH="1">
            <a:off x="6014773" y="4328160"/>
            <a:ext cx="900" cy="10263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9599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Layer of logs and reporters of TA Framework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4314190" y="250952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of logs and reporters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313555" y="104013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Репорты (отчеты)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27278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088130" y="5354320"/>
            <a:ext cx="3853180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Скриншоты, видео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9"/>
          <p:cNvCxnSpPr>
            <a:stCxn id="149" idx="0"/>
            <a:endCxn id="150" idx="2"/>
          </p:cNvCxnSpPr>
          <p:nvPr/>
        </p:nvCxnSpPr>
        <p:spPr>
          <a:xfrm rot="10800000">
            <a:off x="6015073" y="194942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4" name="Google Shape;154;p19"/>
          <p:cNvCxnSpPr>
            <a:stCxn id="149" idx="3"/>
            <a:endCxn id="151" idx="1"/>
          </p:cNvCxnSpPr>
          <p:nvPr/>
        </p:nvCxnSpPr>
        <p:spPr>
          <a:xfrm>
            <a:off x="7717155" y="341884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19"/>
          <p:cNvCxnSpPr>
            <a:stCxn id="149" idx="2"/>
            <a:endCxn id="152" idx="0"/>
          </p:cNvCxnSpPr>
          <p:nvPr/>
        </p:nvCxnSpPr>
        <p:spPr>
          <a:xfrm flipH="1">
            <a:off x="6014773" y="4328160"/>
            <a:ext cx="900" cy="10263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Google Shape;151;p19">
            <a:extLst>
              <a:ext uri="{FF2B5EF4-FFF2-40B4-BE49-F238E27FC236}">
                <a16:creationId xmlns:a16="http://schemas.microsoft.com/office/drawing/2014/main" id="{A9CFAB16-A848-1522-05ED-F0F24C613304}"/>
              </a:ext>
            </a:extLst>
          </p:cNvPr>
          <p:cNvSpPr/>
          <p:nvPr/>
        </p:nvSpPr>
        <p:spPr>
          <a:xfrm>
            <a:off x="35560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Отправка результатов (чаты, почта и тп)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154;p19">
            <a:extLst>
              <a:ext uri="{FF2B5EF4-FFF2-40B4-BE49-F238E27FC236}">
                <a16:creationId xmlns:a16="http://schemas.microsoft.com/office/drawing/2014/main" id="{A4DD8EE0-BCBF-7D8F-E051-4CF5099EE4D3}"/>
              </a:ext>
            </a:extLst>
          </p:cNvPr>
          <p:cNvCxnSpPr>
            <a:cxnSpLocks/>
            <a:stCxn id="149" idx="1"/>
            <a:endCxn id="2" idx="3"/>
          </p:cNvCxnSpPr>
          <p:nvPr/>
        </p:nvCxnSpPr>
        <p:spPr>
          <a:xfrm flipH="1">
            <a:off x="3758565" y="3418840"/>
            <a:ext cx="555625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Objects </a:t>
            </a:r>
            <a:r>
              <a:rPr lang="ru-RU" dirty="0"/>
              <a:t>of TA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135" name="Google Shape;135;p18"/>
          <p:cNvSpPr/>
          <p:nvPr/>
        </p:nvSpPr>
        <p:spPr>
          <a:xfrm>
            <a:off x="4314190" y="2509520"/>
            <a:ext cx="3402965" cy="1818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Objects layer</a:t>
            </a:r>
          </a:p>
        </p:txBody>
      </p:sp>
      <p:sp>
        <p:nvSpPr>
          <p:cNvPr id="136" name="Google Shape;136;p18"/>
          <p:cNvSpPr/>
          <p:nvPr/>
        </p:nvSpPr>
        <p:spPr>
          <a:xfrm>
            <a:off x="4313555" y="104013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Страницы (</a:t>
            </a:r>
            <a:r>
              <a:rPr lang="en-US" dirty="0">
                <a:solidFill>
                  <a:schemeClr val="dk1"/>
                </a:solidFill>
              </a:rPr>
              <a:t>pages, forms, dialogs, menus)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272780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Шаги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18465" y="2964180"/>
            <a:ext cx="3402965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Enums 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(меню, названия страниц, однотипных элементов и тд)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088130" y="5354320"/>
            <a:ext cx="3853180" cy="90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79"/>
              </a:gs>
              <a:gs pos="35000">
                <a:srgbClr val="FFEBA2"/>
              </a:gs>
              <a:gs pos="100000">
                <a:srgbClr val="FFF5D9"/>
              </a:gs>
            </a:gsLst>
            <a:lin ang="16200000" scaled="0"/>
          </a:gradFill>
          <a:ln w="9525" cap="flat" cmpd="sng">
            <a:solidFill>
              <a:srgbClr val="F3B1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8"/>
          <p:cNvCxnSpPr>
            <a:stCxn id="135" idx="0"/>
            <a:endCxn id="136" idx="2"/>
          </p:cNvCxnSpPr>
          <p:nvPr/>
        </p:nvCxnSpPr>
        <p:spPr>
          <a:xfrm rot="10800000">
            <a:off x="6015073" y="1949420"/>
            <a:ext cx="600" cy="5601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1" name="Google Shape;141;p18"/>
          <p:cNvCxnSpPr>
            <a:stCxn id="135" idx="3"/>
            <a:endCxn id="137" idx="1"/>
          </p:cNvCxnSpPr>
          <p:nvPr/>
        </p:nvCxnSpPr>
        <p:spPr>
          <a:xfrm>
            <a:off x="7717155" y="341884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2" name="Google Shape;142;p18"/>
          <p:cNvCxnSpPr>
            <a:endCxn id="138" idx="3"/>
          </p:cNvCxnSpPr>
          <p:nvPr/>
        </p:nvCxnSpPr>
        <p:spPr>
          <a:xfrm rot="10800000">
            <a:off x="3821430" y="3418840"/>
            <a:ext cx="49290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3" name="Google Shape;143;p18"/>
          <p:cNvCxnSpPr>
            <a:stCxn id="135" idx="2"/>
            <a:endCxn id="139" idx="0"/>
          </p:cNvCxnSpPr>
          <p:nvPr/>
        </p:nvCxnSpPr>
        <p:spPr>
          <a:xfrm flipH="1">
            <a:off x="6014773" y="4328160"/>
            <a:ext cx="900" cy="102630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MS Management">
  <a:themeElements>
    <a:clrScheme name="Material">
      <a:dk1>
        <a:srgbClr val="000000"/>
      </a:dk1>
      <a:lt1>
        <a:srgbClr val="000000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517</Words>
  <Application>Microsoft Office PowerPoint</Application>
  <PresentationFormat>Widescreen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Roboto</vt:lpstr>
      <vt:lpstr>Arial</vt:lpstr>
      <vt:lpstr>TMS Management</vt:lpstr>
      <vt:lpstr>PageObjects и другие шаблоны проектирования</vt:lpstr>
      <vt:lpstr>Test automation framework</vt:lpstr>
      <vt:lpstr>Конфигурация TA Framework</vt:lpstr>
      <vt:lpstr>Основные слои TA Project</vt:lpstr>
      <vt:lpstr>Test Runner</vt:lpstr>
      <vt:lpstr>Конфигурационный слой TA Framework</vt:lpstr>
      <vt:lpstr>Framework Core</vt:lpstr>
      <vt:lpstr>Layer of logs and reporters of TA Framework</vt:lpstr>
      <vt:lpstr>Page Objects of TA Project</vt:lpstr>
      <vt:lpstr>Layer of tests of TA Project</vt:lpstr>
      <vt:lpstr>Page Object</vt:lpstr>
      <vt:lpstr>Page Object pattern</vt:lpstr>
      <vt:lpstr>Page Object</vt:lpstr>
      <vt:lpstr>Page Factory</vt:lpstr>
      <vt:lpstr>Page Factory</vt:lpstr>
      <vt:lpstr>Page Factory реализация</vt:lpstr>
      <vt:lpstr>Singleton</vt:lpstr>
      <vt:lpstr>Singleton</vt:lpstr>
      <vt:lpstr>Singleton 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PageObjects и другие шаблоны проектирования</dc:title>
  <cp:lastModifiedBy>Александр Черник</cp:lastModifiedBy>
  <cp:revision>4</cp:revision>
  <dcterms:modified xsi:type="dcterms:W3CDTF">2022-12-20T19:17:33Z</dcterms:modified>
</cp:coreProperties>
</file>