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8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41"/>
  </p:notesMasterIdLst>
  <p:sldIdLst>
    <p:sldId id="256" r:id="rId2"/>
    <p:sldId id="257" r:id="rId3"/>
    <p:sldId id="258" r:id="rId4"/>
    <p:sldId id="285" r:id="rId5"/>
    <p:sldId id="290" r:id="rId6"/>
    <p:sldId id="259" r:id="rId7"/>
    <p:sldId id="286" r:id="rId8"/>
    <p:sldId id="287" r:id="rId9"/>
    <p:sldId id="288" r:id="rId10"/>
    <p:sldId id="289" r:id="rId11"/>
    <p:sldId id="291" r:id="rId12"/>
    <p:sldId id="292" r:id="rId13"/>
    <p:sldId id="260" r:id="rId14"/>
    <p:sldId id="293" r:id="rId15"/>
    <p:sldId id="294" r:id="rId16"/>
    <p:sldId id="261" r:id="rId17"/>
    <p:sldId id="262" r:id="rId18"/>
    <p:sldId id="274" r:id="rId19"/>
    <p:sldId id="270" r:id="rId20"/>
    <p:sldId id="272" r:id="rId21"/>
    <p:sldId id="283" r:id="rId22"/>
    <p:sldId id="271" r:id="rId23"/>
    <p:sldId id="275" r:id="rId24"/>
    <p:sldId id="276" r:id="rId25"/>
    <p:sldId id="273" r:id="rId26"/>
    <p:sldId id="277" r:id="rId27"/>
    <p:sldId id="278" r:id="rId28"/>
    <p:sldId id="279" r:id="rId29"/>
    <p:sldId id="280" r:id="rId30"/>
    <p:sldId id="281" r:id="rId31"/>
    <p:sldId id="282" r:id="rId32"/>
    <p:sldId id="263" r:id="rId33"/>
    <p:sldId id="284" r:id="rId34"/>
    <p:sldId id="264" r:id="rId35"/>
    <p:sldId id="265" r:id="rId36"/>
    <p:sldId id="266" r:id="rId37"/>
    <p:sldId id="267" r:id="rId38"/>
    <p:sldId id="268" r:id="rId39"/>
    <p:sldId id="269" r:id="rId4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7BBEC"/>
    <a:srgbClr val="CFD1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706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E4CBED1-CA55-4AD4-8DD1-A90838DE9D0B}" type="doc">
      <dgm:prSet loTypeId="urn:microsoft.com/office/officeart/2005/8/layout/chevron2" loCatId="process" qsTypeId="urn:microsoft.com/office/officeart/2005/8/quickstyle/3d5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53F75C31-6147-49C2-AC61-003F72CB9998}">
      <dgm:prSet phldrT="[Text]" custT="1"/>
      <dgm:spPr/>
      <dgm:t>
        <a:bodyPr/>
        <a:lstStyle/>
        <a:p>
          <a:r>
            <a:rPr lang="en-US" sz="1400" dirty="0">
              <a:latin typeface="Bahnschrift SemiLight" panose="020B0502040204020203" pitchFamily="34" charset="0"/>
            </a:rPr>
            <a:t>Step ( </a:t>
          </a:r>
          <a:r>
            <a:rPr lang="en-US" sz="1600" b="1" dirty="0">
              <a:latin typeface="Bahnschrift SemiLight" panose="020B0502040204020203" pitchFamily="34" charset="0"/>
            </a:rPr>
            <a:t>1 </a:t>
          </a:r>
          <a:r>
            <a:rPr lang="en-US" sz="1400" dirty="0">
              <a:latin typeface="Bahnschrift SemiLight" panose="020B0502040204020203" pitchFamily="34" charset="0"/>
            </a:rPr>
            <a:t>)</a:t>
          </a:r>
          <a:endParaRPr lang="en-IN" sz="1400" dirty="0">
            <a:latin typeface="Bahnschrift SemiLight" panose="020B0502040204020203" pitchFamily="34" charset="0"/>
          </a:endParaRPr>
        </a:p>
      </dgm:t>
    </dgm:pt>
    <dgm:pt modelId="{851DC786-0361-4FF4-B0DD-B2FFFD08EE03}" type="parTrans" cxnId="{F7CFB474-F927-4F84-A9A9-620AABB0479B}">
      <dgm:prSet/>
      <dgm:spPr/>
      <dgm:t>
        <a:bodyPr/>
        <a:lstStyle/>
        <a:p>
          <a:endParaRPr lang="en-IN"/>
        </a:p>
      </dgm:t>
    </dgm:pt>
    <dgm:pt modelId="{BAAE5869-9B7F-4391-A7B2-6639F56DE437}" type="sibTrans" cxnId="{F7CFB474-F927-4F84-A9A9-620AABB0479B}">
      <dgm:prSet/>
      <dgm:spPr/>
      <dgm:t>
        <a:bodyPr/>
        <a:lstStyle/>
        <a:p>
          <a:endParaRPr lang="en-IN"/>
        </a:p>
      </dgm:t>
    </dgm:pt>
    <dgm:pt modelId="{87D9473D-0985-4732-AEFC-957DA98A57F4}">
      <dgm:prSet phldrT="[Text]" custT="1"/>
      <dgm:spPr/>
      <dgm:t>
        <a:bodyPr/>
        <a:lstStyle/>
        <a:p>
          <a:r>
            <a:rPr lang="en-US" sz="1050" dirty="0">
              <a:latin typeface="Bahnschrift SemiLight" panose="020B0502040204020203" pitchFamily="34" charset="0"/>
            </a:rPr>
            <a:t> Power ON</a:t>
          </a:r>
          <a:endParaRPr lang="en-IN" sz="1050" dirty="0">
            <a:latin typeface="Bahnschrift SemiLight" panose="020B0502040204020203" pitchFamily="34" charset="0"/>
          </a:endParaRPr>
        </a:p>
      </dgm:t>
    </dgm:pt>
    <dgm:pt modelId="{5CEC03FB-A8DD-43C1-AD10-643A946F6DF9}" type="parTrans" cxnId="{6C70EE3D-D7C2-46FC-9406-31D33A5B6FCC}">
      <dgm:prSet/>
      <dgm:spPr/>
      <dgm:t>
        <a:bodyPr/>
        <a:lstStyle/>
        <a:p>
          <a:endParaRPr lang="en-IN"/>
        </a:p>
      </dgm:t>
    </dgm:pt>
    <dgm:pt modelId="{DEE6ADE8-3CBD-4C62-A25D-70D55877D58A}" type="sibTrans" cxnId="{6C70EE3D-D7C2-46FC-9406-31D33A5B6FCC}">
      <dgm:prSet/>
      <dgm:spPr/>
      <dgm:t>
        <a:bodyPr/>
        <a:lstStyle/>
        <a:p>
          <a:endParaRPr lang="en-IN"/>
        </a:p>
      </dgm:t>
    </dgm:pt>
    <dgm:pt modelId="{556B8461-0560-4F0A-BCD4-B2F07984F2CB}">
      <dgm:prSet phldrT="[Text]" custT="1"/>
      <dgm:spPr/>
      <dgm:t>
        <a:bodyPr/>
        <a:lstStyle/>
        <a:p>
          <a:r>
            <a:rPr lang="en-US" sz="1050" dirty="0">
              <a:latin typeface="Bahnschrift SemiLight" panose="020B0502040204020203" pitchFamily="34" charset="0"/>
            </a:rPr>
            <a:t> Arm Motors</a:t>
          </a:r>
          <a:endParaRPr lang="en-IN" sz="1050" dirty="0">
            <a:latin typeface="Bahnschrift SemiLight" panose="020B0502040204020203" pitchFamily="34" charset="0"/>
          </a:endParaRPr>
        </a:p>
      </dgm:t>
    </dgm:pt>
    <dgm:pt modelId="{9C55B032-190A-448F-A0DA-51663DBE1BF7}" type="parTrans" cxnId="{EF03D72E-AE2A-4EC3-A7EB-0CE8DA9461DA}">
      <dgm:prSet/>
      <dgm:spPr/>
      <dgm:t>
        <a:bodyPr/>
        <a:lstStyle/>
        <a:p>
          <a:endParaRPr lang="en-IN"/>
        </a:p>
      </dgm:t>
    </dgm:pt>
    <dgm:pt modelId="{0E56357A-5A4B-454B-AAD2-6D952EA23790}" type="sibTrans" cxnId="{EF03D72E-AE2A-4EC3-A7EB-0CE8DA9461DA}">
      <dgm:prSet/>
      <dgm:spPr/>
      <dgm:t>
        <a:bodyPr/>
        <a:lstStyle/>
        <a:p>
          <a:endParaRPr lang="en-IN"/>
        </a:p>
      </dgm:t>
    </dgm:pt>
    <dgm:pt modelId="{8C768C37-7BBB-40F8-9185-1ABBE156E8F5}">
      <dgm:prSet phldrT="[Text]" custT="1"/>
      <dgm:spPr/>
      <dgm:t>
        <a:bodyPr/>
        <a:lstStyle/>
        <a:p>
          <a:r>
            <a:rPr lang="en-US" sz="1400" dirty="0">
              <a:latin typeface="Bahnschrift SemiLight" panose="020B0502040204020203" pitchFamily="34" charset="0"/>
            </a:rPr>
            <a:t>Step ( </a:t>
          </a:r>
          <a:r>
            <a:rPr lang="en-US" sz="1600" b="1" dirty="0">
              <a:latin typeface="Bahnschrift SemiLight" panose="020B0502040204020203" pitchFamily="34" charset="0"/>
            </a:rPr>
            <a:t>2 </a:t>
          </a:r>
          <a:r>
            <a:rPr lang="en-US" sz="1400" dirty="0">
              <a:latin typeface="Bahnschrift SemiLight" panose="020B0502040204020203" pitchFamily="34" charset="0"/>
            </a:rPr>
            <a:t>) </a:t>
          </a:r>
          <a:endParaRPr lang="en-IN" sz="1400" dirty="0">
            <a:latin typeface="Bahnschrift SemiLight" panose="020B0502040204020203" pitchFamily="34" charset="0"/>
          </a:endParaRPr>
        </a:p>
      </dgm:t>
    </dgm:pt>
    <dgm:pt modelId="{07C5A571-93BA-4536-82D7-38663B8E536B}" type="parTrans" cxnId="{E99F6825-35AC-4ED9-A09C-3CFEE416B164}">
      <dgm:prSet/>
      <dgm:spPr/>
      <dgm:t>
        <a:bodyPr/>
        <a:lstStyle/>
        <a:p>
          <a:endParaRPr lang="en-IN"/>
        </a:p>
      </dgm:t>
    </dgm:pt>
    <dgm:pt modelId="{B67E0651-A3E2-4CBA-99CD-A063C00BC94A}" type="sibTrans" cxnId="{E99F6825-35AC-4ED9-A09C-3CFEE416B164}">
      <dgm:prSet/>
      <dgm:spPr/>
      <dgm:t>
        <a:bodyPr/>
        <a:lstStyle/>
        <a:p>
          <a:endParaRPr lang="en-IN"/>
        </a:p>
      </dgm:t>
    </dgm:pt>
    <dgm:pt modelId="{E31E9A74-6449-4E81-ADBC-584CDECAE881}">
      <dgm:prSet phldrT="[Text]" custT="1"/>
      <dgm:spPr/>
      <dgm:t>
        <a:bodyPr/>
        <a:lstStyle/>
        <a:p>
          <a:r>
            <a:rPr lang="en-US" sz="1050" dirty="0">
              <a:latin typeface="Bahnschrift SemiLight" panose="020B0502040204020203" pitchFamily="34" charset="0"/>
            </a:rPr>
            <a:t> Throttle Up</a:t>
          </a:r>
          <a:endParaRPr lang="en-IN" sz="1050" dirty="0">
            <a:latin typeface="Bahnschrift SemiLight" panose="020B0502040204020203" pitchFamily="34" charset="0"/>
          </a:endParaRPr>
        </a:p>
      </dgm:t>
    </dgm:pt>
    <dgm:pt modelId="{D19A8043-FE52-4FD7-910F-D5729309B5EA}" type="parTrans" cxnId="{4D609477-623D-47FD-B6C2-67210A398823}">
      <dgm:prSet/>
      <dgm:spPr/>
      <dgm:t>
        <a:bodyPr/>
        <a:lstStyle/>
        <a:p>
          <a:endParaRPr lang="en-IN"/>
        </a:p>
      </dgm:t>
    </dgm:pt>
    <dgm:pt modelId="{0DF2E316-F9AA-482F-A444-24ED545CA9A3}" type="sibTrans" cxnId="{4D609477-623D-47FD-B6C2-67210A398823}">
      <dgm:prSet/>
      <dgm:spPr/>
      <dgm:t>
        <a:bodyPr/>
        <a:lstStyle/>
        <a:p>
          <a:endParaRPr lang="en-IN"/>
        </a:p>
      </dgm:t>
    </dgm:pt>
    <dgm:pt modelId="{79D17D8D-3883-47A1-8788-584279C84D9D}">
      <dgm:prSet phldrT="[Text]" custT="1"/>
      <dgm:spPr/>
      <dgm:t>
        <a:bodyPr/>
        <a:lstStyle/>
        <a:p>
          <a:r>
            <a:rPr lang="en-US" sz="1400" dirty="0">
              <a:latin typeface="Bahnschrift SemiLight" panose="020B0502040204020203" pitchFamily="34" charset="0"/>
            </a:rPr>
            <a:t>Step ( </a:t>
          </a:r>
          <a:r>
            <a:rPr lang="en-US" sz="1600" b="1" dirty="0">
              <a:latin typeface="Bahnschrift SemiLight" panose="020B0502040204020203" pitchFamily="34" charset="0"/>
            </a:rPr>
            <a:t>3 </a:t>
          </a:r>
          <a:r>
            <a:rPr lang="en-US" sz="1400" dirty="0">
              <a:latin typeface="Bahnschrift SemiLight" panose="020B0502040204020203" pitchFamily="34" charset="0"/>
            </a:rPr>
            <a:t>)</a:t>
          </a:r>
          <a:endParaRPr lang="en-IN" sz="1400" dirty="0">
            <a:latin typeface="Bahnschrift SemiLight" panose="020B0502040204020203" pitchFamily="34" charset="0"/>
          </a:endParaRPr>
        </a:p>
      </dgm:t>
    </dgm:pt>
    <dgm:pt modelId="{24770FDE-563B-4970-BFD5-1D321A52CBEF}" type="parTrans" cxnId="{8ACBBEDC-73CF-44DE-9D79-EFC9AC90DD2B}">
      <dgm:prSet/>
      <dgm:spPr/>
      <dgm:t>
        <a:bodyPr/>
        <a:lstStyle/>
        <a:p>
          <a:endParaRPr lang="en-IN"/>
        </a:p>
      </dgm:t>
    </dgm:pt>
    <dgm:pt modelId="{27844EAE-2CE3-486F-AF85-285C410B7B99}" type="sibTrans" cxnId="{8ACBBEDC-73CF-44DE-9D79-EFC9AC90DD2B}">
      <dgm:prSet/>
      <dgm:spPr/>
      <dgm:t>
        <a:bodyPr/>
        <a:lstStyle/>
        <a:p>
          <a:endParaRPr lang="en-IN"/>
        </a:p>
      </dgm:t>
    </dgm:pt>
    <dgm:pt modelId="{CF5E4697-458E-442E-8E6E-57B02E0B7E18}">
      <dgm:prSet phldrT="[Text]" custT="1"/>
      <dgm:spPr/>
      <dgm:t>
        <a:bodyPr/>
        <a:lstStyle/>
        <a:p>
          <a:pPr algn="l"/>
          <a:r>
            <a:rPr lang="en-US" sz="1050" dirty="0">
              <a:latin typeface="Bahnschrift SemiLight" panose="020B0502040204020203" pitchFamily="34" charset="0"/>
            </a:rPr>
            <a:t> if   (altitude == </a:t>
          </a:r>
          <a:r>
            <a:rPr lang="en-US" sz="1050" dirty="0" err="1">
              <a:latin typeface="Bahnschrift SemiLight" panose="020B0502040204020203" pitchFamily="34" charset="0"/>
            </a:rPr>
            <a:t>definedHeight</a:t>
          </a:r>
          <a:r>
            <a:rPr lang="en-US" sz="1050" dirty="0">
              <a:latin typeface="Bahnschrift SemiLight" panose="020B0502040204020203" pitchFamily="34" charset="0"/>
            </a:rPr>
            <a:t>) :             	</a:t>
          </a:r>
          <a:r>
            <a:rPr lang="en-US" sz="1050" dirty="0" err="1">
              <a:latin typeface="Bahnschrift SemiLight" panose="020B0502040204020203" pitchFamily="34" charset="0"/>
            </a:rPr>
            <a:t>func</a:t>
          </a:r>
          <a:r>
            <a:rPr lang="en-US" sz="1050" dirty="0">
              <a:latin typeface="Bahnschrift SemiLight" panose="020B0502040204020203" pitchFamily="34" charset="0"/>
            </a:rPr>
            <a:t>(</a:t>
          </a:r>
          <a:r>
            <a:rPr lang="en-US" sz="1050" dirty="0" err="1">
              <a:latin typeface="Bahnschrift SemiLight" panose="020B0502040204020203" pitchFamily="34" charset="0"/>
            </a:rPr>
            <a:t>holdThisAltitude</a:t>
          </a:r>
          <a:r>
            <a:rPr lang="en-US" sz="1050" dirty="0">
              <a:latin typeface="Bahnschrift SemiLight" panose="020B0502040204020203" pitchFamily="34" charset="0"/>
            </a:rPr>
            <a:t>)</a:t>
          </a:r>
          <a:endParaRPr lang="en-IN" sz="1050" dirty="0">
            <a:latin typeface="Bahnschrift SemiLight" panose="020B0502040204020203" pitchFamily="34" charset="0"/>
          </a:endParaRPr>
        </a:p>
      </dgm:t>
    </dgm:pt>
    <dgm:pt modelId="{E2F5F3B8-2DD4-41DF-8CC9-BED8FBC05987}" type="parTrans" cxnId="{98795683-B597-4748-B92C-CC398DA1AD06}">
      <dgm:prSet/>
      <dgm:spPr/>
      <dgm:t>
        <a:bodyPr/>
        <a:lstStyle/>
        <a:p>
          <a:endParaRPr lang="en-IN"/>
        </a:p>
      </dgm:t>
    </dgm:pt>
    <dgm:pt modelId="{BCE2C98E-1FE1-40C0-8FA1-4B0CF732A5EF}" type="sibTrans" cxnId="{98795683-B597-4748-B92C-CC398DA1AD06}">
      <dgm:prSet/>
      <dgm:spPr/>
      <dgm:t>
        <a:bodyPr/>
        <a:lstStyle/>
        <a:p>
          <a:endParaRPr lang="en-IN"/>
        </a:p>
      </dgm:t>
    </dgm:pt>
    <dgm:pt modelId="{CAE63334-B182-48B6-9C98-BEFF3791FB72}">
      <dgm:prSet phldrT="[Text]" custT="1"/>
      <dgm:spPr/>
      <dgm:t>
        <a:bodyPr/>
        <a:lstStyle/>
        <a:p>
          <a:r>
            <a:rPr lang="en-US" sz="1050" dirty="0">
              <a:latin typeface="Bahnschrift SemiLight" panose="020B0502040204020203" pitchFamily="34" charset="0"/>
            </a:rPr>
            <a:t> Fix Position on Land</a:t>
          </a:r>
          <a:endParaRPr lang="en-IN" sz="1050" dirty="0">
            <a:latin typeface="Bahnschrift SemiLight" panose="020B0502040204020203" pitchFamily="34" charset="0"/>
          </a:endParaRPr>
        </a:p>
      </dgm:t>
    </dgm:pt>
    <dgm:pt modelId="{8E7942D0-7613-49CD-85D6-4EBDD7E88FC5}" type="parTrans" cxnId="{266C2504-677A-462D-BED7-6C5A4F394F7C}">
      <dgm:prSet/>
      <dgm:spPr/>
      <dgm:t>
        <a:bodyPr/>
        <a:lstStyle/>
        <a:p>
          <a:endParaRPr lang="en-IN"/>
        </a:p>
      </dgm:t>
    </dgm:pt>
    <dgm:pt modelId="{ADF7C696-7ADB-44E4-A79A-40A0928FC591}" type="sibTrans" cxnId="{266C2504-677A-462D-BED7-6C5A4F394F7C}">
      <dgm:prSet/>
      <dgm:spPr/>
      <dgm:t>
        <a:bodyPr/>
        <a:lstStyle/>
        <a:p>
          <a:endParaRPr lang="en-IN"/>
        </a:p>
      </dgm:t>
    </dgm:pt>
    <dgm:pt modelId="{9C821B33-E7EB-4D77-B641-FF323A60F61C}">
      <dgm:prSet phldrT="[Text]" custT="1"/>
      <dgm:spPr/>
      <dgm:t>
        <a:bodyPr/>
        <a:lstStyle/>
        <a:p>
          <a:pPr algn="l"/>
          <a:r>
            <a:rPr lang="en-US" sz="1050" dirty="0">
              <a:latin typeface="Bahnschrift SemiLight" panose="020B0502040204020203" pitchFamily="34" charset="0"/>
            </a:rPr>
            <a:t> Wait for Altimeter Data</a:t>
          </a:r>
          <a:endParaRPr lang="en-IN" sz="1050" dirty="0">
            <a:latin typeface="Bahnschrift SemiLight" panose="020B0502040204020203" pitchFamily="34" charset="0"/>
          </a:endParaRPr>
        </a:p>
      </dgm:t>
    </dgm:pt>
    <dgm:pt modelId="{B88CBC76-884A-4707-B8AD-6CE36897BEC2}" type="parTrans" cxnId="{9EE4C0DF-7B0C-4F11-9FCE-5F4AC2315350}">
      <dgm:prSet/>
      <dgm:spPr/>
      <dgm:t>
        <a:bodyPr/>
        <a:lstStyle/>
        <a:p>
          <a:endParaRPr lang="en-IN"/>
        </a:p>
      </dgm:t>
    </dgm:pt>
    <dgm:pt modelId="{A5B680B4-048E-42F8-97BA-5D8AA5293EBD}" type="sibTrans" cxnId="{9EE4C0DF-7B0C-4F11-9FCE-5F4AC2315350}">
      <dgm:prSet/>
      <dgm:spPr/>
      <dgm:t>
        <a:bodyPr/>
        <a:lstStyle/>
        <a:p>
          <a:endParaRPr lang="en-IN"/>
        </a:p>
      </dgm:t>
    </dgm:pt>
    <dgm:pt modelId="{67C38805-01E4-4C4D-8CD1-A7FB5A902A98}" type="pres">
      <dgm:prSet presAssocID="{DE4CBED1-CA55-4AD4-8DD1-A90838DE9D0B}" presName="linearFlow" presStyleCnt="0">
        <dgm:presLayoutVars>
          <dgm:dir/>
          <dgm:animLvl val="lvl"/>
          <dgm:resizeHandles val="exact"/>
        </dgm:presLayoutVars>
      </dgm:prSet>
      <dgm:spPr/>
    </dgm:pt>
    <dgm:pt modelId="{926506D9-CB62-49DB-BE9F-182617765D8E}" type="pres">
      <dgm:prSet presAssocID="{53F75C31-6147-49C2-AC61-003F72CB9998}" presName="composite" presStyleCnt="0"/>
      <dgm:spPr/>
    </dgm:pt>
    <dgm:pt modelId="{4122AA1F-8AEE-4E23-A499-734DB1AC9D94}" type="pres">
      <dgm:prSet presAssocID="{53F75C31-6147-49C2-AC61-003F72CB9998}" presName="parentText" presStyleLbl="alignNode1" presStyleIdx="0" presStyleCnt="3" custLinFactNeighborX="-22007" custLinFactNeighborY="-1027">
        <dgm:presLayoutVars>
          <dgm:chMax val="1"/>
          <dgm:bulletEnabled val="1"/>
        </dgm:presLayoutVars>
      </dgm:prSet>
      <dgm:spPr/>
    </dgm:pt>
    <dgm:pt modelId="{A1A7BB58-3B25-4759-BD30-BB13A9ACD9B3}" type="pres">
      <dgm:prSet presAssocID="{53F75C31-6147-49C2-AC61-003F72CB9998}" presName="descendantText" presStyleLbl="alignAcc1" presStyleIdx="0" presStyleCnt="3">
        <dgm:presLayoutVars>
          <dgm:bulletEnabled val="1"/>
        </dgm:presLayoutVars>
      </dgm:prSet>
      <dgm:spPr/>
    </dgm:pt>
    <dgm:pt modelId="{1491B626-D7A4-421B-9C92-040516B7F7F4}" type="pres">
      <dgm:prSet presAssocID="{BAAE5869-9B7F-4391-A7B2-6639F56DE437}" presName="sp" presStyleCnt="0"/>
      <dgm:spPr/>
    </dgm:pt>
    <dgm:pt modelId="{C212326E-25AD-4C6C-858B-89166017E334}" type="pres">
      <dgm:prSet presAssocID="{8C768C37-7BBB-40F8-9185-1ABBE156E8F5}" presName="composite" presStyleCnt="0"/>
      <dgm:spPr/>
    </dgm:pt>
    <dgm:pt modelId="{74C57365-0174-49E1-A4DC-BABE68CA55A4}" type="pres">
      <dgm:prSet presAssocID="{8C768C37-7BBB-40F8-9185-1ABBE156E8F5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DF9E22A1-B985-467E-B379-46F13AE34A8E}" type="pres">
      <dgm:prSet presAssocID="{8C768C37-7BBB-40F8-9185-1ABBE156E8F5}" presName="descendantText" presStyleLbl="alignAcc1" presStyleIdx="1" presStyleCnt="3">
        <dgm:presLayoutVars>
          <dgm:bulletEnabled val="1"/>
        </dgm:presLayoutVars>
      </dgm:prSet>
      <dgm:spPr/>
    </dgm:pt>
    <dgm:pt modelId="{F66032B8-C6E5-4DCA-BAD8-00B5BD469F2E}" type="pres">
      <dgm:prSet presAssocID="{B67E0651-A3E2-4CBA-99CD-A063C00BC94A}" presName="sp" presStyleCnt="0"/>
      <dgm:spPr/>
    </dgm:pt>
    <dgm:pt modelId="{DAAD5314-FC34-4763-B1C6-1E1E739924E5}" type="pres">
      <dgm:prSet presAssocID="{79D17D8D-3883-47A1-8788-584279C84D9D}" presName="composite" presStyleCnt="0"/>
      <dgm:spPr/>
    </dgm:pt>
    <dgm:pt modelId="{59E6AE97-4190-453E-84BC-22DF4C52F800}" type="pres">
      <dgm:prSet presAssocID="{79D17D8D-3883-47A1-8788-584279C84D9D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C804160F-93B0-45E5-A5F7-63E8D6439F75}" type="pres">
      <dgm:prSet presAssocID="{79D17D8D-3883-47A1-8788-584279C84D9D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266C2504-677A-462D-BED7-6C5A4F394F7C}" srcId="{53F75C31-6147-49C2-AC61-003F72CB9998}" destId="{CAE63334-B182-48B6-9C98-BEFF3791FB72}" srcOrd="0" destOrd="0" parTransId="{8E7942D0-7613-49CD-85D6-4EBDD7E88FC5}" sibTransId="{ADF7C696-7ADB-44E4-A79A-40A0928FC591}"/>
    <dgm:cxn modelId="{E99F6825-35AC-4ED9-A09C-3CFEE416B164}" srcId="{DE4CBED1-CA55-4AD4-8DD1-A90838DE9D0B}" destId="{8C768C37-7BBB-40F8-9185-1ABBE156E8F5}" srcOrd="1" destOrd="0" parTransId="{07C5A571-93BA-4536-82D7-38663B8E536B}" sibTransId="{B67E0651-A3E2-4CBA-99CD-A063C00BC94A}"/>
    <dgm:cxn modelId="{EF03D72E-AE2A-4EC3-A7EB-0CE8DA9461DA}" srcId="{53F75C31-6147-49C2-AC61-003F72CB9998}" destId="{556B8461-0560-4F0A-BCD4-B2F07984F2CB}" srcOrd="2" destOrd="0" parTransId="{9C55B032-190A-448F-A0DA-51663DBE1BF7}" sibTransId="{0E56357A-5A4B-454B-AAD2-6D952EA23790}"/>
    <dgm:cxn modelId="{6C70EE3D-D7C2-46FC-9406-31D33A5B6FCC}" srcId="{53F75C31-6147-49C2-AC61-003F72CB9998}" destId="{87D9473D-0985-4732-AEFC-957DA98A57F4}" srcOrd="1" destOrd="0" parTransId="{5CEC03FB-A8DD-43C1-AD10-643A946F6DF9}" sibTransId="{DEE6ADE8-3CBD-4C62-A25D-70D55877D58A}"/>
    <dgm:cxn modelId="{152F4A62-BA42-4C8A-B1BA-1A928AA46550}" type="presOf" srcId="{9C821B33-E7EB-4D77-B641-FF323A60F61C}" destId="{C804160F-93B0-45E5-A5F7-63E8D6439F75}" srcOrd="0" destOrd="0" presId="urn:microsoft.com/office/officeart/2005/8/layout/chevron2"/>
    <dgm:cxn modelId="{D188D866-69C5-4933-A1A9-16EA0695DA95}" type="presOf" srcId="{556B8461-0560-4F0A-BCD4-B2F07984F2CB}" destId="{A1A7BB58-3B25-4759-BD30-BB13A9ACD9B3}" srcOrd="0" destOrd="2" presId="urn:microsoft.com/office/officeart/2005/8/layout/chevron2"/>
    <dgm:cxn modelId="{006D8648-1049-4D12-9E10-EE9A8A0FA204}" type="presOf" srcId="{79D17D8D-3883-47A1-8788-584279C84D9D}" destId="{59E6AE97-4190-453E-84BC-22DF4C52F800}" srcOrd="0" destOrd="0" presId="urn:microsoft.com/office/officeart/2005/8/layout/chevron2"/>
    <dgm:cxn modelId="{757E656D-4F3A-43A0-9DA9-3BE18A4B6B28}" type="presOf" srcId="{8C768C37-7BBB-40F8-9185-1ABBE156E8F5}" destId="{74C57365-0174-49E1-A4DC-BABE68CA55A4}" srcOrd="0" destOrd="0" presId="urn:microsoft.com/office/officeart/2005/8/layout/chevron2"/>
    <dgm:cxn modelId="{A7461B4F-3CDF-4666-8A53-539BA582C465}" type="presOf" srcId="{DE4CBED1-CA55-4AD4-8DD1-A90838DE9D0B}" destId="{67C38805-01E4-4C4D-8CD1-A7FB5A902A98}" srcOrd="0" destOrd="0" presId="urn:microsoft.com/office/officeart/2005/8/layout/chevron2"/>
    <dgm:cxn modelId="{F7CFB474-F927-4F84-A9A9-620AABB0479B}" srcId="{DE4CBED1-CA55-4AD4-8DD1-A90838DE9D0B}" destId="{53F75C31-6147-49C2-AC61-003F72CB9998}" srcOrd="0" destOrd="0" parTransId="{851DC786-0361-4FF4-B0DD-B2FFFD08EE03}" sibTransId="{BAAE5869-9B7F-4391-A7B2-6639F56DE437}"/>
    <dgm:cxn modelId="{E1AB3C75-CBFC-4416-B29D-A971ACAA2166}" type="presOf" srcId="{53F75C31-6147-49C2-AC61-003F72CB9998}" destId="{4122AA1F-8AEE-4E23-A499-734DB1AC9D94}" srcOrd="0" destOrd="0" presId="urn:microsoft.com/office/officeart/2005/8/layout/chevron2"/>
    <dgm:cxn modelId="{4D609477-623D-47FD-B6C2-67210A398823}" srcId="{8C768C37-7BBB-40F8-9185-1ABBE156E8F5}" destId="{E31E9A74-6449-4E81-ADBC-584CDECAE881}" srcOrd="0" destOrd="0" parTransId="{D19A8043-FE52-4FD7-910F-D5729309B5EA}" sibTransId="{0DF2E316-F9AA-482F-A444-24ED545CA9A3}"/>
    <dgm:cxn modelId="{98795683-B597-4748-B92C-CC398DA1AD06}" srcId="{79D17D8D-3883-47A1-8788-584279C84D9D}" destId="{CF5E4697-458E-442E-8E6E-57B02E0B7E18}" srcOrd="1" destOrd="0" parTransId="{E2F5F3B8-2DD4-41DF-8CC9-BED8FBC05987}" sibTransId="{BCE2C98E-1FE1-40C0-8FA1-4B0CF732A5EF}"/>
    <dgm:cxn modelId="{26F27A9B-61AA-422B-89DF-AE25002E712D}" type="presOf" srcId="{CAE63334-B182-48B6-9C98-BEFF3791FB72}" destId="{A1A7BB58-3B25-4759-BD30-BB13A9ACD9B3}" srcOrd="0" destOrd="0" presId="urn:microsoft.com/office/officeart/2005/8/layout/chevron2"/>
    <dgm:cxn modelId="{6A30B7B4-B2AD-4E32-8429-0377BAB58C2E}" type="presOf" srcId="{CF5E4697-458E-442E-8E6E-57B02E0B7E18}" destId="{C804160F-93B0-45E5-A5F7-63E8D6439F75}" srcOrd="0" destOrd="1" presId="urn:microsoft.com/office/officeart/2005/8/layout/chevron2"/>
    <dgm:cxn modelId="{77AE55B8-33FD-409E-BAAC-16BAD9896D79}" type="presOf" srcId="{E31E9A74-6449-4E81-ADBC-584CDECAE881}" destId="{DF9E22A1-B985-467E-B379-46F13AE34A8E}" srcOrd="0" destOrd="0" presId="urn:microsoft.com/office/officeart/2005/8/layout/chevron2"/>
    <dgm:cxn modelId="{8ACBBEDC-73CF-44DE-9D79-EFC9AC90DD2B}" srcId="{DE4CBED1-CA55-4AD4-8DD1-A90838DE9D0B}" destId="{79D17D8D-3883-47A1-8788-584279C84D9D}" srcOrd="2" destOrd="0" parTransId="{24770FDE-563B-4970-BFD5-1D321A52CBEF}" sibTransId="{27844EAE-2CE3-486F-AF85-285C410B7B99}"/>
    <dgm:cxn modelId="{9EE4C0DF-7B0C-4F11-9FCE-5F4AC2315350}" srcId="{79D17D8D-3883-47A1-8788-584279C84D9D}" destId="{9C821B33-E7EB-4D77-B641-FF323A60F61C}" srcOrd="0" destOrd="0" parTransId="{B88CBC76-884A-4707-B8AD-6CE36897BEC2}" sibTransId="{A5B680B4-048E-42F8-97BA-5D8AA5293EBD}"/>
    <dgm:cxn modelId="{B45AA3E3-EDBF-4411-A3F6-EF06E5AE5C65}" type="presOf" srcId="{87D9473D-0985-4732-AEFC-957DA98A57F4}" destId="{A1A7BB58-3B25-4759-BD30-BB13A9ACD9B3}" srcOrd="0" destOrd="1" presId="urn:microsoft.com/office/officeart/2005/8/layout/chevron2"/>
    <dgm:cxn modelId="{693D4769-EB1B-4032-8131-18D672023ADA}" type="presParOf" srcId="{67C38805-01E4-4C4D-8CD1-A7FB5A902A98}" destId="{926506D9-CB62-49DB-BE9F-182617765D8E}" srcOrd="0" destOrd="0" presId="urn:microsoft.com/office/officeart/2005/8/layout/chevron2"/>
    <dgm:cxn modelId="{8AB220E7-28F4-41E7-A831-3F519217DF7E}" type="presParOf" srcId="{926506D9-CB62-49DB-BE9F-182617765D8E}" destId="{4122AA1F-8AEE-4E23-A499-734DB1AC9D94}" srcOrd="0" destOrd="0" presId="urn:microsoft.com/office/officeart/2005/8/layout/chevron2"/>
    <dgm:cxn modelId="{3403FB39-1BE2-4DA4-80CB-EE1B0B3D1666}" type="presParOf" srcId="{926506D9-CB62-49DB-BE9F-182617765D8E}" destId="{A1A7BB58-3B25-4759-BD30-BB13A9ACD9B3}" srcOrd="1" destOrd="0" presId="urn:microsoft.com/office/officeart/2005/8/layout/chevron2"/>
    <dgm:cxn modelId="{42C23C51-FF8E-4152-AE01-5F4398732747}" type="presParOf" srcId="{67C38805-01E4-4C4D-8CD1-A7FB5A902A98}" destId="{1491B626-D7A4-421B-9C92-040516B7F7F4}" srcOrd="1" destOrd="0" presId="urn:microsoft.com/office/officeart/2005/8/layout/chevron2"/>
    <dgm:cxn modelId="{2AD8BCCC-6D90-4893-8BC4-887B43FA1378}" type="presParOf" srcId="{67C38805-01E4-4C4D-8CD1-A7FB5A902A98}" destId="{C212326E-25AD-4C6C-858B-89166017E334}" srcOrd="2" destOrd="0" presId="urn:microsoft.com/office/officeart/2005/8/layout/chevron2"/>
    <dgm:cxn modelId="{C9441F72-FB85-4182-ADF6-13ED7DF27B4C}" type="presParOf" srcId="{C212326E-25AD-4C6C-858B-89166017E334}" destId="{74C57365-0174-49E1-A4DC-BABE68CA55A4}" srcOrd="0" destOrd="0" presId="urn:microsoft.com/office/officeart/2005/8/layout/chevron2"/>
    <dgm:cxn modelId="{6E7ADAE9-836D-4D86-B460-0070B1221542}" type="presParOf" srcId="{C212326E-25AD-4C6C-858B-89166017E334}" destId="{DF9E22A1-B985-467E-B379-46F13AE34A8E}" srcOrd="1" destOrd="0" presId="urn:microsoft.com/office/officeart/2005/8/layout/chevron2"/>
    <dgm:cxn modelId="{94F7A620-80F3-4027-AFEC-611779B11733}" type="presParOf" srcId="{67C38805-01E4-4C4D-8CD1-A7FB5A902A98}" destId="{F66032B8-C6E5-4DCA-BAD8-00B5BD469F2E}" srcOrd="3" destOrd="0" presId="urn:microsoft.com/office/officeart/2005/8/layout/chevron2"/>
    <dgm:cxn modelId="{E3B53450-1D84-4152-A65B-9D1C69F4EA43}" type="presParOf" srcId="{67C38805-01E4-4C4D-8CD1-A7FB5A902A98}" destId="{DAAD5314-FC34-4763-B1C6-1E1E739924E5}" srcOrd="4" destOrd="0" presId="urn:microsoft.com/office/officeart/2005/8/layout/chevron2"/>
    <dgm:cxn modelId="{382EE02E-941F-4927-9016-E22CF47EDCE8}" type="presParOf" srcId="{DAAD5314-FC34-4763-B1C6-1E1E739924E5}" destId="{59E6AE97-4190-453E-84BC-22DF4C52F800}" srcOrd="0" destOrd="0" presId="urn:microsoft.com/office/officeart/2005/8/layout/chevron2"/>
    <dgm:cxn modelId="{037A2584-2EA3-45FE-A3A1-6A44BF2B84B1}" type="presParOf" srcId="{DAAD5314-FC34-4763-B1C6-1E1E739924E5}" destId="{C804160F-93B0-45E5-A5F7-63E8D6439F75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E4CBED1-CA55-4AD4-8DD1-A90838DE9D0B}" type="doc">
      <dgm:prSet loTypeId="urn:microsoft.com/office/officeart/2005/8/layout/chevron2" loCatId="process" qsTypeId="urn:microsoft.com/office/officeart/2005/8/quickstyle/3d5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53F75C31-6147-49C2-AC61-003F72CB9998}">
      <dgm:prSet phldrT="[Text]" custT="1"/>
      <dgm:spPr/>
      <dgm:t>
        <a:bodyPr/>
        <a:lstStyle/>
        <a:p>
          <a:r>
            <a:rPr lang="en-US" sz="1400" dirty="0">
              <a:latin typeface="Bahnschrift SemiLight" panose="020B0502040204020203" pitchFamily="34" charset="0"/>
            </a:rPr>
            <a:t>Step ( </a:t>
          </a:r>
          <a:r>
            <a:rPr lang="en-US" sz="1600" b="1" dirty="0">
              <a:latin typeface="Bahnschrift SemiLight" panose="020B0502040204020203" pitchFamily="34" charset="0"/>
            </a:rPr>
            <a:t>0 </a:t>
          </a:r>
          <a:r>
            <a:rPr lang="en-US" sz="1400" dirty="0">
              <a:latin typeface="Bahnschrift SemiLight" panose="020B0502040204020203" pitchFamily="34" charset="0"/>
            </a:rPr>
            <a:t>)</a:t>
          </a:r>
          <a:endParaRPr lang="en-IN" sz="1400" dirty="0">
            <a:latin typeface="Bahnschrift SemiLight" panose="020B0502040204020203" pitchFamily="34" charset="0"/>
          </a:endParaRPr>
        </a:p>
      </dgm:t>
    </dgm:pt>
    <dgm:pt modelId="{851DC786-0361-4FF4-B0DD-B2FFFD08EE03}" type="parTrans" cxnId="{F7CFB474-F927-4F84-A9A9-620AABB0479B}">
      <dgm:prSet/>
      <dgm:spPr/>
      <dgm:t>
        <a:bodyPr/>
        <a:lstStyle/>
        <a:p>
          <a:endParaRPr lang="en-IN"/>
        </a:p>
      </dgm:t>
    </dgm:pt>
    <dgm:pt modelId="{BAAE5869-9B7F-4391-A7B2-6639F56DE437}" type="sibTrans" cxnId="{F7CFB474-F927-4F84-A9A9-620AABB0479B}">
      <dgm:prSet/>
      <dgm:spPr/>
      <dgm:t>
        <a:bodyPr/>
        <a:lstStyle/>
        <a:p>
          <a:endParaRPr lang="en-IN"/>
        </a:p>
      </dgm:t>
    </dgm:pt>
    <dgm:pt modelId="{8C768C37-7BBB-40F8-9185-1ABBE156E8F5}">
      <dgm:prSet phldrT="[Text]" custT="1"/>
      <dgm:spPr/>
      <dgm:t>
        <a:bodyPr/>
        <a:lstStyle/>
        <a:p>
          <a:r>
            <a:rPr lang="en-US" sz="1400" dirty="0">
              <a:latin typeface="Bahnschrift SemiLight" panose="020B0502040204020203" pitchFamily="34" charset="0"/>
            </a:rPr>
            <a:t>Step ( </a:t>
          </a:r>
          <a:r>
            <a:rPr lang="en-US" sz="1600" b="1" dirty="0">
              <a:latin typeface="Bahnschrift SemiLight" panose="020B0502040204020203" pitchFamily="34" charset="0"/>
            </a:rPr>
            <a:t>1 </a:t>
          </a:r>
          <a:r>
            <a:rPr lang="en-US" sz="1400" dirty="0">
              <a:latin typeface="Bahnschrift SemiLight" panose="020B0502040204020203" pitchFamily="34" charset="0"/>
            </a:rPr>
            <a:t>)</a:t>
          </a:r>
          <a:endParaRPr lang="en-IN" sz="1400" dirty="0">
            <a:latin typeface="Bahnschrift SemiLight" panose="020B0502040204020203" pitchFamily="34" charset="0"/>
          </a:endParaRPr>
        </a:p>
      </dgm:t>
    </dgm:pt>
    <dgm:pt modelId="{07C5A571-93BA-4536-82D7-38663B8E536B}" type="parTrans" cxnId="{E99F6825-35AC-4ED9-A09C-3CFEE416B164}">
      <dgm:prSet/>
      <dgm:spPr/>
      <dgm:t>
        <a:bodyPr/>
        <a:lstStyle/>
        <a:p>
          <a:endParaRPr lang="en-IN"/>
        </a:p>
      </dgm:t>
    </dgm:pt>
    <dgm:pt modelId="{B67E0651-A3E2-4CBA-99CD-A063C00BC94A}" type="sibTrans" cxnId="{E99F6825-35AC-4ED9-A09C-3CFEE416B164}">
      <dgm:prSet/>
      <dgm:spPr/>
      <dgm:t>
        <a:bodyPr/>
        <a:lstStyle/>
        <a:p>
          <a:endParaRPr lang="en-IN"/>
        </a:p>
      </dgm:t>
    </dgm:pt>
    <dgm:pt modelId="{79D17D8D-3883-47A1-8788-584279C84D9D}">
      <dgm:prSet phldrT="[Text]" custT="1"/>
      <dgm:spPr/>
      <dgm:t>
        <a:bodyPr/>
        <a:lstStyle/>
        <a:p>
          <a:r>
            <a:rPr lang="en-US" sz="1400" dirty="0">
              <a:latin typeface="Bahnschrift SemiLight" panose="020B0502040204020203" pitchFamily="34" charset="0"/>
            </a:rPr>
            <a:t>Step ( </a:t>
          </a:r>
          <a:r>
            <a:rPr lang="en-US" sz="1600" b="1" dirty="0">
              <a:latin typeface="Bahnschrift SemiLight" panose="020B0502040204020203" pitchFamily="34" charset="0"/>
            </a:rPr>
            <a:t>2 </a:t>
          </a:r>
          <a:r>
            <a:rPr lang="en-US" sz="1400" dirty="0">
              <a:latin typeface="Bahnschrift SemiLight" panose="020B0502040204020203" pitchFamily="34" charset="0"/>
            </a:rPr>
            <a:t>)</a:t>
          </a:r>
          <a:endParaRPr lang="en-IN" sz="1400" dirty="0">
            <a:latin typeface="Bahnschrift SemiLight" panose="020B0502040204020203" pitchFamily="34" charset="0"/>
          </a:endParaRPr>
        </a:p>
      </dgm:t>
    </dgm:pt>
    <dgm:pt modelId="{24770FDE-563B-4970-BFD5-1D321A52CBEF}" type="parTrans" cxnId="{8ACBBEDC-73CF-44DE-9D79-EFC9AC90DD2B}">
      <dgm:prSet/>
      <dgm:spPr/>
      <dgm:t>
        <a:bodyPr/>
        <a:lstStyle/>
        <a:p>
          <a:endParaRPr lang="en-IN"/>
        </a:p>
      </dgm:t>
    </dgm:pt>
    <dgm:pt modelId="{27844EAE-2CE3-486F-AF85-285C410B7B99}" type="sibTrans" cxnId="{8ACBBEDC-73CF-44DE-9D79-EFC9AC90DD2B}">
      <dgm:prSet/>
      <dgm:spPr/>
      <dgm:t>
        <a:bodyPr/>
        <a:lstStyle/>
        <a:p>
          <a:endParaRPr lang="en-IN"/>
        </a:p>
      </dgm:t>
    </dgm:pt>
    <dgm:pt modelId="{CAE63334-B182-48B6-9C98-BEFF3791FB72}">
      <dgm:prSet phldrT="[Text]" custT="1"/>
      <dgm:spPr/>
      <dgm:t>
        <a:bodyPr/>
        <a:lstStyle/>
        <a:p>
          <a:r>
            <a:rPr lang="en-US" sz="975" dirty="0">
              <a:latin typeface="Bahnschrift SemiLight" panose="020B0502040204020203" pitchFamily="34" charset="0"/>
            </a:rPr>
            <a:t> Search for gates</a:t>
          </a:r>
          <a:endParaRPr lang="en-IN" sz="975" dirty="0">
            <a:latin typeface="Bahnschrift SemiLight" panose="020B0502040204020203" pitchFamily="34" charset="0"/>
          </a:endParaRPr>
        </a:p>
      </dgm:t>
    </dgm:pt>
    <dgm:pt modelId="{8E7942D0-7613-49CD-85D6-4EBDD7E88FC5}" type="parTrans" cxnId="{266C2504-677A-462D-BED7-6C5A4F394F7C}">
      <dgm:prSet/>
      <dgm:spPr/>
      <dgm:t>
        <a:bodyPr/>
        <a:lstStyle/>
        <a:p>
          <a:endParaRPr lang="en-IN"/>
        </a:p>
      </dgm:t>
    </dgm:pt>
    <dgm:pt modelId="{ADF7C696-7ADB-44E4-A79A-40A0928FC591}" type="sibTrans" cxnId="{266C2504-677A-462D-BED7-6C5A4F394F7C}">
      <dgm:prSet/>
      <dgm:spPr/>
      <dgm:t>
        <a:bodyPr/>
        <a:lstStyle/>
        <a:p>
          <a:endParaRPr lang="en-IN"/>
        </a:p>
      </dgm:t>
    </dgm:pt>
    <dgm:pt modelId="{9C821B33-E7EB-4D77-B641-FF323A60F61C}">
      <dgm:prSet phldrT="[Text]" custT="1"/>
      <dgm:spPr/>
      <dgm:t>
        <a:bodyPr/>
        <a:lstStyle/>
        <a:p>
          <a:pPr algn="l"/>
          <a:r>
            <a:rPr lang="en-US" sz="1000" dirty="0">
              <a:latin typeface="Bahnschrift SemiLight" panose="020B0502040204020203" pitchFamily="34" charset="0"/>
            </a:rPr>
            <a:t>Open servo to drop item (after throttle down)</a:t>
          </a:r>
          <a:endParaRPr lang="en-IN" sz="1000" dirty="0">
            <a:latin typeface="Bahnschrift SemiLight" panose="020B0502040204020203" pitchFamily="34" charset="0"/>
          </a:endParaRPr>
        </a:p>
      </dgm:t>
    </dgm:pt>
    <dgm:pt modelId="{B88CBC76-884A-4707-B8AD-6CE36897BEC2}" type="parTrans" cxnId="{9EE4C0DF-7B0C-4F11-9FCE-5F4AC2315350}">
      <dgm:prSet/>
      <dgm:spPr/>
      <dgm:t>
        <a:bodyPr/>
        <a:lstStyle/>
        <a:p>
          <a:endParaRPr lang="en-IN"/>
        </a:p>
      </dgm:t>
    </dgm:pt>
    <dgm:pt modelId="{A5B680B4-048E-42F8-97BA-5D8AA5293EBD}" type="sibTrans" cxnId="{9EE4C0DF-7B0C-4F11-9FCE-5F4AC2315350}">
      <dgm:prSet/>
      <dgm:spPr/>
      <dgm:t>
        <a:bodyPr/>
        <a:lstStyle/>
        <a:p>
          <a:endParaRPr lang="en-IN"/>
        </a:p>
      </dgm:t>
    </dgm:pt>
    <dgm:pt modelId="{8685C8FF-9F7C-4FD5-B73C-6ED562343AB9}">
      <dgm:prSet phldrT="[Text]" custT="1"/>
      <dgm:spPr/>
      <dgm:t>
        <a:bodyPr/>
        <a:lstStyle/>
        <a:p>
          <a:r>
            <a:rPr lang="en-US" sz="975" dirty="0">
              <a:latin typeface="Bahnschrift SemiLight" panose="020B0502040204020203" pitchFamily="34" charset="0"/>
            </a:rPr>
            <a:t> if  (</a:t>
          </a:r>
          <a:r>
            <a:rPr lang="en-US" sz="975" dirty="0" err="1">
              <a:latin typeface="Bahnschrift SemiLight" panose="020B0502040204020203" pitchFamily="34" charset="0"/>
            </a:rPr>
            <a:t>numberOfGates</a:t>
          </a:r>
          <a:r>
            <a:rPr lang="en-US" sz="975" dirty="0">
              <a:latin typeface="Bahnschrift SemiLight" panose="020B0502040204020203" pitchFamily="34" charset="0"/>
            </a:rPr>
            <a:t> == None) :                  	</a:t>
          </a:r>
          <a:r>
            <a:rPr lang="en-US" sz="975" dirty="0" err="1">
              <a:latin typeface="Bahnschrift SemiLight" panose="020B0502040204020203" pitchFamily="34" charset="0"/>
            </a:rPr>
            <a:t>GoTo</a:t>
          </a:r>
          <a:r>
            <a:rPr lang="en-US" sz="975" dirty="0">
              <a:latin typeface="Bahnschrift SemiLight" panose="020B0502040204020203" pitchFamily="34" charset="0"/>
            </a:rPr>
            <a:t> Step ( </a:t>
          </a:r>
          <a:r>
            <a:rPr lang="en-US" sz="1000" b="1" dirty="0">
              <a:latin typeface="Bahnschrift SemiLight" panose="020B0502040204020203" pitchFamily="34" charset="0"/>
            </a:rPr>
            <a:t>1 </a:t>
          </a:r>
          <a:r>
            <a:rPr lang="en-US" sz="975" dirty="0">
              <a:latin typeface="Bahnschrift SemiLight" panose="020B0502040204020203" pitchFamily="34" charset="0"/>
            </a:rPr>
            <a:t>)</a:t>
          </a:r>
          <a:endParaRPr lang="en-IN" sz="975" dirty="0">
            <a:latin typeface="Bahnschrift SemiLight" panose="020B0502040204020203" pitchFamily="34" charset="0"/>
          </a:endParaRPr>
        </a:p>
      </dgm:t>
    </dgm:pt>
    <dgm:pt modelId="{A502E0DF-87B1-4A3E-8E83-CFD67A5FC783}" type="parTrans" cxnId="{1233B1BF-A088-408C-8098-E91744F4997A}">
      <dgm:prSet/>
      <dgm:spPr/>
      <dgm:t>
        <a:bodyPr/>
        <a:lstStyle/>
        <a:p>
          <a:endParaRPr lang="en-IN"/>
        </a:p>
      </dgm:t>
    </dgm:pt>
    <dgm:pt modelId="{9C310029-4E5C-4407-BEEF-C2333760938B}" type="sibTrans" cxnId="{1233B1BF-A088-408C-8098-E91744F4997A}">
      <dgm:prSet/>
      <dgm:spPr/>
      <dgm:t>
        <a:bodyPr/>
        <a:lstStyle/>
        <a:p>
          <a:endParaRPr lang="en-IN"/>
        </a:p>
      </dgm:t>
    </dgm:pt>
    <dgm:pt modelId="{1B568079-1C35-4C39-A9B2-F50EF3EB5A12}">
      <dgm:prSet custT="1"/>
      <dgm:spPr/>
      <dgm:t>
        <a:bodyPr/>
        <a:lstStyle/>
        <a:p>
          <a:r>
            <a:rPr lang="en-US" sz="1000" dirty="0">
              <a:latin typeface="Bahnschrift SemiLight" panose="020B0502040204020203" pitchFamily="34" charset="0"/>
            </a:rPr>
            <a:t> Lurk &amp; Look for a matching QR Code (through camera module)</a:t>
          </a:r>
          <a:endParaRPr lang="en-IN" sz="1000" dirty="0">
            <a:latin typeface="Bahnschrift SemiLight" panose="020B0502040204020203" pitchFamily="34" charset="0"/>
          </a:endParaRPr>
        </a:p>
      </dgm:t>
    </dgm:pt>
    <dgm:pt modelId="{F03CC876-4073-41CC-89FC-531383FAE813}" type="parTrans" cxnId="{8663B90D-6921-4307-AADB-AC9433E5A0A5}">
      <dgm:prSet/>
      <dgm:spPr/>
      <dgm:t>
        <a:bodyPr/>
        <a:lstStyle/>
        <a:p>
          <a:endParaRPr lang="en-IN"/>
        </a:p>
      </dgm:t>
    </dgm:pt>
    <dgm:pt modelId="{9C28A2A2-70D8-4ACB-BB63-37F76E473FB6}" type="sibTrans" cxnId="{8663B90D-6921-4307-AADB-AC9433E5A0A5}">
      <dgm:prSet/>
      <dgm:spPr/>
      <dgm:t>
        <a:bodyPr/>
        <a:lstStyle/>
        <a:p>
          <a:endParaRPr lang="en-IN"/>
        </a:p>
      </dgm:t>
    </dgm:pt>
    <dgm:pt modelId="{1231AA15-DDFE-444D-AAFA-FB5F1582CD9F}">
      <dgm:prSet phldrT="[Text]" custT="1"/>
      <dgm:spPr/>
      <dgm:t>
        <a:bodyPr/>
        <a:lstStyle/>
        <a:p>
          <a:r>
            <a:rPr lang="en-US" sz="975" dirty="0">
              <a:latin typeface="Bahnschrift SemiLight" panose="020B0502040204020203" pitchFamily="34" charset="0"/>
            </a:rPr>
            <a:t> Associate a QR code to landing function</a:t>
          </a:r>
          <a:endParaRPr lang="en-IN" sz="975" dirty="0">
            <a:latin typeface="Bahnschrift SemiLight" panose="020B0502040204020203" pitchFamily="34" charset="0"/>
          </a:endParaRPr>
        </a:p>
      </dgm:t>
    </dgm:pt>
    <dgm:pt modelId="{7BBFBE74-E67B-44E4-8096-EBEA9E06F725}" type="parTrans" cxnId="{C0ADE867-3C84-4267-9514-2C5DDA5D0382}">
      <dgm:prSet/>
      <dgm:spPr/>
      <dgm:t>
        <a:bodyPr/>
        <a:lstStyle/>
        <a:p>
          <a:endParaRPr lang="en-IN"/>
        </a:p>
      </dgm:t>
    </dgm:pt>
    <dgm:pt modelId="{6DAE584E-7E6F-47D8-8998-C8ACFD1E3EF8}" type="sibTrans" cxnId="{C0ADE867-3C84-4267-9514-2C5DDA5D0382}">
      <dgm:prSet/>
      <dgm:spPr/>
      <dgm:t>
        <a:bodyPr/>
        <a:lstStyle/>
        <a:p>
          <a:endParaRPr lang="en-IN"/>
        </a:p>
      </dgm:t>
    </dgm:pt>
    <dgm:pt modelId="{B9727B72-93FA-4D8E-9484-A13DDD06EA02}">
      <dgm:prSet custT="1"/>
      <dgm:spPr/>
      <dgm:t>
        <a:bodyPr/>
        <a:lstStyle/>
        <a:p>
          <a:r>
            <a:rPr lang="en-US" sz="1000" dirty="0">
              <a:latin typeface="Bahnschrift SemiLight" panose="020B0502040204020203" pitchFamily="34" charset="0"/>
            </a:rPr>
            <a:t> if  (</a:t>
          </a:r>
          <a:r>
            <a:rPr lang="en-US" sz="1000" dirty="0" err="1">
              <a:latin typeface="Bahnschrift SemiLight" panose="020B0502040204020203" pitchFamily="34" charset="0"/>
            </a:rPr>
            <a:t>foundQrCode</a:t>
          </a:r>
          <a:r>
            <a:rPr lang="en-US" sz="1000" dirty="0">
              <a:latin typeface="Bahnschrift SemiLight" panose="020B0502040204020203" pitchFamily="34" charset="0"/>
            </a:rPr>
            <a:t> == 1) :                  	</a:t>
          </a:r>
          <a:r>
            <a:rPr lang="en-US" sz="1000" dirty="0" err="1">
              <a:latin typeface="Bahnschrift SemiLight" panose="020B0502040204020203" pitchFamily="34" charset="0"/>
            </a:rPr>
            <a:t>GoTo</a:t>
          </a:r>
          <a:r>
            <a:rPr lang="en-US" sz="1000" dirty="0">
              <a:latin typeface="Bahnschrift SemiLight" panose="020B0502040204020203" pitchFamily="34" charset="0"/>
            </a:rPr>
            <a:t> Step ( 2 )</a:t>
          </a:r>
          <a:endParaRPr lang="en-IN" sz="1000" dirty="0">
            <a:latin typeface="Bahnschrift SemiLight" panose="020B0502040204020203" pitchFamily="34" charset="0"/>
          </a:endParaRPr>
        </a:p>
      </dgm:t>
    </dgm:pt>
    <dgm:pt modelId="{6B075DCE-0B8C-4D3A-9DCA-1F5E631E9FEA}" type="parTrans" cxnId="{BEA8E91B-426A-4992-B2FD-CABC55B80C15}">
      <dgm:prSet/>
      <dgm:spPr/>
      <dgm:t>
        <a:bodyPr/>
        <a:lstStyle/>
        <a:p>
          <a:endParaRPr lang="en-IN"/>
        </a:p>
      </dgm:t>
    </dgm:pt>
    <dgm:pt modelId="{51EE13DF-ACD5-4AE4-8AD4-AD0E3B40A8A4}" type="sibTrans" cxnId="{BEA8E91B-426A-4992-B2FD-CABC55B80C15}">
      <dgm:prSet/>
      <dgm:spPr/>
      <dgm:t>
        <a:bodyPr/>
        <a:lstStyle/>
        <a:p>
          <a:endParaRPr lang="en-IN"/>
        </a:p>
      </dgm:t>
    </dgm:pt>
    <dgm:pt modelId="{BE16B825-AC71-4D18-A359-2A21FE3C263B}">
      <dgm:prSet phldrT="[Text]" custT="1"/>
      <dgm:spPr/>
      <dgm:t>
        <a:bodyPr/>
        <a:lstStyle/>
        <a:p>
          <a:pPr algn="l"/>
          <a:r>
            <a:rPr lang="en-US" sz="1000" dirty="0">
              <a:latin typeface="Bahnschrift SemiLight" panose="020B0502040204020203" pitchFamily="34" charset="0"/>
            </a:rPr>
            <a:t>Lower down throttle until UAV touches the ground.</a:t>
          </a:r>
          <a:endParaRPr lang="en-IN" sz="1000" dirty="0">
            <a:latin typeface="Bahnschrift SemiLight" panose="020B0502040204020203" pitchFamily="34" charset="0"/>
          </a:endParaRPr>
        </a:p>
      </dgm:t>
    </dgm:pt>
    <dgm:pt modelId="{ED2FB3B3-F8EA-4A5B-9774-2BD852A6019B}" type="parTrans" cxnId="{5EF2C567-BC2C-4876-9F74-9A95FA02F9CC}">
      <dgm:prSet/>
      <dgm:spPr/>
      <dgm:t>
        <a:bodyPr/>
        <a:lstStyle/>
        <a:p>
          <a:endParaRPr lang="en-IN"/>
        </a:p>
      </dgm:t>
    </dgm:pt>
    <dgm:pt modelId="{5958B84A-B2BD-48AE-8D01-71AA33892168}" type="sibTrans" cxnId="{5EF2C567-BC2C-4876-9F74-9A95FA02F9CC}">
      <dgm:prSet/>
      <dgm:spPr/>
      <dgm:t>
        <a:bodyPr/>
        <a:lstStyle/>
        <a:p>
          <a:endParaRPr lang="en-IN"/>
        </a:p>
      </dgm:t>
    </dgm:pt>
    <dgm:pt modelId="{67C38805-01E4-4C4D-8CD1-A7FB5A902A98}" type="pres">
      <dgm:prSet presAssocID="{DE4CBED1-CA55-4AD4-8DD1-A90838DE9D0B}" presName="linearFlow" presStyleCnt="0">
        <dgm:presLayoutVars>
          <dgm:dir/>
          <dgm:animLvl val="lvl"/>
          <dgm:resizeHandles val="exact"/>
        </dgm:presLayoutVars>
      </dgm:prSet>
      <dgm:spPr/>
    </dgm:pt>
    <dgm:pt modelId="{926506D9-CB62-49DB-BE9F-182617765D8E}" type="pres">
      <dgm:prSet presAssocID="{53F75C31-6147-49C2-AC61-003F72CB9998}" presName="composite" presStyleCnt="0"/>
      <dgm:spPr/>
    </dgm:pt>
    <dgm:pt modelId="{4122AA1F-8AEE-4E23-A499-734DB1AC9D94}" type="pres">
      <dgm:prSet presAssocID="{53F75C31-6147-49C2-AC61-003F72CB9998}" presName="parentText" presStyleLbl="alignNode1" presStyleIdx="0" presStyleCnt="3" custLinFactNeighborX="-22007" custLinFactNeighborY="-1027">
        <dgm:presLayoutVars>
          <dgm:chMax val="1"/>
          <dgm:bulletEnabled val="1"/>
        </dgm:presLayoutVars>
      </dgm:prSet>
      <dgm:spPr/>
    </dgm:pt>
    <dgm:pt modelId="{A1A7BB58-3B25-4759-BD30-BB13A9ACD9B3}" type="pres">
      <dgm:prSet presAssocID="{53F75C31-6147-49C2-AC61-003F72CB9998}" presName="descendantText" presStyleLbl="alignAcc1" presStyleIdx="0" presStyleCnt="3">
        <dgm:presLayoutVars>
          <dgm:bulletEnabled val="1"/>
        </dgm:presLayoutVars>
      </dgm:prSet>
      <dgm:spPr/>
    </dgm:pt>
    <dgm:pt modelId="{1491B626-D7A4-421B-9C92-040516B7F7F4}" type="pres">
      <dgm:prSet presAssocID="{BAAE5869-9B7F-4391-A7B2-6639F56DE437}" presName="sp" presStyleCnt="0"/>
      <dgm:spPr/>
    </dgm:pt>
    <dgm:pt modelId="{C212326E-25AD-4C6C-858B-89166017E334}" type="pres">
      <dgm:prSet presAssocID="{8C768C37-7BBB-40F8-9185-1ABBE156E8F5}" presName="composite" presStyleCnt="0"/>
      <dgm:spPr/>
    </dgm:pt>
    <dgm:pt modelId="{74C57365-0174-49E1-A4DC-BABE68CA55A4}" type="pres">
      <dgm:prSet presAssocID="{8C768C37-7BBB-40F8-9185-1ABBE156E8F5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DF9E22A1-B985-467E-B379-46F13AE34A8E}" type="pres">
      <dgm:prSet presAssocID="{8C768C37-7BBB-40F8-9185-1ABBE156E8F5}" presName="descendantText" presStyleLbl="alignAcc1" presStyleIdx="1" presStyleCnt="3">
        <dgm:presLayoutVars>
          <dgm:bulletEnabled val="1"/>
        </dgm:presLayoutVars>
      </dgm:prSet>
      <dgm:spPr/>
    </dgm:pt>
    <dgm:pt modelId="{F66032B8-C6E5-4DCA-BAD8-00B5BD469F2E}" type="pres">
      <dgm:prSet presAssocID="{B67E0651-A3E2-4CBA-99CD-A063C00BC94A}" presName="sp" presStyleCnt="0"/>
      <dgm:spPr/>
    </dgm:pt>
    <dgm:pt modelId="{DAAD5314-FC34-4763-B1C6-1E1E739924E5}" type="pres">
      <dgm:prSet presAssocID="{79D17D8D-3883-47A1-8788-584279C84D9D}" presName="composite" presStyleCnt="0"/>
      <dgm:spPr/>
    </dgm:pt>
    <dgm:pt modelId="{59E6AE97-4190-453E-84BC-22DF4C52F800}" type="pres">
      <dgm:prSet presAssocID="{79D17D8D-3883-47A1-8788-584279C84D9D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C804160F-93B0-45E5-A5F7-63E8D6439F75}" type="pres">
      <dgm:prSet presAssocID="{79D17D8D-3883-47A1-8788-584279C84D9D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266C2504-677A-462D-BED7-6C5A4F394F7C}" srcId="{53F75C31-6147-49C2-AC61-003F72CB9998}" destId="{CAE63334-B182-48B6-9C98-BEFF3791FB72}" srcOrd="1" destOrd="0" parTransId="{8E7942D0-7613-49CD-85D6-4EBDD7E88FC5}" sibTransId="{ADF7C696-7ADB-44E4-A79A-40A0928FC591}"/>
    <dgm:cxn modelId="{8663B90D-6921-4307-AADB-AC9433E5A0A5}" srcId="{8C768C37-7BBB-40F8-9185-1ABBE156E8F5}" destId="{1B568079-1C35-4C39-A9B2-F50EF3EB5A12}" srcOrd="0" destOrd="0" parTransId="{F03CC876-4073-41CC-89FC-531383FAE813}" sibTransId="{9C28A2A2-70D8-4ACB-BB63-37F76E473FB6}"/>
    <dgm:cxn modelId="{BEA8E91B-426A-4992-B2FD-CABC55B80C15}" srcId="{8C768C37-7BBB-40F8-9185-1ABBE156E8F5}" destId="{B9727B72-93FA-4D8E-9484-A13DDD06EA02}" srcOrd="1" destOrd="0" parTransId="{6B075DCE-0B8C-4D3A-9DCA-1F5E631E9FEA}" sibTransId="{51EE13DF-ACD5-4AE4-8AD4-AD0E3B40A8A4}"/>
    <dgm:cxn modelId="{E99F6825-35AC-4ED9-A09C-3CFEE416B164}" srcId="{DE4CBED1-CA55-4AD4-8DD1-A90838DE9D0B}" destId="{8C768C37-7BBB-40F8-9185-1ABBE156E8F5}" srcOrd="1" destOrd="0" parTransId="{07C5A571-93BA-4536-82D7-38663B8E536B}" sibTransId="{B67E0651-A3E2-4CBA-99CD-A063C00BC94A}"/>
    <dgm:cxn modelId="{152F4A62-BA42-4C8A-B1BA-1A928AA46550}" type="presOf" srcId="{9C821B33-E7EB-4D77-B641-FF323A60F61C}" destId="{C804160F-93B0-45E5-A5F7-63E8D6439F75}" srcOrd="0" destOrd="0" presId="urn:microsoft.com/office/officeart/2005/8/layout/chevron2"/>
    <dgm:cxn modelId="{5EF2C567-BC2C-4876-9F74-9A95FA02F9CC}" srcId="{79D17D8D-3883-47A1-8788-584279C84D9D}" destId="{BE16B825-AC71-4D18-A359-2A21FE3C263B}" srcOrd="1" destOrd="0" parTransId="{ED2FB3B3-F8EA-4A5B-9774-2BD852A6019B}" sibTransId="{5958B84A-B2BD-48AE-8D01-71AA33892168}"/>
    <dgm:cxn modelId="{C0ADE867-3C84-4267-9514-2C5DDA5D0382}" srcId="{53F75C31-6147-49C2-AC61-003F72CB9998}" destId="{1231AA15-DDFE-444D-AAFA-FB5F1582CD9F}" srcOrd="0" destOrd="0" parTransId="{7BBFBE74-E67B-44E4-8096-EBEA9E06F725}" sibTransId="{6DAE584E-7E6F-47D8-8998-C8ACFD1E3EF8}"/>
    <dgm:cxn modelId="{006D8648-1049-4D12-9E10-EE9A8A0FA204}" type="presOf" srcId="{79D17D8D-3883-47A1-8788-584279C84D9D}" destId="{59E6AE97-4190-453E-84BC-22DF4C52F800}" srcOrd="0" destOrd="0" presId="urn:microsoft.com/office/officeart/2005/8/layout/chevron2"/>
    <dgm:cxn modelId="{757E656D-4F3A-43A0-9DA9-3BE18A4B6B28}" type="presOf" srcId="{8C768C37-7BBB-40F8-9185-1ABBE156E8F5}" destId="{74C57365-0174-49E1-A4DC-BABE68CA55A4}" srcOrd="0" destOrd="0" presId="urn:microsoft.com/office/officeart/2005/8/layout/chevron2"/>
    <dgm:cxn modelId="{A7461B4F-3CDF-4666-8A53-539BA582C465}" type="presOf" srcId="{DE4CBED1-CA55-4AD4-8DD1-A90838DE9D0B}" destId="{67C38805-01E4-4C4D-8CD1-A7FB5A902A98}" srcOrd="0" destOrd="0" presId="urn:microsoft.com/office/officeart/2005/8/layout/chevron2"/>
    <dgm:cxn modelId="{F7CFB474-F927-4F84-A9A9-620AABB0479B}" srcId="{DE4CBED1-CA55-4AD4-8DD1-A90838DE9D0B}" destId="{53F75C31-6147-49C2-AC61-003F72CB9998}" srcOrd="0" destOrd="0" parTransId="{851DC786-0361-4FF4-B0DD-B2FFFD08EE03}" sibTransId="{BAAE5869-9B7F-4391-A7B2-6639F56DE437}"/>
    <dgm:cxn modelId="{E1AB3C75-CBFC-4416-B29D-A971ACAA2166}" type="presOf" srcId="{53F75C31-6147-49C2-AC61-003F72CB9998}" destId="{4122AA1F-8AEE-4E23-A499-734DB1AC9D94}" srcOrd="0" destOrd="0" presId="urn:microsoft.com/office/officeart/2005/8/layout/chevron2"/>
    <dgm:cxn modelId="{0ED3CB84-5E9D-4E04-B418-6A6E1F72C8AC}" type="presOf" srcId="{1231AA15-DDFE-444D-AAFA-FB5F1582CD9F}" destId="{A1A7BB58-3B25-4759-BD30-BB13A9ACD9B3}" srcOrd="0" destOrd="0" presId="urn:microsoft.com/office/officeart/2005/8/layout/chevron2"/>
    <dgm:cxn modelId="{F2A04C87-40A1-4DB1-8A89-25D87B8C2056}" type="presOf" srcId="{B9727B72-93FA-4D8E-9484-A13DDD06EA02}" destId="{DF9E22A1-B985-467E-B379-46F13AE34A8E}" srcOrd="0" destOrd="1" presId="urn:microsoft.com/office/officeart/2005/8/layout/chevron2"/>
    <dgm:cxn modelId="{26F27A9B-61AA-422B-89DF-AE25002E712D}" type="presOf" srcId="{CAE63334-B182-48B6-9C98-BEFF3791FB72}" destId="{A1A7BB58-3B25-4759-BD30-BB13A9ACD9B3}" srcOrd="0" destOrd="1" presId="urn:microsoft.com/office/officeart/2005/8/layout/chevron2"/>
    <dgm:cxn modelId="{6C87079E-297A-40B6-A477-9722C04C6103}" type="presOf" srcId="{8685C8FF-9F7C-4FD5-B73C-6ED562343AB9}" destId="{A1A7BB58-3B25-4759-BD30-BB13A9ACD9B3}" srcOrd="0" destOrd="2" presId="urn:microsoft.com/office/officeart/2005/8/layout/chevron2"/>
    <dgm:cxn modelId="{1233B1BF-A088-408C-8098-E91744F4997A}" srcId="{53F75C31-6147-49C2-AC61-003F72CB9998}" destId="{8685C8FF-9F7C-4FD5-B73C-6ED562343AB9}" srcOrd="2" destOrd="0" parTransId="{A502E0DF-87B1-4A3E-8E83-CFD67A5FC783}" sibTransId="{9C310029-4E5C-4407-BEEF-C2333760938B}"/>
    <dgm:cxn modelId="{0D32EAD0-5140-4AA9-A619-0DF57DD4A953}" type="presOf" srcId="{BE16B825-AC71-4D18-A359-2A21FE3C263B}" destId="{C804160F-93B0-45E5-A5F7-63E8D6439F75}" srcOrd="0" destOrd="1" presId="urn:microsoft.com/office/officeart/2005/8/layout/chevron2"/>
    <dgm:cxn modelId="{8ACBBEDC-73CF-44DE-9D79-EFC9AC90DD2B}" srcId="{DE4CBED1-CA55-4AD4-8DD1-A90838DE9D0B}" destId="{79D17D8D-3883-47A1-8788-584279C84D9D}" srcOrd="2" destOrd="0" parTransId="{24770FDE-563B-4970-BFD5-1D321A52CBEF}" sibTransId="{27844EAE-2CE3-486F-AF85-285C410B7B99}"/>
    <dgm:cxn modelId="{9EE4C0DF-7B0C-4F11-9FCE-5F4AC2315350}" srcId="{79D17D8D-3883-47A1-8788-584279C84D9D}" destId="{9C821B33-E7EB-4D77-B641-FF323A60F61C}" srcOrd="0" destOrd="0" parTransId="{B88CBC76-884A-4707-B8AD-6CE36897BEC2}" sibTransId="{A5B680B4-048E-42F8-97BA-5D8AA5293EBD}"/>
    <dgm:cxn modelId="{7CAD21E0-A5F3-4E46-98C7-6AA68DE23E2A}" type="presOf" srcId="{1B568079-1C35-4C39-A9B2-F50EF3EB5A12}" destId="{DF9E22A1-B985-467E-B379-46F13AE34A8E}" srcOrd="0" destOrd="0" presId="urn:microsoft.com/office/officeart/2005/8/layout/chevron2"/>
    <dgm:cxn modelId="{693D4769-EB1B-4032-8131-18D672023ADA}" type="presParOf" srcId="{67C38805-01E4-4C4D-8CD1-A7FB5A902A98}" destId="{926506D9-CB62-49DB-BE9F-182617765D8E}" srcOrd="0" destOrd="0" presId="urn:microsoft.com/office/officeart/2005/8/layout/chevron2"/>
    <dgm:cxn modelId="{8AB220E7-28F4-41E7-A831-3F519217DF7E}" type="presParOf" srcId="{926506D9-CB62-49DB-BE9F-182617765D8E}" destId="{4122AA1F-8AEE-4E23-A499-734DB1AC9D94}" srcOrd="0" destOrd="0" presId="urn:microsoft.com/office/officeart/2005/8/layout/chevron2"/>
    <dgm:cxn modelId="{3403FB39-1BE2-4DA4-80CB-EE1B0B3D1666}" type="presParOf" srcId="{926506D9-CB62-49DB-BE9F-182617765D8E}" destId="{A1A7BB58-3B25-4759-BD30-BB13A9ACD9B3}" srcOrd="1" destOrd="0" presId="urn:microsoft.com/office/officeart/2005/8/layout/chevron2"/>
    <dgm:cxn modelId="{42C23C51-FF8E-4152-AE01-5F4398732747}" type="presParOf" srcId="{67C38805-01E4-4C4D-8CD1-A7FB5A902A98}" destId="{1491B626-D7A4-421B-9C92-040516B7F7F4}" srcOrd="1" destOrd="0" presId="urn:microsoft.com/office/officeart/2005/8/layout/chevron2"/>
    <dgm:cxn modelId="{2AD8BCCC-6D90-4893-8BC4-887B43FA1378}" type="presParOf" srcId="{67C38805-01E4-4C4D-8CD1-A7FB5A902A98}" destId="{C212326E-25AD-4C6C-858B-89166017E334}" srcOrd="2" destOrd="0" presId="urn:microsoft.com/office/officeart/2005/8/layout/chevron2"/>
    <dgm:cxn modelId="{C9441F72-FB85-4182-ADF6-13ED7DF27B4C}" type="presParOf" srcId="{C212326E-25AD-4C6C-858B-89166017E334}" destId="{74C57365-0174-49E1-A4DC-BABE68CA55A4}" srcOrd="0" destOrd="0" presId="urn:microsoft.com/office/officeart/2005/8/layout/chevron2"/>
    <dgm:cxn modelId="{6E7ADAE9-836D-4D86-B460-0070B1221542}" type="presParOf" srcId="{C212326E-25AD-4C6C-858B-89166017E334}" destId="{DF9E22A1-B985-467E-B379-46F13AE34A8E}" srcOrd="1" destOrd="0" presId="urn:microsoft.com/office/officeart/2005/8/layout/chevron2"/>
    <dgm:cxn modelId="{94F7A620-80F3-4027-AFEC-611779B11733}" type="presParOf" srcId="{67C38805-01E4-4C4D-8CD1-A7FB5A902A98}" destId="{F66032B8-C6E5-4DCA-BAD8-00B5BD469F2E}" srcOrd="3" destOrd="0" presId="urn:microsoft.com/office/officeart/2005/8/layout/chevron2"/>
    <dgm:cxn modelId="{E3B53450-1D84-4152-A65B-9D1C69F4EA43}" type="presParOf" srcId="{67C38805-01E4-4C4D-8CD1-A7FB5A902A98}" destId="{DAAD5314-FC34-4763-B1C6-1E1E739924E5}" srcOrd="4" destOrd="0" presId="urn:microsoft.com/office/officeart/2005/8/layout/chevron2"/>
    <dgm:cxn modelId="{382EE02E-941F-4927-9016-E22CF47EDCE8}" type="presParOf" srcId="{DAAD5314-FC34-4763-B1C6-1E1E739924E5}" destId="{59E6AE97-4190-453E-84BC-22DF4C52F800}" srcOrd="0" destOrd="0" presId="urn:microsoft.com/office/officeart/2005/8/layout/chevron2"/>
    <dgm:cxn modelId="{037A2584-2EA3-45FE-A3A1-6A44BF2B84B1}" type="presParOf" srcId="{DAAD5314-FC34-4763-B1C6-1E1E739924E5}" destId="{C804160F-93B0-45E5-A5F7-63E8D6439F75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523160F-6AA3-4C02-9497-EF93EF015D3A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2AF36814-23F6-4143-8B1F-D595B2A09C71}">
      <dgm:prSet phldrT="[Text]" custT="1"/>
      <dgm:spPr/>
      <dgm:t>
        <a:bodyPr/>
        <a:lstStyle/>
        <a:p>
          <a:pPr algn="l"/>
          <a:r>
            <a:rPr lang="en-IN" sz="1100" dirty="0">
              <a:solidFill>
                <a:schemeClr val="tx1">
                  <a:lumMod val="95000"/>
                  <a:lumOff val="5000"/>
                </a:schemeClr>
              </a:solidFill>
            </a:rPr>
            <a:t>      </a:t>
          </a:r>
          <a:r>
            <a:rPr lang="en-IN" sz="1100" dirty="0">
              <a:solidFill>
                <a:schemeClr val="tx1">
                  <a:lumMod val="95000"/>
                  <a:lumOff val="5000"/>
                </a:schemeClr>
              </a:solidFill>
              <a:latin typeface="Bahnschrift SemiLight" panose="020B0502040204020203" pitchFamily="34" charset="0"/>
            </a:rPr>
            <a:t>Use Transmitter to move drone</a:t>
          </a:r>
        </a:p>
        <a:p>
          <a:pPr algn="l"/>
          <a:r>
            <a:rPr lang="en-IN" sz="1100" dirty="0">
              <a:solidFill>
                <a:schemeClr val="tx1">
                  <a:lumMod val="95000"/>
                  <a:lumOff val="5000"/>
                </a:schemeClr>
              </a:solidFill>
              <a:latin typeface="Bahnschrift SemiLight" panose="020B0502040204020203" pitchFamily="34" charset="0"/>
            </a:rPr>
            <a:t>            in complex geometries</a:t>
          </a:r>
        </a:p>
      </dgm:t>
    </dgm:pt>
    <dgm:pt modelId="{E095A39E-9C80-4CE7-9433-61152C6F5EB7}" type="parTrans" cxnId="{1B95E451-99E8-487F-AB48-04DA2DAD2321}">
      <dgm:prSet/>
      <dgm:spPr/>
      <dgm:t>
        <a:bodyPr/>
        <a:lstStyle/>
        <a:p>
          <a:endParaRPr lang="en-IN"/>
        </a:p>
      </dgm:t>
    </dgm:pt>
    <dgm:pt modelId="{AF37F1A6-E9C3-466A-AC3D-DCB57E9EB01F}" type="sibTrans" cxnId="{1B95E451-99E8-487F-AB48-04DA2DAD2321}">
      <dgm:prSet/>
      <dgm:spPr/>
      <dgm:t>
        <a:bodyPr/>
        <a:lstStyle/>
        <a:p>
          <a:endParaRPr lang="en-IN"/>
        </a:p>
      </dgm:t>
    </dgm:pt>
    <dgm:pt modelId="{52AB4944-D19D-4436-9C32-3239911E4643}">
      <dgm:prSet phldrT="[Text]" custT="1"/>
      <dgm:spPr/>
      <dgm:t>
        <a:bodyPr/>
        <a:lstStyle/>
        <a:p>
          <a:pPr algn="l"/>
          <a:r>
            <a:rPr lang="en-IN" sz="1100" dirty="0">
              <a:solidFill>
                <a:schemeClr val="tx1">
                  <a:lumMod val="95000"/>
                  <a:lumOff val="5000"/>
                </a:schemeClr>
              </a:solidFill>
              <a:latin typeface="Bahnschrift SemiLight" panose="020B0502040204020203" pitchFamily="34" charset="0"/>
            </a:rPr>
            <a:t>Write PWM data via interrupted UART</a:t>
          </a:r>
        </a:p>
        <a:p>
          <a:pPr algn="l"/>
          <a:r>
            <a:rPr lang="en-IN" sz="1100" dirty="0">
              <a:solidFill>
                <a:schemeClr val="tx1">
                  <a:lumMod val="95000"/>
                  <a:lumOff val="5000"/>
                </a:schemeClr>
              </a:solidFill>
              <a:latin typeface="Bahnschrift SemiLight" panose="020B0502040204020203" pitchFamily="34" charset="0"/>
            </a:rPr>
            <a:t>                  (into a text file)</a:t>
          </a:r>
        </a:p>
      </dgm:t>
    </dgm:pt>
    <dgm:pt modelId="{25421C6A-FB87-41B6-83CD-9D1BC59306A5}" type="parTrans" cxnId="{ACE97B2D-C584-4819-A2CB-FEED65A5A092}">
      <dgm:prSet/>
      <dgm:spPr/>
      <dgm:t>
        <a:bodyPr/>
        <a:lstStyle/>
        <a:p>
          <a:endParaRPr lang="en-IN"/>
        </a:p>
      </dgm:t>
    </dgm:pt>
    <dgm:pt modelId="{070B3227-C05E-498E-8B20-185A12FD9674}" type="sibTrans" cxnId="{ACE97B2D-C584-4819-A2CB-FEED65A5A092}">
      <dgm:prSet/>
      <dgm:spPr/>
      <dgm:t>
        <a:bodyPr/>
        <a:lstStyle/>
        <a:p>
          <a:endParaRPr lang="en-IN"/>
        </a:p>
      </dgm:t>
    </dgm:pt>
    <dgm:pt modelId="{D9E3A54D-762E-4D8F-84CC-5377E2B8831A}">
      <dgm:prSet phldrT="[Text]" custT="1"/>
      <dgm:spPr/>
      <dgm:t>
        <a:bodyPr/>
        <a:lstStyle/>
        <a:p>
          <a:r>
            <a:rPr lang="en-IN" sz="1100" dirty="0">
              <a:solidFill>
                <a:schemeClr val="tx1">
                  <a:lumMod val="95000"/>
                  <a:lumOff val="5000"/>
                </a:schemeClr>
              </a:solidFill>
              <a:latin typeface="Bahnschrift SemiLight" panose="020B0502040204020203" pitchFamily="34" charset="0"/>
            </a:rPr>
            <a:t>Apply frame detection logic to automate </a:t>
          </a:r>
        </a:p>
        <a:p>
          <a:r>
            <a:rPr lang="en-IN" sz="1100" dirty="0">
              <a:solidFill>
                <a:schemeClr val="tx1">
                  <a:lumMod val="95000"/>
                  <a:lumOff val="5000"/>
                </a:schemeClr>
              </a:solidFill>
              <a:latin typeface="Bahnschrift SemiLight" panose="020B0502040204020203" pitchFamily="34" charset="0"/>
            </a:rPr>
            <a:t>Drone movement as required</a:t>
          </a:r>
        </a:p>
      </dgm:t>
    </dgm:pt>
    <dgm:pt modelId="{2DAE039C-EDEA-4C02-A42B-5EEDFBDB36B6}" type="parTrans" cxnId="{797BEA9A-1390-47E8-8D51-5A63DBB5B195}">
      <dgm:prSet/>
      <dgm:spPr/>
      <dgm:t>
        <a:bodyPr/>
        <a:lstStyle/>
        <a:p>
          <a:endParaRPr lang="en-IN"/>
        </a:p>
      </dgm:t>
    </dgm:pt>
    <dgm:pt modelId="{EE7E76C2-0D99-4494-B41E-7EEC5BFA4128}" type="sibTrans" cxnId="{797BEA9A-1390-47E8-8D51-5A63DBB5B195}">
      <dgm:prSet/>
      <dgm:spPr/>
      <dgm:t>
        <a:bodyPr/>
        <a:lstStyle/>
        <a:p>
          <a:endParaRPr lang="en-IN"/>
        </a:p>
      </dgm:t>
    </dgm:pt>
    <dgm:pt modelId="{05BF9BBC-FCC7-4C79-963B-684A52C741F8}" type="pres">
      <dgm:prSet presAssocID="{E523160F-6AA3-4C02-9497-EF93EF015D3A}" presName="Name0" presStyleCnt="0">
        <dgm:presLayoutVars>
          <dgm:dir/>
          <dgm:resizeHandles val="exact"/>
        </dgm:presLayoutVars>
      </dgm:prSet>
      <dgm:spPr/>
    </dgm:pt>
    <dgm:pt modelId="{97FE344E-0896-4D79-A831-056277BD9753}" type="pres">
      <dgm:prSet presAssocID="{2AF36814-23F6-4143-8B1F-D595B2A09C71}" presName="parTxOnly" presStyleLbl="node1" presStyleIdx="0" presStyleCnt="3" custScaleY="35944" custLinFactNeighborX="-262" custLinFactNeighborY="8">
        <dgm:presLayoutVars>
          <dgm:bulletEnabled val="1"/>
        </dgm:presLayoutVars>
      </dgm:prSet>
      <dgm:spPr/>
    </dgm:pt>
    <dgm:pt modelId="{7DC31B0C-B823-4B45-B292-55FC34908338}" type="pres">
      <dgm:prSet presAssocID="{AF37F1A6-E9C3-466A-AC3D-DCB57E9EB01F}" presName="parSpace" presStyleCnt="0"/>
      <dgm:spPr/>
    </dgm:pt>
    <dgm:pt modelId="{38C04D0E-A398-45AC-9BFE-95952EB47409}" type="pres">
      <dgm:prSet presAssocID="{52AB4944-D19D-4436-9C32-3239911E4643}" presName="parTxOnly" presStyleLbl="node1" presStyleIdx="1" presStyleCnt="3" custScaleX="102123" custScaleY="36137" custLinFactNeighborX="-18832" custLinFactNeighborY="136">
        <dgm:presLayoutVars>
          <dgm:bulletEnabled val="1"/>
        </dgm:presLayoutVars>
      </dgm:prSet>
      <dgm:spPr/>
    </dgm:pt>
    <dgm:pt modelId="{CDF008A8-2DFE-4B9D-81CA-8976A6C91AE6}" type="pres">
      <dgm:prSet presAssocID="{070B3227-C05E-498E-8B20-185A12FD9674}" presName="parSpace" presStyleCnt="0"/>
      <dgm:spPr/>
    </dgm:pt>
    <dgm:pt modelId="{B92243CF-F71C-45C3-A583-E0F7F7B7DDE7}" type="pres">
      <dgm:prSet presAssocID="{D9E3A54D-762E-4D8F-84CC-5377E2B8831A}" presName="parTxOnly" presStyleLbl="node1" presStyleIdx="2" presStyleCnt="3" custScaleY="36889" custLinFactNeighborX="572" custLinFactNeighborY="476">
        <dgm:presLayoutVars>
          <dgm:bulletEnabled val="1"/>
        </dgm:presLayoutVars>
      </dgm:prSet>
      <dgm:spPr/>
    </dgm:pt>
  </dgm:ptLst>
  <dgm:cxnLst>
    <dgm:cxn modelId="{ACE97B2D-C584-4819-A2CB-FEED65A5A092}" srcId="{E523160F-6AA3-4C02-9497-EF93EF015D3A}" destId="{52AB4944-D19D-4436-9C32-3239911E4643}" srcOrd="1" destOrd="0" parTransId="{25421C6A-FB87-41B6-83CD-9D1BC59306A5}" sibTransId="{070B3227-C05E-498E-8B20-185A12FD9674}"/>
    <dgm:cxn modelId="{30DCC14B-4260-4ECF-8112-22258611FE02}" type="presOf" srcId="{52AB4944-D19D-4436-9C32-3239911E4643}" destId="{38C04D0E-A398-45AC-9BFE-95952EB47409}" srcOrd="0" destOrd="0" presId="urn:microsoft.com/office/officeart/2005/8/layout/hChevron3"/>
    <dgm:cxn modelId="{1B95E451-99E8-487F-AB48-04DA2DAD2321}" srcId="{E523160F-6AA3-4C02-9497-EF93EF015D3A}" destId="{2AF36814-23F6-4143-8B1F-D595B2A09C71}" srcOrd="0" destOrd="0" parTransId="{E095A39E-9C80-4CE7-9433-61152C6F5EB7}" sibTransId="{AF37F1A6-E9C3-466A-AC3D-DCB57E9EB01F}"/>
    <dgm:cxn modelId="{7EF2D57F-AC60-4D5D-93C4-3BC289D2089D}" type="presOf" srcId="{E523160F-6AA3-4C02-9497-EF93EF015D3A}" destId="{05BF9BBC-FCC7-4C79-963B-684A52C741F8}" srcOrd="0" destOrd="0" presId="urn:microsoft.com/office/officeart/2005/8/layout/hChevron3"/>
    <dgm:cxn modelId="{ECEF0390-8102-4764-98F6-A5CA4876AF03}" type="presOf" srcId="{2AF36814-23F6-4143-8B1F-D595B2A09C71}" destId="{97FE344E-0896-4D79-A831-056277BD9753}" srcOrd="0" destOrd="0" presId="urn:microsoft.com/office/officeart/2005/8/layout/hChevron3"/>
    <dgm:cxn modelId="{797BEA9A-1390-47E8-8D51-5A63DBB5B195}" srcId="{E523160F-6AA3-4C02-9497-EF93EF015D3A}" destId="{D9E3A54D-762E-4D8F-84CC-5377E2B8831A}" srcOrd="2" destOrd="0" parTransId="{2DAE039C-EDEA-4C02-A42B-5EEDFBDB36B6}" sibTransId="{EE7E76C2-0D99-4494-B41E-7EEC5BFA4128}"/>
    <dgm:cxn modelId="{8D7FEEF9-68CC-4C7D-BA87-16B622590463}" type="presOf" srcId="{D9E3A54D-762E-4D8F-84CC-5377E2B8831A}" destId="{B92243CF-F71C-45C3-A583-E0F7F7B7DDE7}" srcOrd="0" destOrd="0" presId="urn:microsoft.com/office/officeart/2005/8/layout/hChevron3"/>
    <dgm:cxn modelId="{FCC97264-06BC-4FB4-970E-2AE30A72A9D4}" type="presParOf" srcId="{05BF9BBC-FCC7-4C79-963B-684A52C741F8}" destId="{97FE344E-0896-4D79-A831-056277BD9753}" srcOrd="0" destOrd="0" presId="urn:microsoft.com/office/officeart/2005/8/layout/hChevron3"/>
    <dgm:cxn modelId="{A6C2793D-B78B-4771-9114-30442F95DC40}" type="presParOf" srcId="{05BF9BBC-FCC7-4C79-963B-684A52C741F8}" destId="{7DC31B0C-B823-4B45-B292-55FC34908338}" srcOrd="1" destOrd="0" presId="urn:microsoft.com/office/officeart/2005/8/layout/hChevron3"/>
    <dgm:cxn modelId="{49E51B85-EF68-4A89-80D7-02DF9E7FC18E}" type="presParOf" srcId="{05BF9BBC-FCC7-4C79-963B-684A52C741F8}" destId="{38C04D0E-A398-45AC-9BFE-95952EB47409}" srcOrd="2" destOrd="0" presId="urn:microsoft.com/office/officeart/2005/8/layout/hChevron3"/>
    <dgm:cxn modelId="{DA10F754-ED38-4F76-A5AC-EEED4B1FC8D8}" type="presParOf" srcId="{05BF9BBC-FCC7-4C79-963B-684A52C741F8}" destId="{CDF008A8-2DFE-4B9D-81CA-8976A6C91AE6}" srcOrd="3" destOrd="0" presId="urn:microsoft.com/office/officeart/2005/8/layout/hChevron3"/>
    <dgm:cxn modelId="{D7E5270B-E433-46CF-BC7E-1086DCA6E171}" type="presParOf" srcId="{05BF9BBC-FCC7-4C79-963B-684A52C741F8}" destId="{B92243CF-F71C-45C3-A583-E0F7F7B7DDE7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2757022-9EF1-4BA4-AB4D-EA50F000F4A6}" type="doc">
      <dgm:prSet loTypeId="urn:diagrams.loki3.com/VaryingWidthList" loCatId="list" qsTypeId="urn:microsoft.com/office/officeart/2005/8/quickstyle/simple2" qsCatId="simple" csTypeId="urn:microsoft.com/office/officeart/2005/8/colors/accent1_2" csCatId="accent1" phldr="1"/>
      <dgm:spPr/>
    </dgm:pt>
    <dgm:pt modelId="{42CD13E9-685A-456D-9EFC-890C0DEC6C84}">
      <dgm:prSet phldrT="[Text]" custT="1"/>
      <dgm:spPr>
        <a:effectLst>
          <a:outerShdw blurRad="152400" dist="317500" dir="5400000" sx="90000" sy="-19000" rotWithShape="0">
            <a:prstClr val="black">
              <a:alpha val="15000"/>
            </a:prstClr>
          </a:outerShdw>
        </a:effectLst>
      </dgm:spPr>
      <dgm:t>
        <a:bodyPr/>
        <a:lstStyle/>
        <a:p>
          <a:r>
            <a:rPr lang="en-IN" sz="1100" i="1" dirty="0">
              <a:ln>
                <a:solidFill>
                  <a:schemeClr val="accent1">
                    <a:lumMod val="5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Bahnschrift SemiBold" panose="020B0502040204020203" pitchFamily="34" charset="0"/>
            </a:rPr>
            <a:t>Memory Allocated </a:t>
          </a:r>
          <a:r>
            <a:rPr lang="en-IN" sz="1100" dirty="0">
              <a:ln>
                <a:solidFill>
                  <a:schemeClr val="accent1">
                    <a:lumMod val="5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Bahnschrift SemiBold" panose="020B0502040204020203" pitchFamily="34" charset="0"/>
            </a:rPr>
            <a:t>: 5kB</a:t>
          </a:r>
        </a:p>
      </dgm:t>
    </dgm:pt>
    <dgm:pt modelId="{5C18045A-E02C-4360-91AA-7EA23EA1B89C}" type="parTrans" cxnId="{03CA440D-0FB3-449C-9C09-E1AB631CE6C6}">
      <dgm:prSet/>
      <dgm:spPr/>
      <dgm:t>
        <a:bodyPr/>
        <a:lstStyle/>
        <a:p>
          <a:endParaRPr lang="en-IN" sz="1050">
            <a:ln>
              <a:solidFill>
                <a:schemeClr val="accent1">
                  <a:lumMod val="50000"/>
                </a:schemeClr>
              </a:solidFill>
            </a:ln>
            <a:solidFill>
              <a:schemeClr val="tx1">
                <a:lumMod val="95000"/>
                <a:lumOff val="5000"/>
              </a:schemeClr>
            </a:solidFill>
            <a:latin typeface="Bahnschrift SemiBold" panose="020B0502040204020203" pitchFamily="34" charset="0"/>
          </a:endParaRPr>
        </a:p>
      </dgm:t>
    </dgm:pt>
    <dgm:pt modelId="{6A3BE306-7EE1-4E16-B2F7-01BACB468D6A}" type="sibTrans" cxnId="{03CA440D-0FB3-449C-9C09-E1AB631CE6C6}">
      <dgm:prSet/>
      <dgm:spPr/>
      <dgm:t>
        <a:bodyPr/>
        <a:lstStyle/>
        <a:p>
          <a:endParaRPr lang="en-IN" sz="1050">
            <a:ln>
              <a:solidFill>
                <a:schemeClr val="accent1">
                  <a:lumMod val="50000"/>
                </a:schemeClr>
              </a:solidFill>
            </a:ln>
            <a:solidFill>
              <a:schemeClr val="tx1">
                <a:lumMod val="95000"/>
                <a:lumOff val="5000"/>
              </a:schemeClr>
            </a:solidFill>
            <a:latin typeface="Bahnschrift SemiBold" panose="020B0502040204020203" pitchFamily="34" charset="0"/>
          </a:endParaRPr>
        </a:p>
      </dgm:t>
    </dgm:pt>
    <dgm:pt modelId="{F6B9404B-A14A-455E-B7C6-BA12CA06453A}">
      <dgm:prSet phldrT="[Text]" custT="1"/>
      <dgm:spPr>
        <a:effectLst/>
      </dgm:spPr>
      <dgm:t>
        <a:bodyPr/>
        <a:lstStyle/>
        <a:p>
          <a:r>
            <a:rPr lang="en-IN" sz="1100" i="1" dirty="0">
              <a:ln>
                <a:solidFill>
                  <a:schemeClr val="accent1">
                    <a:lumMod val="5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Bahnschrift SemiBold" panose="020B0502040204020203" pitchFamily="34" charset="0"/>
            </a:rPr>
            <a:t>Scheduler</a:t>
          </a:r>
          <a:r>
            <a:rPr lang="en-IN" sz="1100" dirty="0">
              <a:ln>
                <a:solidFill>
                  <a:schemeClr val="accent1">
                    <a:lumMod val="5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Bahnschrift SemiBold" panose="020B0502040204020203" pitchFamily="34" charset="0"/>
            </a:rPr>
            <a:t> : Pre-emptive</a:t>
          </a:r>
        </a:p>
      </dgm:t>
    </dgm:pt>
    <dgm:pt modelId="{2A56C4FD-A666-4848-8063-4734BC271D10}" type="parTrans" cxnId="{F3DCF82D-B4C5-4864-8C5A-3AC4A4BDDEA6}">
      <dgm:prSet/>
      <dgm:spPr/>
      <dgm:t>
        <a:bodyPr/>
        <a:lstStyle/>
        <a:p>
          <a:endParaRPr lang="en-IN" sz="1050">
            <a:ln>
              <a:solidFill>
                <a:schemeClr val="accent1">
                  <a:lumMod val="50000"/>
                </a:schemeClr>
              </a:solidFill>
            </a:ln>
            <a:solidFill>
              <a:schemeClr val="tx1">
                <a:lumMod val="95000"/>
                <a:lumOff val="5000"/>
              </a:schemeClr>
            </a:solidFill>
            <a:latin typeface="Bahnschrift SemiBold" panose="020B0502040204020203" pitchFamily="34" charset="0"/>
          </a:endParaRPr>
        </a:p>
      </dgm:t>
    </dgm:pt>
    <dgm:pt modelId="{4049F387-ECCD-450E-ADE8-C129E995CB7D}" type="sibTrans" cxnId="{F3DCF82D-B4C5-4864-8C5A-3AC4A4BDDEA6}">
      <dgm:prSet/>
      <dgm:spPr/>
      <dgm:t>
        <a:bodyPr/>
        <a:lstStyle/>
        <a:p>
          <a:endParaRPr lang="en-IN" sz="1050">
            <a:ln>
              <a:solidFill>
                <a:schemeClr val="accent1">
                  <a:lumMod val="50000"/>
                </a:schemeClr>
              </a:solidFill>
            </a:ln>
            <a:solidFill>
              <a:schemeClr val="tx1">
                <a:lumMod val="95000"/>
                <a:lumOff val="5000"/>
              </a:schemeClr>
            </a:solidFill>
            <a:latin typeface="Bahnschrift SemiBold" panose="020B0502040204020203" pitchFamily="34" charset="0"/>
          </a:endParaRPr>
        </a:p>
      </dgm:t>
    </dgm:pt>
    <dgm:pt modelId="{62857B96-6DC9-4D96-AEC2-84EC1E65D997}">
      <dgm:prSet phldrT="[Text]" custT="1"/>
      <dgm:spPr>
        <a:effectLst/>
      </dgm:spPr>
      <dgm:t>
        <a:bodyPr/>
        <a:lstStyle/>
        <a:p>
          <a:r>
            <a:rPr lang="en-IN" sz="1100" i="1" dirty="0">
              <a:ln>
                <a:solidFill>
                  <a:schemeClr val="accent1">
                    <a:lumMod val="5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Bahnschrift SemiBold" panose="020B0502040204020203" pitchFamily="34" charset="0"/>
            </a:rPr>
            <a:t>Semaphores</a:t>
          </a:r>
          <a:r>
            <a:rPr lang="en-IN" sz="1100" dirty="0">
              <a:ln>
                <a:solidFill>
                  <a:schemeClr val="accent1">
                    <a:lumMod val="5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Bahnschrift SemiBold" panose="020B0502040204020203" pitchFamily="34" charset="0"/>
            </a:rPr>
            <a:t> : </a:t>
          </a:r>
        </a:p>
        <a:p>
          <a:r>
            <a:rPr lang="en-IN" sz="1100" dirty="0">
              <a:ln>
                <a:solidFill>
                  <a:schemeClr val="accent1">
                    <a:lumMod val="5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Bahnschrift SemiBold" panose="020B0502040204020203" pitchFamily="34" charset="0"/>
            </a:rPr>
            <a:t>1 semaphore of 5 count</a:t>
          </a:r>
        </a:p>
      </dgm:t>
    </dgm:pt>
    <dgm:pt modelId="{4C119556-928D-4219-8B74-BD28D33E0686}" type="parTrans" cxnId="{E3280DFE-F8FA-4C27-B939-CC3AFFC5E848}">
      <dgm:prSet/>
      <dgm:spPr/>
      <dgm:t>
        <a:bodyPr/>
        <a:lstStyle/>
        <a:p>
          <a:endParaRPr lang="en-IN" sz="1050">
            <a:ln>
              <a:solidFill>
                <a:schemeClr val="accent1">
                  <a:lumMod val="50000"/>
                </a:schemeClr>
              </a:solidFill>
            </a:ln>
            <a:solidFill>
              <a:schemeClr val="tx1">
                <a:lumMod val="95000"/>
                <a:lumOff val="5000"/>
              </a:schemeClr>
            </a:solidFill>
            <a:latin typeface="Bahnschrift SemiBold" panose="020B0502040204020203" pitchFamily="34" charset="0"/>
          </a:endParaRPr>
        </a:p>
      </dgm:t>
    </dgm:pt>
    <dgm:pt modelId="{961FA002-CCCF-4522-8386-D9812D87ADAE}" type="sibTrans" cxnId="{E3280DFE-F8FA-4C27-B939-CC3AFFC5E848}">
      <dgm:prSet/>
      <dgm:spPr/>
      <dgm:t>
        <a:bodyPr/>
        <a:lstStyle/>
        <a:p>
          <a:endParaRPr lang="en-IN" sz="1050">
            <a:ln>
              <a:solidFill>
                <a:schemeClr val="accent1">
                  <a:lumMod val="50000"/>
                </a:schemeClr>
              </a:solidFill>
            </a:ln>
            <a:solidFill>
              <a:schemeClr val="tx1">
                <a:lumMod val="95000"/>
                <a:lumOff val="5000"/>
              </a:schemeClr>
            </a:solidFill>
            <a:latin typeface="Bahnschrift SemiBold" panose="020B0502040204020203" pitchFamily="34" charset="0"/>
          </a:endParaRPr>
        </a:p>
      </dgm:t>
    </dgm:pt>
    <dgm:pt modelId="{78EAB347-E65F-428D-9CC0-82A01758E5C3}">
      <dgm:prSet phldrT="[Text]" custT="1"/>
      <dgm:spPr>
        <a:effectLst>
          <a:outerShdw blurRad="152400" dist="317500" dir="5400000" sx="90000" sy="-19000" rotWithShape="0">
            <a:prstClr val="black">
              <a:alpha val="15000"/>
            </a:prstClr>
          </a:outerShdw>
        </a:effectLst>
      </dgm:spPr>
      <dgm:t>
        <a:bodyPr/>
        <a:lstStyle/>
        <a:p>
          <a:r>
            <a:rPr lang="en-IN" sz="1100" i="1" dirty="0">
              <a:ln>
                <a:solidFill>
                  <a:schemeClr val="accent1">
                    <a:lumMod val="5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Bahnschrift SemiBold" panose="020B0502040204020203" pitchFamily="34" charset="0"/>
            </a:rPr>
            <a:t>Number of tasks </a:t>
          </a:r>
          <a:r>
            <a:rPr lang="en-IN" sz="1100" dirty="0">
              <a:ln>
                <a:solidFill>
                  <a:schemeClr val="accent1">
                    <a:lumMod val="5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Bahnschrift SemiBold" panose="020B0502040204020203" pitchFamily="34" charset="0"/>
            </a:rPr>
            <a:t>: 5</a:t>
          </a:r>
        </a:p>
      </dgm:t>
    </dgm:pt>
    <dgm:pt modelId="{63EA180B-9FA6-4B1D-A997-57425B20D53F}" type="parTrans" cxnId="{E249EAE3-382E-4BF7-A73D-3D29F0BFFF24}">
      <dgm:prSet/>
      <dgm:spPr/>
      <dgm:t>
        <a:bodyPr/>
        <a:lstStyle/>
        <a:p>
          <a:endParaRPr lang="en-IN">
            <a:ln>
              <a:solidFill>
                <a:schemeClr val="accent1">
                  <a:lumMod val="50000"/>
                </a:schemeClr>
              </a:solidFill>
            </a:ln>
            <a:solidFill>
              <a:schemeClr val="tx1">
                <a:lumMod val="95000"/>
                <a:lumOff val="5000"/>
              </a:schemeClr>
            </a:solidFill>
            <a:latin typeface="Bahnschrift SemiBold" panose="020B0502040204020203" pitchFamily="34" charset="0"/>
          </a:endParaRPr>
        </a:p>
      </dgm:t>
    </dgm:pt>
    <dgm:pt modelId="{BC904051-30D4-4BBD-8051-E202C9036411}" type="sibTrans" cxnId="{E249EAE3-382E-4BF7-A73D-3D29F0BFFF24}">
      <dgm:prSet/>
      <dgm:spPr/>
      <dgm:t>
        <a:bodyPr/>
        <a:lstStyle/>
        <a:p>
          <a:endParaRPr lang="en-IN">
            <a:ln>
              <a:solidFill>
                <a:schemeClr val="accent1">
                  <a:lumMod val="50000"/>
                </a:schemeClr>
              </a:solidFill>
            </a:ln>
            <a:solidFill>
              <a:schemeClr val="tx1">
                <a:lumMod val="95000"/>
                <a:lumOff val="5000"/>
              </a:schemeClr>
            </a:solidFill>
            <a:latin typeface="Bahnschrift SemiBold" panose="020B0502040204020203" pitchFamily="34" charset="0"/>
          </a:endParaRPr>
        </a:p>
      </dgm:t>
    </dgm:pt>
    <dgm:pt modelId="{D07E8A64-EFEF-4189-A982-7C928E9432E7}" type="pres">
      <dgm:prSet presAssocID="{32757022-9EF1-4BA4-AB4D-EA50F000F4A6}" presName="Name0" presStyleCnt="0">
        <dgm:presLayoutVars>
          <dgm:resizeHandles/>
        </dgm:presLayoutVars>
      </dgm:prSet>
      <dgm:spPr/>
    </dgm:pt>
    <dgm:pt modelId="{1CF141C4-26DE-49E4-90BE-FFA5A8110EF6}" type="pres">
      <dgm:prSet presAssocID="{42CD13E9-685A-456D-9EFC-890C0DEC6C84}" presName="text" presStyleLbl="node1" presStyleIdx="0" presStyleCnt="4" custScaleX="287215" custScaleY="13572" custLinFactY="19" custLinFactNeighborY="100000">
        <dgm:presLayoutVars>
          <dgm:bulletEnabled val="1"/>
        </dgm:presLayoutVars>
      </dgm:prSet>
      <dgm:spPr/>
    </dgm:pt>
    <dgm:pt modelId="{35951CB0-C33E-4503-8562-2CDEBA4FFFDF}" type="pres">
      <dgm:prSet presAssocID="{6A3BE306-7EE1-4E16-B2F7-01BACB468D6A}" presName="space" presStyleCnt="0"/>
      <dgm:spPr/>
    </dgm:pt>
    <dgm:pt modelId="{7575D17F-AF95-4F6E-99E6-CD057AA68494}" type="pres">
      <dgm:prSet presAssocID="{F6B9404B-A14A-455E-B7C6-BA12CA06453A}" presName="text" presStyleLbl="node1" presStyleIdx="1" presStyleCnt="4" custScaleX="287216" custScaleY="13572">
        <dgm:presLayoutVars>
          <dgm:bulletEnabled val="1"/>
        </dgm:presLayoutVars>
      </dgm:prSet>
      <dgm:spPr/>
    </dgm:pt>
    <dgm:pt modelId="{D0841094-2945-43B7-8031-3A924442E946}" type="pres">
      <dgm:prSet presAssocID="{4049F387-ECCD-450E-ADE8-C129E995CB7D}" presName="space" presStyleCnt="0"/>
      <dgm:spPr/>
    </dgm:pt>
    <dgm:pt modelId="{25F08F3C-462E-4E2E-B86E-6840A62D4D10}" type="pres">
      <dgm:prSet presAssocID="{78EAB347-E65F-428D-9CC0-82A01758E5C3}" presName="text" presStyleLbl="node1" presStyleIdx="2" presStyleCnt="4" custScaleX="287215" custScaleY="13572" custLinFactY="3012" custLinFactNeighborY="100000">
        <dgm:presLayoutVars>
          <dgm:bulletEnabled val="1"/>
        </dgm:presLayoutVars>
      </dgm:prSet>
      <dgm:spPr/>
    </dgm:pt>
    <dgm:pt modelId="{80107014-0B0A-4D6F-8C7B-2F55ED389197}" type="pres">
      <dgm:prSet presAssocID="{BC904051-30D4-4BBD-8051-E202C9036411}" presName="space" presStyleCnt="0"/>
      <dgm:spPr/>
    </dgm:pt>
    <dgm:pt modelId="{E8DFB331-40E5-4EED-8710-2B44922FF881}" type="pres">
      <dgm:prSet presAssocID="{62857B96-6DC9-4D96-AEC2-84EC1E65D997}" presName="text" presStyleLbl="node1" presStyleIdx="3" presStyleCnt="4" custScaleX="135573" custScaleY="12961" custLinFactY="-18543" custLinFactNeighborX="38" custLinFactNeighborY="-100000">
        <dgm:presLayoutVars>
          <dgm:bulletEnabled val="1"/>
        </dgm:presLayoutVars>
      </dgm:prSet>
      <dgm:spPr/>
    </dgm:pt>
  </dgm:ptLst>
  <dgm:cxnLst>
    <dgm:cxn modelId="{03CA440D-0FB3-449C-9C09-E1AB631CE6C6}" srcId="{32757022-9EF1-4BA4-AB4D-EA50F000F4A6}" destId="{42CD13E9-685A-456D-9EFC-890C0DEC6C84}" srcOrd="0" destOrd="0" parTransId="{5C18045A-E02C-4360-91AA-7EA23EA1B89C}" sibTransId="{6A3BE306-7EE1-4E16-B2F7-01BACB468D6A}"/>
    <dgm:cxn modelId="{F3DCF82D-B4C5-4864-8C5A-3AC4A4BDDEA6}" srcId="{32757022-9EF1-4BA4-AB4D-EA50F000F4A6}" destId="{F6B9404B-A14A-455E-B7C6-BA12CA06453A}" srcOrd="1" destOrd="0" parTransId="{2A56C4FD-A666-4848-8063-4734BC271D10}" sibTransId="{4049F387-ECCD-450E-ADE8-C129E995CB7D}"/>
    <dgm:cxn modelId="{6CA4AC6B-9B03-4C75-9811-8CC9AC5B8E0B}" type="presOf" srcId="{78EAB347-E65F-428D-9CC0-82A01758E5C3}" destId="{25F08F3C-462E-4E2E-B86E-6840A62D4D10}" srcOrd="0" destOrd="0" presId="urn:diagrams.loki3.com/VaryingWidthList"/>
    <dgm:cxn modelId="{3EFC786E-7ED6-4874-AB24-6A2A04AEE52A}" type="presOf" srcId="{32757022-9EF1-4BA4-AB4D-EA50F000F4A6}" destId="{D07E8A64-EFEF-4189-A982-7C928E9432E7}" srcOrd="0" destOrd="0" presId="urn:diagrams.loki3.com/VaryingWidthList"/>
    <dgm:cxn modelId="{201EEE74-69CB-4CC3-A712-194BBAF43719}" type="presOf" srcId="{42CD13E9-685A-456D-9EFC-890C0DEC6C84}" destId="{1CF141C4-26DE-49E4-90BE-FFA5A8110EF6}" srcOrd="0" destOrd="0" presId="urn:diagrams.loki3.com/VaryingWidthList"/>
    <dgm:cxn modelId="{EDFB6FC6-C996-400E-AA54-F64F8C814F95}" type="presOf" srcId="{62857B96-6DC9-4D96-AEC2-84EC1E65D997}" destId="{E8DFB331-40E5-4EED-8710-2B44922FF881}" srcOrd="0" destOrd="0" presId="urn:diagrams.loki3.com/VaryingWidthList"/>
    <dgm:cxn modelId="{C91E28C7-6480-4DAC-8605-05239B548572}" type="presOf" srcId="{F6B9404B-A14A-455E-B7C6-BA12CA06453A}" destId="{7575D17F-AF95-4F6E-99E6-CD057AA68494}" srcOrd="0" destOrd="0" presId="urn:diagrams.loki3.com/VaryingWidthList"/>
    <dgm:cxn modelId="{E249EAE3-382E-4BF7-A73D-3D29F0BFFF24}" srcId="{32757022-9EF1-4BA4-AB4D-EA50F000F4A6}" destId="{78EAB347-E65F-428D-9CC0-82A01758E5C3}" srcOrd="2" destOrd="0" parTransId="{63EA180B-9FA6-4B1D-A997-57425B20D53F}" sibTransId="{BC904051-30D4-4BBD-8051-E202C9036411}"/>
    <dgm:cxn modelId="{E3280DFE-F8FA-4C27-B939-CC3AFFC5E848}" srcId="{32757022-9EF1-4BA4-AB4D-EA50F000F4A6}" destId="{62857B96-6DC9-4D96-AEC2-84EC1E65D997}" srcOrd="3" destOrd="0" parTransId="{4C119556-928D-4219-8B74-BD28D33E0686}" sibTransId="{961FA002-CCCF-4522-8386-D9812D87ADAE}"/>
    <dgm:cxn modelId="{6F22BD3E-F58A-4BAE-A5D3-01D0AF2AFA85}" type="presParOf" srcId="{D07E8A64-EFEF-4189-A982-7C928E9432E7}" destId="{1CF141C4-26DE-49E4-90BE-FFA5A8110EF6}" srcOrd="0" destOrd="0" presId="urn:diagrams.loki3.com/VaryingWidthList"/>
    <dgm:cxn modelId="{5113BDBB-1321-4F4D-A2E3-CA59FA23EA42}" type="presParOf" srcId="{D07E8A64-EFEF-4189-A982-7C928E9432E7}" destId="{35951CB0-C33E-4503-8562-2CDEBA4FFFDF}" srcOrd="1" destOrd="0" presId="urn:diagrams.loki3.com/VaryingWidthList"/>
    <dgm:cxn modelId="{CF052F16-735C-4F77-828E-5F8A865B315E}" type="presParOf" srcId="{D07E8A64-EFEF-4189-A982-7C928E9432E7}" destId="{7575D17F-AF95-4F6E-99E6-CD057AA68494}" srcOrd="2" destOrd="0" presId="urn:diagrams.loki3.com/VaryingWidthList"/>
    <dgm:cxn modelId="{A731C1A0-EB20-41E8-A23A-391C9009A1B1}" type="presParOf" srcId="{D07E8A64-EFEF-4189-A982-7C928E9432E7}" destId="{D0841094-2945-43B7-8031-3A924442E946}" srcOrd="3" destOrd="0" presId="urn:diagrams.loki3.com/VaryingWidthList"/>
    <dgm:cxn modelId="{BF306859-3A0C-4DE9-B135-92296A21B32A}" type="presParOf" srcId="{D07E8A64-EFEF-4189-A982-7C928E9432E7}" destId="{25F08F3C-462E-4E2E-B86E-6840A62D4D10}" srcOrd="4" destOrd="0" presId="urn:diagrams.loki3.com/VaryingWidthList"/>
    <dgm:cxn modelId="{58078E2D-2B78-4BDA-A268-C8B5D48F2652}" type="presParOf" srcId="{D07E8A64-EFEF-4189-A982-7C928E9432E7}" destId="{80107014-0B0A-4D6F-8C7B-2F55ED389197}" srcOrd="5" destOrd="0" presId="urn:diagrams.loki3.com/VaryingWidthList"/>
    <dgm:cxn modelId="{913EC171-2F9C-4F03-BF12-7E785EE48A50}" type="presParOf" srcId="{D07E8A64-EFEF-4189-A982-7C928E9432E7}" destId="{E8DFB331-40E5-4EED-8710-2B44922FF881}" srcOrd="6" destOrd="0" presId="urn:diagrams.loki3.com/VaryingWidth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523160F-6AA3-4C02-9497-EF93EF015D3A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2AF36814-23F6-4143-8B1F-D595B2A09C71}">
      <dgm:prSet phldrT="[Text]" custT="1"/>
      <dgm:spPr/>
      <dgm:t>
        <a:bodyPr/>
        <a:lstStyle/>
        <a:p>
          <a:pPr algn="l"/>
          <a:r>
            <a:rPr lang="en-IN" sz="1100" dirty="0">
              <a:solidFill>
                <a:schemeClr val="tx1">
                  <a:lumMod val="95000"/>
                  <a:lumOff val="5000"/>
                </a:schemeClr>
              </a:solidFill>
            </a:rPr>
            <a:t>      </a:t>
          </a:r>
          <a:r>
            <a:rPr lang="en-IN" sz="1100" dirty="0">
              <a:solidFill>
                <a:schemeClr val="tx1">
                  <a:lumMod val="95000"/>
                  <a:lumOff val="5000"/>
                </a:schemeClr>
              </a:solidFill>
              <a:latin typeface="Bahnschrift SemiLight" panose="020B0502040204020203" pitchFamily="34" charset="0"/>
            </a:rPr>
            <a:t>Input data from the pixy2 AI camera</a:t>
          </a:r>
        </a:p>
        <a:p>
          <a:pPr algn="l"/>
          <a:r>
            <a:rPr lang="en-IN" sz="1100" dirty="0">
              <a:solidFill>
                <a:schemeClr val="tx1">
                  <a:lumMod val="95000"/>
                  <a:lumOff val="5000"/>
                </a:schemeClr>
              </a:solidFill>
              <a:latin typeface="Bahnschrift SemiLight" panose="020B0502040204020203" pitchFamily="34" charset="0"/>
            </a:rPr>
            <a:t>                            module</a:t>
          </a:r>
        </a:p>
      </dgm:t>
    </dgm:pt>
    <dgm:pt modelId="{E095A39E-9C80-4CE7-9433-61152C6F5EB7}" type="parTrans" cxnId="{1B95E451-99E8-487F-AB48-04DA2DAD2321}">
      <dgm:prSet/>
      <dgm:spPr/>
      <dgm:t>
        <a:bodyPr/>
        <a:lstStyle/>
        <a:p>
          <a:endParaRPr lang="en-IN"/>
        </a:p>
      </dgm:t>
    </dgm:pt>
    <dgm:pt modelId="{AF37F1A6-E9C3-466A-AC3D-DCB57E9EB01F}" type="sibTrans" cxnId="{1B95E451-99E8-487F-AB48-04DA2DAD2321}">
      <dgm:prSet/>
      <dgm:spPr/>
      <dgm:t>
        <a:bodyPr/>
        <a:lstStyle/>
        <a:p>
          <a:endParaRPr lang="en-IN"/>
        </a:p>
      </dgm:t>
    </dgm:pt>
    <dgm:pt modelId="{52AB4944-D19D-4436-9C32-3239911E4643}">
      <dgm:prSet phldrT="[Text]" custT="1"/>
      <dgm:spPr/>
      <dgm:t>
        <a:bodyPr/>
        <a:lstStyle/>
        <a:p>
          <a:pPr algn="l"/>
          <a:r>
            <a:rPr lang="en-IN" sz="1050" dirty="0">
              <a:solidFill>
                <a:schemeClr val="tx1">
                  <a:lumMod val="95000"/>
                  <a:lumOff val="5000"/>
                </a:schemeClr>
              </a:solidFill>
              <a:latin typeface="Bahnschrift SemiLight" panose="020B0502040204020203" pitchFamily="34" charset="0"/>
            </a:rPr>
            <a:t>Bit shift 8 bits (of 16 bits) to retain required</a:t>
          </a:r>
        </a:p>
        <a:p>
          <a:pPr algn="l"/>
          <a:r>
            <a:rPr lang="en-IN" sz="1050" dirty="0">
              <a:solidFill>
                <a:schemeClr val="tx1">
                  <a:lumMod val="95000"/>
                  <a:lumOff val="5000"/>
                </a:schemeClr>
              </a:solidFill>
              <a:latin typeface="Bahnschrift SemiLight" panose="020B0502040204020203" pitchFamily="34" charset="0"/>
            </a:rPr>
            <a:t>		data only </a:t>
          </a:r>
        </a:p>
      </dgm:t>
    </dgm:pt>
    <dgm:pt modelId="{25421C6A-FB87-41B6-83CD-9D1BC59306A5}" type="parTrans" cxnId="{ACE97B2D-C584-4819-A2CB-FEED65A5A092}">
      <dgm:prSet/>
      <dgm:spPr/>
      <dgm:t>
        <a:bodyPr/>
        <a:lstStyle/>
        <a:p>
          <a:endParaRPr lang="en-IN"/>
        </a:p>
      </dgm:t>
    </dgm:pt>
    <dgm:pt modelId="{070B3227-C05E-498E-8B20-185A12FD9674}" type="sibTrans" cxnId="{ACE97B2D-C584-4819-A2CB-FEED65A5A092}">
      <dgm:prSet/>
      <dgm:spPr/>
      <dgm:t>
        <a:bodyPr/>
        <a:lstStyle/>
        <a:p>
          <a:endParaRPr lang="en-IN"/>
        </a:p>
      </dgm:t>
    </dgm:pt>
    <dgm:pt modelId="{D9E3A54D-762E-4D8F-84CC-5377E2B8831A}">
      <dgm:prSet phldrT="[Text]" custT="1"/>
      <dgm:spPr/>
      <dgm:t>
        <a:bodyPr/>
        <a:lstStyle/>
        <a:p>
          <a:r>
            <a:rPr lang="en-IN" sz="1100" dirty="0">
              <a:solidFill>
                <a:schemeClr val="tx1">
                  <a:lumMod val="95000"/>
                  <a:lumOff val="5000"/>
                </a:schemeClr>
              </a:solidFill>
              <a:latin typeface="Bahnschrift SemiLight" panose="020B0502040204020203" pitchFamily="34" charset="0"/>
            </a:rPr>
            <a:t>Apply logic to the acquired data for further processes</a:t>
          </a:r>
        </a:p>
      </dgm:t>
    </dgm:pt>
    <dgm:pt modelId="{2DAE039C-EDEA-4C02-A42B-5EEDFBDB36B6}" type="parTrans" cxnId="{797BEA9A-1390-47E8-8D51-5A63DBB5B195}">
      <dgm:prSet/>
      <dgm:spPr/>
      <dgm:t>
        <a:bodyPr/>
        <a:lstStyle/>
        <a:p>
          <a:endParaRPr lang="en-IN"/>
        </a:p>
      </dgm:t>
    </dgm:pt>
    <dgm:pt modelId="{EE7E76C2-0D99-4494-B41E-7EEC5BFA4128}" type="sibTrans" cxnId="{797BEA9A-1390-47E8-8D51-5A63DBB5B195}">
      <dgm:prSet/>
      <dgm:spPr/>
      <dgm:t>
        <a:bodyPr/>
        <a:lstStyle/>
        <a:p>
          <a:endParaRPr lang="en-IN"/>
        </a:p>
      </dgm:t>
    </dgm:pt>
    <dgm:pt modelId="{05BF9BBC-FCC7-4C79-963B-684A52C741F8}" type="pres">
      <dgm:prSet presAssocID="{E523160F-6AA3-4C02-9497-EF93EF015D3A}" presName="Name0" presStyleCnt="0">
        <dgm:presLayoutVars>
          <dgm:dir/>
          <dgm:resizeHandles val="exact"/>
        </dgm:presLayoutVars>
      </dgm:prSet>
      <dgm:spPr/>
    </dgm:pt>
    <dgm:pt modelId="{97FE344E-0896-4D79-A831-056277BD9753}" type="pres">
      <dgm:prSet presAssocID="{2AF36814-23F6-4143-8B1F-D595B2A09C71}" presName="parTxOnly" presStyleLbl="node1" presStyleIdx="0" presStyleCnt="3" custScaleY="35944" custLinFactNeighborX="-262" custLinFactNeighborY="8">
        <dgm:presLayoutVars>
          <dgm:bulletEnabled val="1"/>
        </dgm:presLayoutVars>
      </dgm:prSet>
      <dgm:spPr/>
    </dgm:pt>
    <dgm:pt modelId="{7DC31B0C-B823-4B45-B292-55FC34908338}" type="pres">
      <dgm:prSet presAssocID="{AF37F1A6-E9C3-466A-AC3D-DCB57E9EB01F}" presName="parSpace" presStyleCnt="0"/>
      <dgm:spPr/>
    </dgm:pt>
    <dgm:pt modelId="{38C04D0E-A398-45AC-9BFE-95952EB47409}" type="pres">
      <dgm:prSet presAssocID="{52AB4944-D19D-4436-9C32-3239911E4643}" presName="parTxOnly" presStyleLbl="node1" presStyleIdx="1" presStyleCnt="3" custScaleX="102123" custScaleY="36137" custLinFactNeighborX="-18832" custLinFactNeighborY="136">
        <dgm:presLayoutVars>
          <dgm:bulletEnabled val="1"/>
        </dgm:presLayoutVars>
      </dgm:prSet>
      <dgm:spPr/>
    </dgm:pt>
    <dgm:pt modelId="{CDF008A8-2DFE-4B9D-81CA-8976A6C91AE6}" type="pres">
      <dgm:prSet presAssocID="{070B3227-C05E-498E-8B20-185A12FD9674}" presName="parSpace" presStyleCnt="0"/>
      <dgm:spPr/>
    </dgm:pt>
    <dgm:pt modelId="{B92243CF-F71C-45C3-A583-E0F7F7B7DDE7}" type="pres">
      <dgm:prSet presAssocID="{D9E3A54D-762E-4D8F-84CC-5377E2B8831A}" presName="parTxOnly" presStyleLbl="node1" presStyleIdx="2" presStyleCnt="3" custScaleY="37361" custLinFactNeighborX="572" custLinFactNeighborY="476">
        <dgm:presLayoutVars>
          <dgm:bulletEnabled val="1"/>
        </dgm:presLayoutVars>
      </dgm:prSet>
      <dgm:spPr/>
    </dgm:pt>
  </dgm:ptLst>
  <dgm:cxnLst>
    <dgm:cxn modelId="{ACE97B2D-C584-4819-A2CB-FEED65A5A092}" srcId="{E523160F-6AA3-4C02-9497-EF93EF015D3A}" destId="{52AB4944-D19D-4436-9C32-3239911E4643}" srcOrd="1" destOrd="0" parTransId="{25421C6A-FB87-41B6-83CD-9D1BC59306A5}" sibTransId="{070B3227-C05E-498E-8B20-185A12FD9674}"/>
    <dgm:cxn modelId="{30DCC14B-4260-4ECF-8112-22258611FE02}" type="presOf" srcId="{52AB4944-D19D-4436-9C32-3239911E4643}" destId="{38C04D0E-A398-45AC-9BFE-95952EB47409}" srcOrd="0" destOrd="0" presId="urn:microsoft.com/office/officeart/2005/8/layout/hChevron3"/>
    <dgm:cxn modelId="{1B95E451-99E8-487F-AB48-04DA2DAD2321}" srcId="{E523160F-6AA3-4C02-9497-EF93EF015D3A}" destId="{2AF36814-23F6-4143-8B1F-D595B2A09C71}" srcOrd="0" destOrd="0" parTransId="{E095A39E-9C80-4CE7-9433-61152C6F5EB7}" sibTransId="{AF37F1A6-E9C3-466A-AC3D-DCB57E9EB01F}"/>
    <dgm:cxn modelId="{7EF2D57F-AC60-4D5D-93C4-3BC289D2089D}" type="presOf" srcId="{E523160F-6AA3-4C02-9497-EF93EF015D3A}" destId="{05BF9BBC-FCC7-4C79-963B-684A52C741F8}" srcOrd="0" destOrd="0" presId="urn:microsoft.com/office/officeart/2005/8/layout/hChevron3"/>
    <dgm:cxn modelId="{ECEF0390-8102-4764-98F6-A5CA4876AF03}" type="presOf" srcId="{2AF36814-23F6-4143-8B1F-D595B2A09C71}" destId="{97FE344E-0896-4D79-A831-056277BD9753}" srcOrd="0" destOrd="0" presId="urn:microsoft.com/office/officeart/2005/8/layout/hChevron3"/>
    <dgm:cxn modelId="{797BEA9A-1390-47E8-8D51-5A63DBB5B195}" srcId="{E523160F-6AA3-4C02-9497-EF93EF015D3A}" destId="{D9E3A54D-762E-4D8F-84CC-5377E2B8831A}" srcOrd="2" destOrd="0" parTransId="{2DAE039C-EDEA-4C02-A42B-5EEDFBDB36B6}" sibTransId="{EE7E76C2-0D99-4494-B41E-7EEC5BFA4128}"/>
    <dgm:cxn modelId="{8D7FEEF9-68CC-4C7D-BA87-16B622590463}" type="presOf" srcId="{D9E3A54D-762E-4D8F-84CC-5377E2B8831A}" destId="{B92243CF-F71C-45C3-A583-E0F7F7B7DDE7}" srcOrd="0" destOrd="0" presId="urn:microsoft.com/office/officeart/2005/8/layout/hChevron3"/>
    <dgm:cxn modelId="{FCC97264-06BC-4FB4-970E-2AE30A72A9D4}" type="presParOf" srcId="{05BF9BBC-FCC7-4C79-963B-684A52C741F8}" destId="{97FE344E-0896-4D79-A831-056277BD9753}" srcOrd="0" destOrd="0" presId="urn:microsoft.com/office/officeart/2005/8/layout/hChevron3"/>
    <dgm:cxn modelId="{A6C2793D-B78B-4771-9114-30442F95DC40}" type="presParOf" srcId="{05BF9BBC-FCC7-4C79-963B-684A52C741F8}" destId="{7DC31B0C-B823-4B45-B292-55FC34908338}" srcOrd="1" destOrd="0" presId="urn:microsoft.com/office/officeart/2005/8/layout/hChevron3"/>
    <dgm:cxn modelId="{49E51B85-EF68-4A89-80D7-02DF9E7FC18E}" type="presParOf" srcId="{05BF9BBC-FCC7-4C79-963B-684A52C741F8}" destId="{38C04D0E-A398-45AC-9BFE-95952EB47409}" srcOrd="2" destOrd="0" presId="urn:microsoft.com/office/officeart/2005/8/layout/hChevron3"/>
    <dgm:cxn modelId="{DA10F754-ED38-4F76-A5AC-EEED4B1FC8D8}" type="presParOf" srcId="{05BF9BBC-FCC7-4C79-963B-684A52C741F8}" destId="{CDF008A8-2DFE-4B9D-81CA-8976A6C91AE6}" srcOrd="3" destOrd="0" presId="urn:microsoft.com/office/officeart/2005/8/layout/hChevron3"/>
    <dgm:cxn modelId="{D7E5270B-E433-46CF-BC7E-1086DCA6E171}" type="presParOf" srcId="{05BF9BBC-FCC7-4C79-963B-684A52C741F8}" destId="{B92243CF-F71C-45C3-A583-E0F7F7B7DDE7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C7579F8-1A83-421C-A84D-44F8096A09AA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CEDE071B-6169-4B65-ABCB-A6C83D9F3A3F}">
      <dgm:prSet phldrT="[Text]" custT="1"/>
      <dgm:spPr/>
      <dgm:t>
        <a:bodyPr/>
        <a:lstStyle/>
        <a:p>
          <a:r>
            <a:rPr lang="en-IN" sz="1600" dirty="0">
              <a:ln>
                <a:solidFill>
                  <a:schemeClr val="accent1">
                    <a:lumMod val="50000"/>
                  </a:schemeClr>
                </a:solidFill>
              </a:ln>
              <a:solidFill>
                <a:schemeClr val="tx1"/>
              </a:solidFill>
              <a:latin typeface="Bahnschrift Light" panose="020B0502040204020203" pitchFamily="34" charset="0"/>
            </a:rPr>
            <a:t>Build</a:t>
          </a:r>
        </a:p>
      </dgm:t>
    </dgm:pt>
    <dgm:pt modelId="{6238C7B6-3CB4-4289-892D-4E214ABC8684}" type="parTrans" cxnId="{C9A7040B-2F6C-4D32-ABC7-99F58B10F720}">
      <dgm:prSet/>
      <dgm:spPr/>
      <dgm:t>
        <a:bodyPr/>
        <a:lstStyle/>
        <a:p>
          <a:endParaRPr lang="en-IN"/>
        </a:p>
      </dgm:t>
    </dgm:pt>
    <dgm:pt modelId="{30C4E941-8821-4E84-8373-02E2088D310C}" type="sibTrans" cxnId="{C9A7040B-2F6C-4D32-ABC7-99F58B10F720}">
      <dgm:prSet/>
      <dgm:spPr/>
      <dgm:t>
        <a:bodyPr/>
        <a:lstStyle/>
        <a:p>
          <a:endParaRPr lang="en-IN"/>
        </a:p>
      </dgm:t>
    </dgm:pt>
    <dgm:pt modelId="{9E4226B6-2718-459C-B020-1A7C4721087E}">
      <dgm:prSet phldrT="[Text]"/>
      <dgm:spPr/>
      <dgm:t>
        <a:bodyPr/>
        <a:lstStyle/>
        <a:p>
          <a:r>
            <a:rPr lang="en-IN" dirty="0">
              <a:ln>
                <a:solidFill>
                  <a:schemeClr val="accent1">
                    <a:lumMod val="50000"/>
                  </a:schemeClr>
                </a:solidFill>
              </a:ln>
              <a:solidFill>
                <a:schemeClr val="tx1"/>
              </a:solidFill>
              <a:latin typeface="Bahnschrift Light" panose="020B0502040204020203" pitchFamily="34" charset="0"/>
            </a:rPr>
            <a:t>Motion/RHP</a:t>
          </a:r>
        </a:p>
        <a:p>
          <a:r>
            <a:rPr lang="en-IN" dirty="0">
              <a:ln>
                <a:solidFill>
                  <a:schemeClr val="accent1">
                    <a:lumMod val="50000"/>
                  </a:schemeClr>
                </a:solidFill>
              </a:ln>
              <a:solidFill>
                <a:schemeClr val="tx1"/>
              </a:solidFill>
              <a:latin typeface="Bahnschrift Light" panose="020B0502040204020203" pitchFamily="34" charset="0"/>
            </a:rPr>
            <a:t>training</a:t>
          </a:r>
        </a:p>
      </dgm:t>
    </dgm:pt>
    <dgm:pt modelId="{77EDDCBD-B29F-4BC9-B63F-AA0281A34F38}" type="parTrans" cxnId="{F9787AA1-27CF-4A73-933E-187B53504522}">
      <dgm:prSet/>
      <dgm:spPr/>
      <dgm:t>
        <a:bodyPr/>
        <a:lstStyle/>
        <a:p>
          <a:endParaRPr lang="en-IN"/>
        </a:p>
      </dgm:t>
    </dgm:pt>
    <dgm:pt modelId="{23D7E75E-1118-4C7B-A8F5-6D3389307707}" type="sibTrans" cxnId="{F9787AA1-27CF-4A73-933E-187B53504522}">
      <dgm:prSet/>
      <dgm:spPr/>
      <dgm:t>
        <a:bodyPr/>
        <a:lstStyle/>
        <a:p>
          <a:endParaRPr lang="en-IN"/>
        </a:p>
      </dgm:t>
    </dgm:pt>
    <dgm:pt modelId="{43A85C27-077E-4611-BA7A-59584B588F7F}">
      <dgm:prSet phldrT="[Text]"/>
      <dgm:spPr/>
      <dgm:t>
        <a:bodyPr/>
        <a:lstStyle/>
        <a:p>
          <a:r>
            <a:rPr lang="en-IN" dirty="0">
              <a:ln>
                <a:solidFill>
                  <a:schemeClr val="accent1">
                    <a:lumMod val="50000"/>
                  </a:schemeClr>
                </a:solidFill>
              </a:ln>
              <a:solidFill>
                <a:schemeClr val="tx1"/>
              </a:solidFill>
              <a:latin typeface="Bahnschrift Light" panose="020B0502040204020203" pitchFamily="34" charset="0"/>
            </a:rPr>
            <a:t>IR PID Tuning</a:t>
          </a:r>
        </a:p>
      </dgm:t>
    </dgm:pt>
    <dgm:pt modelId="{74F4C42D-8FDA-4EEB-BF21-145604E0D73B}" type="parTrans" cxnId="{5944B8FA-0382-45CD-9DAE-73CD240FBC2B}">
      <dgm:prSet/>
      <dgm:spPr/>
      <dgm:t>
        <a:bodyPr/>
        <a:lstStyle/>
        <a:p>
          <a:endParaRPr lang="en-IN"/>
        </a:p>
      </dgm:t>
    </dgm:pt>
    <dgm:pt modelId="{C09A8F7F-DD87-4C18-8441-F90831836CC9}" type="sibTrans" cxnId="{5944B8FA-0382-45CD-9DAE-73CD240FBC2B}">
      <dgm:prSet/>
      <dgm:spPr/>
      <dgm:t>
        <a:bodyPr/>
        <a:lstStyle/>
        <a:p>
          <a:endParaRPr lang="en-IN"/>
        </a:p>
      </dgm:t>
    </dgm:pt>
    <dgm:pt modelId="{02BB145F-D106-47F9-88B8-6479EBD71C7B}">
      <dgm:prSet/>
      <dgm:spPr/>
      <dgm:t>
        <a:bodyPr/>
        <a:lstStyle/>
        <a:p>
          <a:r>
            <a:rPr lang="en-IN" dirty="0">
              <a:ln>
                <a:solidFill>
                  <a:schemeClr val="accent1">
                    <a:lumMod val="50000"/>
                  </a:schemeClr>
                </a:solidFill>
              </a:ln>
              <a:solidFill>
                <a:schemeClr val="tx1"/>
              </a:solidFill>
              <a:latin typeface="Bahnschrift Light" panose="020B0502040204020203" pitchFamily="34" charset="0"/>
            </a:rPr>
            <a:t>Gate Detection Training</a:t>
          </a:r>
        </a:p>
      </dgm:t>
    </dgm:pt>
    <dgm:pt modelId="{86466AEB-30F6-4FE4-AE92-24FAE722DB30}" type="parTrans" cxnId="{0C158BC2-B827-4689-9633-5C26FDE37179}">
      <dgm:prSet/>
      <dgm:spPr/>
      <dgm:t>
        <a:bodyPr/>
        <a:lstStyle/>
        <a:p>
          <a:endParaRPr lang="en-IN"/>
        </a:p>
      </dgm:t>
    </dgm:pt>
    <dgm:pt modelId="{4B2A1175-4FE0-444F-AC81-4A1C7F836257}" type="sibTrans" cxnId="{0C158BC2-B827-4689-9633-5C26FDE37179}">
      <dgm:prSet/>
      <dgm:spPr/>
      <dgm:t>
        <a:bodyPr/>
        <a:lstStyle/>
        <a:p>
          <a:endParaRPr lang="en-IN"/>
        </a:p>
      </dgm:t>
    </dgm:pt>
    <dgm:pt modelId="{E8C7187C-F74F-4267-95CB-E5771B7C67CD}">
      <dgm:prSet/>
      <dgm:spPr/>
      <dgm:t>
        <a:bodyPr/>
        <a:lstStyle/>
        <a:p>
          <a:r>
            <a:rPr lang="en-IN" dirty="0">
              <a:ln>
                <a:solidFill>
                  <a:schemeClr val="accent1">
                    <a:lumMod val="50000"/>
                  </a:schemeClr>
                </a:solidFill>
              </a:ln>
              <a:solidFill>
                <a:schemeClr val="tx1"/>
              </a:solidFill>
              <a:latin typeface="Bahnschrift Light" panose="020B0502040204020203" pitchFamily="34" charset="0"/>
            </a:rPr>
            <a:t>Obstacle Avoidance PID Tuning</a:t>
          </a:r>
        </a:p>
      </dgm:t>
    </dgm:pt>
    <dgm:pt modelId="{131A3D31-FB7A-46B5-BE19-6F0359CC8FDA}" type="parTrans" cxnId="{56B3B1EB-A584-4D4E-B36C-7892D493FD1B}">
      <dgm:prSet/>
      <dgm:spPr/>
      <dgm:t>
        <a:bodyPr/>
        <a:lstStyle/>
        <a:p>
          <a:endParaRPr lang="en-IN"/>
        </a:p>
      </dgm:t>
    </dgm:pt>
    <dgm:pt modelId="{94005C4B-2B0B-4E74-B9F1-E2BF8D2FD793}" type="sibTrans" cxnId="{56B3B1EB-A584-4D4E-B36C-7892D493FD1B}">
      <dgm:prSet/>
      <dgm:spPr/>
      <dgm:t>
        <a:bodyPr/>
        <a:lstStyle/>
        <a:p>
          <a:endParaRPr lang="en-IN"/>
        </a:p>
      </dgm:t>
    </dgm:pt>
    <dgm:pt modelId="{C11DA1B9-E6B8-4F7E-AEEB-EA9B282231F6}">
      <dgm:prSet custT="1"/>
      <dgm:spPr/>
      <dgm:t>
        <a:bodyPr/>
        <a:lstStyle/>
        <a:p>
          <a:pPr algn="ctr"/>
          <a:r>
            <a:rPr lang="en-IN" sz="820" dirty="0">
              <a:ln>
                <a:solidFill>
                  <a:schemeClr val="accent1">
                    <a:lumMod val="50000"/>
                  </a:schemeClr>
                </a:solidFill>
              </a:ln>
              <a:solidFill>
                <a:schemeClr val="tx1"/>
              </a:solidFill>
              <a:latin typeface="Bahnschrift Light" panose="020B0502040204020203" pitchFamily="34" charset="0"/>
            </a:rPr>
            <a:t>Autonomous Training/Logging</a:t>
          </a:r>
        </a:p>
      </dgm:t>
    </dgm:pt>
    <dgm:pt modelId="{031E1B7B-1DA1-4694-A430-ECF549415B70}" type="parTrans" cxnId="{4CFA89B3-A022-417B-A585-F620B7357D03}">
      <dgm:prSet/>
      <dgm:spPr/>
      <dgm:t>
        <a:bodyPr/>
        <a:lstStyle/>
        <a:p>
          <a:endParaRPr lang="en-IN"/>
        </a:p>
      </dgm:t>
    </dgm:pt>
    <dgm:pt modelId="{13BFCB31-6FBC-4406-820F-82FF25609907}" type="sibTrans" cxnId="{4CFA89B3-A022-417B-A585-F620B7357D03}">
      <dgm:prSet/>
      <dgm:spPr/>
      <dgm:t>
        <a:bodyPr/>
        <a:lstStyle/>
        <a:p>
          <a:endParaRPr lang="en-IN"/>
        </a:p>
      </dgm:t>
    </dgm:pt>
    <dgm:pt modelId="{AB460F7C-FED0-4A03-A07A-98B518830F67}">
      <dgm:prSet/>
      <dgm:spPr/>
      <dgm:t>
        <a:bodyPr/>
        <a:lstStyle/>
        <a:p>
          <a:r>
            <a:rPr lang="en-IN" dirty="0">
              <a:ln>
                <a:solidFill>
                  <a:schemeClr val="accent1">
                    <a:lumMod val="50000"/>
                  </a:schemeClr>
                </a:solidFill>
              </a:ln>
              <a:solidFill>
                <a:schemeClr val="tx1"/>
              </a:solidFill>
              <a:latin typeface="Bahnschrift Light" panose="020B0502040204020203" pitchFamily="34" charset="0"/>
            </a:rPr>
            <a:t>GCS/GUI Creation</a:t>
          </a:r>
        </a:p>
      </dgm:t>
    </dgm:pt>
    <dgm:pt modelId="{3D64303A-C7E5-44E4-8730-6CFB567CFC7C}" type="parTrans" cxnId="{87B4CD9A-C9F7-4D06-A4C2-E9EDA213C817}">
      <dgm:prSet/>
      <dgm:spPr/>
      <dgm:t>
        <a:bodyPr/>
        <a:lstStyle/>
        <a:p>
          <a:endParaRPr lang="en-IN"/>
        </a:p>
      </dgm:t>
    </dgm:pt>
    <dgm:pt modelId="{BCBE9B35-13D8-4F99-B7FA-02BC804D421C}" type="sibTrans" cxnId="{87B4CD9A-C9F7-4D06-A4C2-E9EDA213C817}">
      <dgm:prSet/>
      <dgm:spPr/>
      <dgm:t>
        <a:bodyPr/>
        <a:lstStyle/>
        <a:p>
          <a:endParaRPr lang="en-IN"/>
        </a:p>
      </dgm:t>
    </dgm:pt>
    <dgm:pt modelId="{62E47944-532D-491E-B6E4-596124D8D64D}" type="pres">
      <dgm:prSet presAssocID="{9C7579F8-1A83-421C-A84D-44F8096A09AA}" presName="Name0" presStyleCnt="0">
        <dgm:presLayoutVars>
          <dgm:dir/>
          <dgm:animLvl val="lvl"/>
          <dgm:resizeHandles val="exact"/>
        </dgm:presLayoutVars>
      </dgm:prSet>
      <dgm:spPr/>
    </dgm:pt>
    <dgm:pt modelId="{CB29321D-540C-4CDF-AC08-BD29818C0B32}" type="pres">
      <dgm:prSet presAssocID="{CEDE071B-6169-4B65-ABCB-A6C83D9F3A3F}" presName="parTxOnly" presStyleLbl="node1" presStyleIdx="0" presStyleCnt="7">
        <dgm:presLayoutVars>
          <dgm:chMax val="0"/>
          <dgm:chPref val="0"/>
          <dgm:bulletEnabled val="1"/>
        </dgm:presLayoutVars>
      </dgm:prSet>
      <dgm:spPr/>
    </dgm:pt>
    <dgm:pt modelId="{4A676095-C6AF-46C9-8028-C0728FB6E230}" type="pres">
      <dgm:prSet presAssocID="{30C4E941-8821-4E84-8373-02E2088D310C}" presName="parTxOnlySpace" presStyleCnt="0"/>
      <dgm:spPr/>
    </dgm:pt>
    <dgm:pt modelId="{5BEFBAAC-A835-4252-8225-3D84DCF1A08E}" type="pres">
      <dgm:prSet presAssocID="{9E4226B6-2718-459C-B020-1A7C4721087E}" presName="parTxOnly" presStyleLbl="node1" presStyleIdx="1" presStyleCnt="7">
        <dgm:presLayoutVars>
          <dgm:chMax val="0"/>
          <dgm:chPref val="0"/>
          <dgm:bulletEnabled val="1"/>
        </dgm:presLayoutVars>
      </dgm:prSet>
      <dgm:spPr/>
    </dgm:pt>
    <dgm:pt modelId="{1E9EB5C7-1128-48EA-BB71-F8F062C0A440}" type="pres">
      <dgm:prSet presAssocID="{23D7E75E-1118-4C7B-A8F5-6D3389307707}" presName="parTxOnlySpace" presStyleCnt="0"/>
      <dgm:spPr/>
    </dgm:pt>
    <dgm:pt modelId="{4B30B48A-9734-401A-8C3A-20DF7D52DE80}" type="pres">
      <dgm:prSet presAssocID="{43A85C27-077E-4611-BA7A-59584B588F7F}" presName="parTxOnly" presStyleLbl="node1" presStyleIdx="2" presStyleCnt="7">
        <dgm:presLayoutVars>
          <dgm:chMax val="0"/>
          <dgm:chPref val="0"/>
          <dgm:bulletEnabled val="1"/>
        </dgm:presLayoutVars>
      </dgm:prSet>
      <dgm:spPr/>
    </dgm:pt>
    <dgm:pt modelId="{06C0B62A-E533-4B9E-914A-D5ADAC01CD14}" type="pres">
      <dgm:prSet presAssocID="{C09A8F7F-DD87-4C18-8441-F90831836CC9}" presName="parTxOnlySpace" presStyleCnt="0"/>
      <dgm:spPr/>
    </dgm:pt>
    <dgm:pt modelId="{23606E10-09F7-4F13-871C-29BDD2B8B4B7}" type="pres">
      <dgm:prSet presAssocID="{02BB145F-D106-47F9-88B8-6479EBD71C7B}" presName="parTxOnly" presStyleLbl="node1" presStyleIdx="3" presStyleCnt="7">
        <dgm:presLayoutVars>
          <dgm:chMax val="0"/>
          <dgm:chPref val="0"/>
          <dgm:bulletEnabled val="1"/>
        </dgm:presLayoutVars>
      </dgm:prSet>
      <dgm:spPr/>
    </dgm:pt>
    <dgm:pt modelId="{0053648E-568D-45FF-8953-E6E18E97924A}" type="pres">
      <dgm:prSet presAssocID="{4B2A1175-4FE0-444F-AC81-4A1C7F836257}" presName="parTxOnlySpace" presStyleCnt="0"/>
      <dgm:spPr/>
    </dgm:pt>
    <dgm:pt modelId="{5B0D8F7B-BB99-439F-A4D2-FADEB9087C5D}" type="pres">
      <dgm:prSet presAssocID="{E8C7187C-F74F-4267-95CB-E5771B7C67CD}" presName="parTxOnly" presStyleLbl="node1" presStyleIdx="4" presStyleCnt="7">
        <dgm:presLayoutVars>
          <dgm:chMax val="0"/>
          <dgm:chPref val="0"/>
          <dgm:bulletEnabled val="1"/>
        </dgm:presLayoutVars>
      </dgm:prSet>
      <dgm:spPr/>
    </dgm:pt>
    <dgm:pt modelId="{0C030ED1-E1E0-44BC-89CB-0B6E0F7B031E}" type="pres">
      <dgm:prSet presAssocID="{94005C4B-2B0B-4E74-B9F1-E2BF8D2FD793}" presName="parTxOnlySpace" presStyleCnt="0"/>
      <dgm:spPr/>
    </dgm:pt>
    <dgm:pt modelId="{7AC2FF84-4AEF-4E24-91C1-B7D4348D20F8}" type="pres">
      <dgm:prSet presAssocID="{C11DA1B9-E6B8-4F7E-AEEB-EA9B282231F6}" presName="parTxOnly" presStyleLbl="node1" presStyleIdx="5" presStyleCnt="7">
        <dgm:presLayoutVars>
          <dgm:chMax val="0"/>
          <dgm:chPref val="0"/>
          <dgm:bulletEnabled val="1"/>
        </dgm:presLayoutVars>
      </dgm:prSet>
      <dgm:spPr/>
    </dgm:pt>
    <dgm:pt modelId="{2515AA4A-7742-48D9-8B21-8F1D68B8A38A}" type="pres">
      <dgm:prSet presAssocID="{13BFCB31-6FBC-4406-820F-82FF25609907}" presName="parTxOnlySpace" presStyleCnt="0"/>
      <dgm:spPr/>
    </dgm:pt>
    <dgm:pt modelId="{38621917-1A5F-4E54-8B63-7A5C1B0FD828}" type="pres">
      <dgm:prSet presAssocID="{AB460F7C-FED0-4A03-A07A-98B518830F67}" presName="parTxOnly" presStyleLbl="node1" presStyleIdx="6" presStyleCnt="7">
        <dgm:presLayoutVars>
          <dgm:chMax val="0"/>
          <dgm:chPref val="0"/>
          <dgm:bulletEnabled val="1"/>
        </dgm:presLayoutVars>
      </dgm:prSet>
      <dgm:spPr/>
    </dgm:pt>
  </dgm:ptLst>
  <dgm:cxnLst>
    <dgm:cxn modelId="{C9A7040B-2F6C-4D32-ABC7-99F58B10F720}" srcId="{9C7579F8-1A83-421C-A84D-44F8096A09AA}" destId="{CEDE071B-6169-4B65-ABCB-A6C83D9F3A3F}" srcOrd="0" destOrd="0" parTransId="{6238C7B6-3CB4-4289-892D-4E214ABC8684}" sibTransId="{30C4E941-8821-4E84-8373-02E2088D310C}"/>
    <dgm:cxn modelId="{482BB61D-B7E1-47F7-A4CC-605722025C99}" type="presOf" srcId="{AB460F7C-FED0-4A03-A07A-98B518830F67}" destId="{38621917-1A5F-4E54-8B63-7A5C1B0FD828}" srcOrd="0" destOrd="0" presId="urn:microsoft.com/office/officeart/2005/8/layout/chevron1"/>
    <dgm:cxn modelId="{72746C5B-12E7-44A8-BD64-C36AC25509C2}" type="presOf" srcId="{CEDE071B-6169-4B65-ABCB-A6C83D9F3A3F}" destId="{CB29321D-540C-4CDF-AC08-BD29818C0B32}" srcOrd="0" destOrd="0" presId="urn:microsoft.com/office/officeart/2005/8/layout/chevron1"/>
    <dgm:cxn modelId="{034DB054-6148-4DE9-8753-E1EAE6ACA9E1}" type="presOf" srcId="{C11DA1B9-E6B8-4F7E-AEEB-EA9B282231F6}" destId="{7AC2FF84-4AEF-4E24-91C1-B7D4348D20F8}" srcOrd="0" destOrd="0" presId="urn:microsoft.com/office/officeart/2005/8/layout/chevron1"/>
    <dgm:cxn modelId="{521E7477-F211-479E-84EE-95659B52DCAD}" type="presOf" srcId="{43A85C27-077E-4611-BA7A-59584B588F7F}" destId="{4B30B48A-9734-401A-8C3A-20DF7D52DE80}" srcOrd="0" destOrd="0" presId="urn:microsoft.com/office/officeart/2005/8/layout/chevron1"/>
    <dgm:cxn modelId="{14729A80-F509-4D4B-B8F3-06DD5682F5D6}" type="presOf" srcId="{9E4226B6-2718-459C-B020-1A7C4721087E}" destId="{5BEFBAAC-A835-4252-8225-3D84DCF1A08E}" srcOrd="0" destOrd="0" presId="urn:microsoft.com/office/officeart/2005/8/layout/chevron1"/>
    <dgm:cxn modelId="{87B4CD9A-C9F7-4D06-A4C2-E9EDA213C817}" srcId="{9C7579F8-1A83-421C-A84D-44F8096A09AA}" destId="{AB460F7C-FED0-4A03-A07A-98B518830F67}" srcOrd="6" destOrd="0" parTransId="{3D64303A-C7E5-44E4-8730-6CFB567CFC7C}" sibTransId="{BCBE9B35-13D8-4F99-B7FA-02BC804D421C}"/>
    <dgm:cxn modelId="{26D8A69D-D773-4D59-8CE8-301B8D921B7D}" type="presOf" srcId="{E8C7187C-F74F-4267-95CB-E5771B7C67CD}" destId="{5B0D8F7B-BB99-439F-A4D2-FADEB9087C5D}" srcOrd="0" destOrd="0" presId="urn:microsoft.com/office/officeart/2005/8/layout/chevron1"/>
    <dgm:cxn modelId="{F9787AA1-27CF-4A73-933E-187B53504522}" srcId="{9C7579F8-1A83-421C-A84D-44F8096A09AA}" destId="{9E4226B6-2718-459C-B020-1A7C4721087E}" srcOrd="1" destOrd="0" parTransId="{77EDDCBD-B29F-4BC9-B63F-AA0281A34F38}" sibTransId="{23D7E75E-1118-4C7B-A8F5-6D3389307707}"/>
    <dgm:cxn modelId="{4CFA89B3-A022-417B-A585-F620B7357D03}" srcId="{9C7579F8-1A83-421C-A84D-44F8096A09AA}" destId="{C11DA1B9-E6B8-4F7E-AEEB-EA9B282231F6}" srcOrd="5" destOrd="0" parTransId="{031E1B7B-1DA1-4694-A430-ECF549415B70}" sibTransId="{13BFCB31-6FBC-4406-820F-82FF25609907}"/>
    <dgm:cxn modelId="{0C158BC2-B827-4689-9633-5C26FDE37179}" srcId="{9C7579F8-1A83-421C-A84D-44F8096A09AA}" destId="{02BB145F-D106-47F9-88B8-6479EBD71C7B}" srcOrd="3" destOrd="0" parTransId="{86466AEB-30F6-4FE4-AE92-24FAE722DB30}" sibTransId="{4B2A1175-4FE0-444F-AC81-4A1C7F836257}"/>
    <dgm:cxn modelId="{5F42C5D1-EBBE-4F4C-A67C-2CD1B35508B3}" type="presOf" srcId="{02BB145F-D106-47F9-88B8-6479EBD71C7B}" destId="{23606E10-09F7-4F13-871C-29BDD2B8B4B7}" srcOrd="0" destOrd="0" presId="urn:microsoft.com/office/officeart/2005/8/layout/chevron1"/>
    <dgm:cxn modelId="{02FD33E5-F9E3-44BF-B8C1-0DD86D19B68A}" type="presOf" srcId="{9C7579F8-1A83-421C-A84D-44F8096A09AA}" destId="{62E47944-532D-491E-B6E4-596124D8D64D}" srcOrd="0" destOrd="0" presId="urn:microsoft.com/office/officeart/2005/8/layout/chevron1"/>
    <dgm:cxn modelId="{56B3B1EB-A584-4D4E-B36C-7892D493FD1B}" srcId="{9C7579F8-1A83-421C-A84D-44F8096A09AA}" destId="{E8C7187C-F74F-4267-95CB-E5771B7C67CD}" srcOrd="4" destOrd="0" parTransId="{131A3D31-FB7A-46B5-BE19-6F0359CC8FDA}" sibTransId="{94005C4B-2B0B-4E74-B9F1-E2BF8D2FD793}"/>
    <dgm:cxn modelId="{5944B8FA-0382-45CD-9DAE-73CD240FBC2B}" srcId="{9C7579F8-1A83-421C-A84D-44F8096A09AA}" destId="{43A85C27-077E-4611-BA7A-59584B588F7F}" srcOrd="2" destOrd="0" parTransId="{74F4C42D-8FDA-4EEB-BF21-145604E0D73B}" sibTransId="{C09A8F7F-DD87-4C18-8441-F90831836CC9}"/>
    <dgm:cxn modelId="{BF81708E-DC6E-4B7F-8940-93EC92EA8500}" type="presParOf" srcId="{62E47944-532D-491E-B6E4-596124D8D64D}" destId="{CB29321D-540C-4CDF-AC08-BD29818C0B32}" srcOrd="0" destOrd="0" presId="urn:microsoft.com/office/officeart/2005/8/layout/chevron1"/>
    <dgm:cxn modelId="{C38BFDD3-183D-4AAD-A4BC-B7648460203F}" type="presParOf" srcId="{62E47944-532D-491E-B6E4-596124D8D64D}" destId="{4A676095-C6AF-46C9-8028-C0728FB6E230}" srcOrd="1" destOrd="0" presId="urn:microsoft.com/office/officeart/2005/8/layout/chevron1"/>
    <dgm:cxn modelId="{FDFB9E59-78F7-4D2F-8F8E-B3F990977B9E}" type="presParOf" srcId="{62E47944-532D-491E-B6E4-596124D8D64D}" destId="{5BEFBAAC-A835-4252-8225-3D84DCF1A08E}" srcOrd="2" destOrd="0" presId="urn:microsoft.com/office/officeart/2005/8/layout/chevron1"/>
    <dgm:cxn modelId="{F7FBE2D7-E967-44A9-9637-5D6D24CB5007}" type="presParOf" srcId="{62E47944-532D-491E-B6E4-596124D8D64D}" destId="{1E9EB5C7-1128-48EA-BB71-F8F062C0A440}" srcOrd="3" destOrd="0" presId="urn:microsoft.com/office/officeart/2005/8/layout/chevron1"/>
    <dgm:cxn modelId="{56294D40-6292-49DD-9252-BD0315C2C4A6}" type="presParOf" srcId="{62E47944-532D-491E-B6E4-596124D8D64D}" destId="{4B30B48A-9734-401A-8C3A-20DF7D52DE80}" srcOrd="4" destOrd="0" presId="urn:microsoft.com/office/officeart/2005/8/layout/chevron1"/>
    <dgm:cxn modelId="{B926E560-1852-49DA-9709-543D781CAEF8}" type="presParOf" srcId="{62E47944-532D-491E-B6E4-596124D8D64D}" destId="{06C0B62A-E533-4B9E-914A-D5ADAC01CD14}" srcOrd="5" destOrd="0" presId="urn:microsoft.com/office/officeart/2005/8/layout/chevron1"/>
    <dgm:cxn modelId="{3117252D-E204-4FB6-A86E-655CEBB1A791}" type="presParOf" srcId="{62E47944-532D-491E-B6E4-596124D8D64D}" destId="{23606E10-09F7-4F13-871C-29BDD2B8B4B7}" srcOrd="6" destOrd="0" presId="urn:microsoft.com/office/officeart/2005/8/layout/chevron1"/>
    <dgm:cxn modelId="{6A6D6FD6-1F66-40DA-BF12-36CADFA77805}" type="presParOf" srcId="{62E47944-532D-491E-B6E4-596124D8D64D}" destId="{0053648E-568D-45FF-8953-E6E18E97924A}" srcOrd="7" destOrd="0" presId="urn:microsoft.com/office/officeart/2005/8/layout/chevron1"/>
    <dgm:cxn modelId="{F1F183D1-2369-4EBE-98A9-483BAF757D5A}" type="presParOf" srcId="{62E47944-532D-491E-B6E4-596124D8D64D}" destId="{5B0D8F7B-BB99-439F-A4D2-FADEB9087C5D}" srcOrd="8" destOrd="0" presId="urn:microsoft.com/office/officeart/2005/8/layout/chevron1"/>
    <dgm:cxn modelId="{89ABD241-09BF-4F4D-8BE4-E963F3C6A079}" type="presParOf" srcId="{62E47944-532D-491E-B6E4-596124D8D64D}" destId="{0C030ED1-E1E0-44BC-89CB-0B6E0F7B031E}" srcOrd="9" destOrd="0" presId="urn:microsoft.com/office/officeart/2005/8/layout/chevron1"/>
    <dgm:cxn modelId="{90D000D8-AF17-4B19-B1EC-5AABF1EE96D0}" type="presParOf" srcId="{62E47944-532D-491E-B6E4-596124D8D64D}" destId="{7AC2FF84-4AEF-4E24-91C1-B7D4348D20F8}" srcOrd="10" destOrd="0" presId="urn:microsoft.com/office/officeart/2005/8/layout/chevron1"/>
    <dgm:cxn modelId="{82A45633-AF0B-4C4D-A87F-7E9A68132667}" type="presParOf" srcId="{62E47944-532D-491E-B6E4-596124D8D64D}" destId="{2515AA4A-7742-48D9-8B21-8F1D68B8A38A}" srcOrd="11" destOrd="0" presId="urn:microsoft.com/office/officeart/2005/8/layout/chevron1"/>
    <dgm:cxn modelId="{5A5DFF95-C8A0-4C98-8023-1D9A99E12551}" type="presParOf" srcId="{62E47944-532D-491E-B6E4-596124D8D64D}" destId="{38621917-1A5F-4E54-8B63-7A5C1B0FD828}" srcOrd="1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22AA1F-8AEE-4E23-A499-734DB1AC9D94}">
      <dsp:nvSpPr>
        <dsp:cNvPr id="0" name=""/>
        <dsp:cNvSpPr/>
      </dsp:nvSpPr>
      <dsp:spPr>
        <a:xfrm rot="5400000">
          <a:off x="-179431" y="179431"/>
          <a:ext cx="1196211" cy="83734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Bahnschrift SemiLight" panose="020B0502040204020203" pitchFamily="34" charset="0"/>
            </a:rPr>
            <a:t>Step ( </a:t>
          </a:r>
          <a:r>
            <a:rPr lang="en-US" sz="1600" b="1" kern="1200" dirty="0">
              <a:latin typeface="Bahnschrift SemiLight" panose="020B0502040204020203" pitchFamily="34" charset="0"/>
            </a:rPr>
            <a:t>1 </a:t>
          </a:r>
          <a:r>
            <a:rPr lang="en-US" sz="1400" kern="1200" dirty="0">
              <a:latin typeface="Bahnschrift SemiLight" panose="020B0502040204020203" pitchFamily="34" charset="0"/>
            </a:rPr>
            <a:t>)</a:t>
          </a:r>
          <a:endParaRPr lang="en-IN" sz="1400" kern="1200" dirty="0">
            <a:latin typeface="Bahnschrift SemiLight" panose="020B0502040204020203" pitchFamily="34" charset="0"/>
          </a:endParaRPr>
        </a:p>
      </dsp:txBody>
      <dsp:txXfrm rot="-5400000">
        <a:off x="2" y="418673"/>
        <a:ext cx="837347" cy="358864"/>
      </dsp:txXfrm>
    </dsp:sp>
    <dsp:sp modelId="{A1A7BB58-3B25-4759-BD30-BB13A9ACD9B3}">
      <dsp:nvSpPr>
        <dsp:cNvPr id="0" name=""/>
        <dsp:cNvSpPr/>
      </dsp:nvSpPr>
      <dsp:spPr>
        <a:xfrm rot="5400000">
          <a:off x="1634795" y="-795936"/>
          <a:ext cx="777537" cy="237243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600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6985" rIns="6985" bIns="6985" numCol="1" spcCol="1270" anchor="ctr" anchorCtr="0">
          <a:noAutofit/>
        </a:bodyPr>
        <a:lstStyle/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50" kern="1200" dirty="0">
              <a:latin typeface="Bahnschrift SemiLight" panose="020B0502040204020203" pitchFamily="34" charset="0"/>
            </a:rPr>
            <a:t> Fix Position on Land</a:t>
          </a:r>
          <a:endParaRPr lang="en-IN" sz="1050" kern="1200" dirty="0">
            <a:latin typeface="Bahnschrift SemiLight" panose="020B0502040204020203" pitchFamily="34" charset="0"/>
          </a:endParaRP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50" kern="1200" dirty="0">
              <a:latin typeface="Bahnschrift SemiLight" panose="020B0502040204020203" pitchFamily="34" charset="0"/>
            </a:rPr>
            <a:t> Power ON</a:t>
          </a:r>
          <a:endParaRPr lang="en-IN" sz="1050" kern="1200" dirty="0">
            <a:latin typeface="Bahnschrift SemiLight" panose="020B0502040204020203" pitchFamily="34" charset="0"/>
          </a:endParaRP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50" kern="1200" dirty="0">
              <a:latin typeface="Bahnschrift SemiLight" panose="020B0502040204020203" pitchFamily="34" charset="0"/>
            </a:rPr>
            <a:t> Arm Motors</a:t>
          </a:r>
          <a:endParaRPr lang="en-IN" sz="1050" kern="1200" dirty="0">
            <a:latin typeface="Bahnschrift SemiLight" panose="020B0502040204020203" pitchFamily="34" charset="0"/>
          </a:endParaRPr>
        </a:p>
      </dsp:txBody>
      <dsp:txXfrm rot="-5400000">
        <a:off x="837347" y="39468"/>
        <a:ext cx="2334477" cy="701625"/>
      </dsp:txXfrm>
    </dsp:sp>
    <dsp:sp modelId="{74C57365-0174-49E1-A4DC-BABE68CA55A4}">
      <dsp:nvSpPr>
        <dsp:cNvPr id="0" name=""/>
        <dsp:cNvSpPr/>
      </dsp:nvSpPr>
      <dsp:spPr>
        <a:xfrm rot="5400000">
          <a:off x="-179431" y="1176274"/>
          <a:ext cx="1196211" cy="83734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Bahnschrift SemiLight" panose="020B0502040204020203" pitchFamily="34" charset="0"/>
            </a:rPr>
            <a:t>Step ( </a:t>
          </a:r>
          <a:r>
            <a:rPr lang="en-US" sz="1600" b="1" kern="1200" dirty="0">
              <a:latin typeface="Bahnschrift SemiLight" panose="020B0502040204020203" pitchFamily="34" charset="0"/>
            </a:rPr>
            <a:t>2 </a:t>
          </a:r>
          <a:r>
            <a:rPr lang="en-US" sz="1400" kern="1200" dirty="0">
              <a:latin typeface="Bahnschrift SemiLight" panose="020B0502040204020203" pitchFamily="34" charset="0"/>
            </a:rPr>
            <a:t>) </a:t>
          </a:r>
          <a:endParaRPr lang="en-IN" sz="1400" kern="1200" dirty="0">
            <a:latin typeface="Bahnschrift SemiLight" panose="020B0502040204020203" pitchFamily="34" charset="0"/>
          </a:endParaRPr>
        </a:p>
      </dsp:txBody>
      <dsp:txXfrm rot="-5400000">
        <a:off x="2" y="1415516"/>
        <a:ext cx="837347" cy="358864"/>
      </dsp:txXfrm>
    </dsp:sp>
    <dsp:sp modelId="{DF9E22A1-B985-467E-B379-46F13AE34A8E}">
      <dsp:nvSpPr>
        <dsp:cNvPr id="0" name=""/>
        <dsp:cNvSpPr/>
      </dsp:nvSpPr>
      <dsp:spPr>
        <a:xfrm rot="5400000">
          <a:off x="1634795" y="199394"/>
          <a:ext cx="777537" cy="237243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600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6985" rIns="6985" bIns="6985" numCol="1" spcCol="1270" anchor="ctr" anchorCtr="0">
          <a:noAutofit/>
        </a:bodyPr>
        <a:lstStyle/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50" kern="1200" dirty="0">
              <a:latin typeface="Bahnschrift SemiLight" panose="020B0502040204020203" pitchFamily="34" charset="0"/>
            </a:rPr>
            <a:t> Throttle Up</a:t>
          </a:r>
          <a:endParaRPr lang="en-IN" sz="1050" kern="1200" dirty="0">
            <a:latin typeface="Bahnschrift SemiLight" panose="020B0502040204020203" pitchFamily="34" charset="0"/>
          </a:endParaRPr>
        </a:p>
      </dsp:txBody>
      <dsp:txXfrm rot="-5400000">
        <a:off x="837347" y="1034798"/>
        <a:ext cx="2334477" cy="701625"/>
      </dsp:txXfrm>
    </dsp:sp>
    <dsp:sp modelId="{59E6AE97-4190-453E-84BC-22DF4C52F800}">
      <dsp:nvSpPr>
        <dsp:cNvPr id="0" name=""/>
        <dsp:cNvSpPr/>
      </dsp:nvSpPr>
      <dsp:spPr>
        <a:xfrm rot="5400000">
          <a:off x="-179431" y="2171605"/>
          <a:ext cx="1196211" cy="83734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Bahnschrift SemiLight" panose="020B0502040204020203" pitchFamily="34" charset="0"/>
            </a:rPr>
            <a:t>Step ( </a:t>
          </a:r>
          <a:r>
            <a:rPr lang="en-US" sz="1600" b="1" kern="1200" dirty="0">
              <a:latin typeface="Bahnschrift SemiLight" panose="020B0502040204020203" pitchFamily="34" charset="0"/>
            </a:rPr>
            <a:t>3 </a:t>
          </a:r>
          <a:r>
            <a:rPr lang="en-US" sz="1400" kern="1200" dirty="0">
              <a:latin typeface="Bahnschrift SemiLight" panose="020B0502040204020203" pitchFamily="34" charset="0"/>
            </a:rPr>
            <a:t>)</a:t>
          </a:r>
          <a:endParaRPr lang="en-IN" sz="1400" kern="1200" dirty="0">
            <a:latin typeface="Bahnschrift SemiLight" panose="020B0502040204020203" pitchFamily="34" charset="0"/>
          </a:endParaRPr>
        </a:p>
      </dsp:txBody>
      <dsp:txXfrm rot="-5400000">
        <a:off x="2" y="2410847"/>
        <a:ext cx="837347" cy="358864"/>
      </dsp:txXfrm>
    </dsp:sp>
    <dsp:sp modelId="{C804160F-93B0-45E5-A5F7-63E8D6439F75}">
      <dsp:nvSpPr>
        <dsp:cNvPr id="0" name=""/>
        <dsp:cNvSpPr/>
      </dsp:nvSpPr>
      <dsp:spPr>
        <a:xfrm rot="5400000">
          <a:off x="1634795" y="1194726"/>
          <a:ext cx="777537" cy="237243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600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6985" rIns="6985" bIns="6985" numCol="1" spcCol="1270" anchor="ctr" anchorCtr="0">
          <a:noAutofit/>
        </a:bodyPr>
        <a:lstStyle/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50" kern="1200" dirty="0">
              <a:latin typeface="Bahnschrift SemiLight" panose="020B0502040204020203" pitchFamily="34" charset="0"/>
            </a:rPr>
            <a:t> Wait for Altimeter Data</a:t>
          </a:r>
          <a:endParaRPr lang="en-IN" sz="1050" kern="1200" dirty="0">
            <a:latin typeface="Bahnschrift SemiLight" panose="020B0502040204020203" pitchFamily="34" charset="0"/>
          </a:endParaRP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50" kern="1200" dirty="0">
              <a:latin typeface="Bahnschrift SemiLight" panose="020B0502040204020203" pitchFamily="34" charset="0"/>
            </a:rPr>
            <a:t> if   (altitude == </a:t>
          </a:r>
          <a:r>
            <a:rPr lang="en-US" sz="1050" kern="1200" dirty="0" err="1">
              <a:latin typeface="Bahnschrift SemiLight" panose="020B0502040204020203" pitchFamily="34" charset="0"/>
            </a:rPr>
            <a:t>definedHeight</a:t>
          </a:r>
          <a:r>
            <a:rPr lang="en-US" sz="1050" kern="1200" dirty="0">
              <a:latin typeface="Bahnschrift SemiLight" panose="020B0502040204020203" pitchFamily="34" charset="0"/>
            </a:rPr>
            <a:t>) :             	</a:t>
          </a:r>
          <a:r>
            <a:rPr lang="en-US" sz="1050" kern="1200" dirty="0" err="1">
              <a:latin typeface="Bahnschrift SemiLight" panose="020B0502040204020203" pitchFamily="34" charset="0"/>
            </a:rPr>
            <a:t>func</a:t>
          </a:r>
          <a:r>
            <a:rPr lang="en-US" sz="1050" kern="1200" dirty="0">
              <a:latin typeface="Bahnschrift SemiLight" panose="020B0502040204020203" pitchFamily="34" charset="0"/>
            </a:rPr>
            <a:t>(</a:t>
          </a:r>
          <a:r>
            <a:rPr lang="en-US" sz="1050" kern="1200" dirty="0" err="1">
              <a:latin typeface="Bahnschrift SemiLight" panose="020B0502040204020203" pitchFamily="34" charset="0"/>
            </a:rPr>
            <a:t>holdThisAltitude</a:t>
          </a:r>
          <a:r>
            <a:rPr lang="en-US" sz="1050" kern="1200" dirty="0">
              <a:latin typeface="Bahnschrift SemiLight" panose="020B0502040204020203" pitchFamily="34" charset="0"/>
            </a:rPr>
            <a:t>)</a:t>
          </a:r>
          <a:endParaRPr lang="en-IN" sz="1050" kern="1200" dirty="0">
            <a:latin typeface="Bahnschrift SemiLight" panose="020B0502040204020203" pitchFamily="34" charset="0"/>
          </a:endParaRPr>
        </a:p>
      </dsp:txBody>
      <dsp:txXfrm rot="-5400000">
        <a:off x="837347" y="2030130"/>
        <a:ext cx="2334477" cy="70162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22AA1F-8AEE-4E23-A499-734DB1AC9D94}">
      <dsp:nvSpPr>
        <dsp:cNvPr id="0" name=""/>
        <dsp:cNvSpPr/>
      </dsp:nvSpPr>
      <dsp:spPr>
        <a:xfrm rot="5400000">
          <a:off x="-179431" y="179431"/>
          <a:ext cx="1196211" cy="83734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Bahnschrift SemiLight" panose="020B0502040204020203" pitchFamily="34" charset="0"/>
            </a:rPr>
            <a:t>Step ( </a:t>
          </a:r>
          <a:r>
            <a:rPr lang="en-US" sz="1600" b="1" kern="1200" dirty="0">
              <a:latin typeface="Bahnschrift SemiLight" panose="020B0502040204020203" pitchFamily="34" charset="0"/>
            </a:rPr>
            <a:t>0 </a:t>
          </a:r>
          <a:r>
            <a:rPr lang="en-US" sz="1400" kern="1200" dirty="0">
              <a:latin typeface="Bahnschrift SemiLight" panose="020B0502040204020203" pitchFamily="34" charset="0"/>
            </a:rPr>
            <a:t>)</a:t>
          </a:r>
          <a:endParaRPr lang="en-IN" sz="1400" kern="1200" dirty="0">
            <a:latin typeface="Bahnschrift SemiLight" panose="020B0502040204020203" pitchFamily="34" charset="0"/>
          </a:endParaRPr>
        </a:p>
      </dsp:txBody>
      <dsp:txXfrm rot="-5400000">
        <a:off x="2" y="418673"/>
        <a:ext cx="837347" cy="358864"/>
      </dsp:txXfrm>
    </dsp:sp>
    <dsp:sp modelId="{A1A7BB58-3B25-4759-BD30-BB13A9ACD9B3}">
      <dsp:nvSpPr>
        <dsp:cNvPr id="0" name=""/>
        <dsp:cNvSpPr/>
      </dsp:nvSpPr>
      <dsp:spPr>
        <a:xfrm rot="5400000">
          <a:off x="1665271" y="-826412"/>
          <a:ext cx="777537" cy="243338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600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6350" rIns="6350" bIns="6350" numCol="1" spcCol="1270" anchor="ctr" anchorCtr="0">
          <a:noAutofit/>
        </a:bodyPr>
        <a:lstStyle/>
        <a:p>
          <a:pPr marL="57150" lvl="1" indent="-57150" algn="l" defTabSz="433387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75" kern="1200" dirty="0">
              <a:latin typeface="Bahnschrift SemiLight" panose="020B0502040204020203" pitchFamily="34" charset="0"/>
            </a:rPr>
            <a:t> Associate a QR code to landing function</a:t>
          </a:r>
          <a:endParaRPr lang="en-IN" sz="975" kern="1200" dirty="0">
            <a:latin typeface="Bahnschrift SemiLight" panose="020B0502040204020203" pitchFamily="34" charset="0"/>
          </a:endParaRPr>
        </a:p>
        <a:p>
          <a:pPr marL="57150" lvl="1" indent="-57150" algn="l" defTabSz="433387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75" kern="1200" dirty="0">
              <a:latin typeface="Bahnschrift SemiLight" panose="020B0502040204020203" pitchFamily="34" charset="0"/>
            </a:rPr>
            <a:t> Search for gates</a:t>
          </a:r>
          <a:endParaRPr lang="en-IN" sz="975" kern="1200" dirty="0">
            <a:latin typeface="Bahnschrift SemiLight" panose="020B0502040204020203" pitchFamily="34" charset="0"/>
          </a:endParaRPr>
        </a:p>
        <a:p>
          <a:pPr marL="57150" lvl="1" indent="-57150" algn="l" defTabSz="433387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75" kern="1200" dirty="0">
              <a:latin typeface="Bahnschrift SemiLight" panose="020B0502040204020203" pitchFamily="34" charset="0"/>
            </a:rPr>
            <a:t> if  (</a:t>
          </a:r>
          <a:r>
            <a:rPr lang="en-US" sz="975" kern="1200" dirty="0" err="1">
              <a:latin typeface="Bahnschrift SemiLight" panose="020B0502040204020203" pitchFamily="34" charset="0"/>
            </a:rPr>
            <a:t>numberOfGates</a:t>
          </a:r>
          <a:r>
            <a:rPr lang="en-US" sz="975" kern="1200" dirty="0">
              <a:latin typeface="Bahnschrift SemiLight" panose="020B0502040204020203" pitchFamily="34" charset="0"/>
            </a:rPr>
            <a:t> == None) :                  	</a:t>
          </a:r>
          <a:r>
            <a:rPr lang="en-US" sz="975" kern="1200" dirty="0" err="1">
              <a:latin typeface="Bahnschrift SemiLight" panose="020B0502040204020203" pitchFamily="34" charset="0"/>
            </a:rPr>
            <a:t>GoTo</a:t>
          </a:r>
          <a:r>
            <a:rPr lang="en-US" sz="975" kern="1200" dirty="0">
              <a:latin typeface="Bahnschrift SemiLight" panose="020B0502040204020203" pitchFamily="34" charset="0"/>
            </a:rPr>
            <a:t> Step ( </a:t>
          </a:r>
          <a:r>
            <a:rPr lang="en-US" sz="1000" b="1" kern="1200" dirty="0">
              <a:latin typeface="Bahnschrift SemiLight" panose="020B0502040204020203" pitchFamily="34" charset="0"/>
            </a:rPr>
            <a:t>1 </a:t>
          </a:r>
          <a:r>
            <a:rPr lang="en-US" sz="975" kern="1200" dirty="0">
              <a:latin typeface="Bahnschrift SemiLight" panose="020B0502040204020203" pitchFamily="34" charset="0"/>
            </a:rPr>
            <a:t>)</a:t>
          </a:r>
          <a:endParaRPr lang="en-IN" sz="975" kern="1200" dirty="0">
            <a:latin typeface="Bahnschrift SemiLight" panose="020B0502040204020203" pitchFamily="34" charset="0"/>
          </a:endParaRPr>
        </a:p>
      </dsp:txBody>
      <dsp:txXfrm rot="-5400000">
        <a:off x="837347" y="39468"/>
        <a:ext cx="2395429" cy="701625"/>
      </dsp:txXfrm>
    </dsp:sp>
    <dsp:sp modelId="{74C57365-0174-49E1-A4DC-BABE68CA55A4}">
      <dsp:nvSpPr>
        <dsp:cNvPr id="0" name=""/>
        <dsp:cNvSpPr/>
      </dsp:nvSpPr>
      <dsp:spPr>
        <a:xfrm rot="5400000">
          <a:off x="-179431" y="1176274"/>
          <a:ext cx="1196211" cy="83734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Bahnschrift SemiLight" panose="020B0502040204020203" pitchFamily="34" charset="0"/>
            </a:rPr>
            <a:t>Step ( </a:t>
          </a:r>
          <a:r>
            <a:rPr lang="en-US" sz="1600" b="1" kern="1200" dirty="0">
              <a:latin typeface="Bahnschrift SemiLight" panose="020B0502040204020203" pitchFamily="34" charset="0"/>
            </a:rPr>
            <a:t>1 </a:t>
          </a:r>
          <a:r>
            <a:rPr lang="en-US" sz="1400" kern="1200" dirty="0">
              <a:latin typeface="Bahnschrift SemiLight" panose="020B0502040204020203" pitchFamily="34" charset="0"/>
            </a:rPr>
            <a:t>)</a:t>
          </a:r>
          <a:endParaRPr lang="en-IN" sz="1400" kern="1200" dirty="0">
            <a:latin typeface="Bahnschrift SemiLight" panose="020B0502040204020203" pitchFamily="34" charset="0"/>
          </a:endParaRPr>
        </a:p>
      </dsp:txBody>
      <dsp:txXfrm rot="-5400000">
        <a:off x="2" y="1415516"/>
        <a:ext cx="837347" cy="358864"/>
      </dsp:txXfrm>
    </dsp:sp>
    <dsp:sp modelId="{DF9E22A1-B985-467E-B379-46F13AE34A8E}">
      <dsp:nvSpPr>
        <dsp:cNvPr id="0" name=""/>
        <dsp:cNvSpPr/>
      </dsp:nvSpPr>
      <dsp:spPr>
        <a:xfrm rot="5400000">
          <a:off x="1665271" y="168918"/>
          <a:ext cx="777537" cy="243338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600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6350" rIns="6350" bIns="63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>
              <a:latin typeface="Bahnschrift SemiLight" panose="020B0502040204020203" pitchFamily="34" charset="0"/>
            </a:rPr>
            <a:t> Lurk &amp; Look for a matching QR Code (through camera module)</a:t>
          </a:r>
          <a:endParaRPr lang="en-IN" sz="1000" kern="1200" dirty="0">
            <a:latin typeface="Bahnschrift SemiLight" panose="020B0502040204020203" pitchFamily="34" charset="0"/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>
              <a:latin typeface="Bahnschrift SemiLight" panose="020B0502040204020203" pitchFamily="34" charset="0"/>
            </a:rPr>
            <a:t> if  (</a:t>
          </a:r>
          <a:r>
            <a:rPr lang="en-US" sz="1000" kern="1200" dirty="0" err="1">
              <a:latin typeface="Bahnschrift SemiLight" panose="020B0502040204020203" pitchFamily="34" charset="0"/>
            </a:rPr>
            <a:t>foundQrCode</a:t>
          </a:r>
          <a:r>
            <a:rPr lang="en-US" sz="1000" kern="1200" dirty="0">
              <a:latin typeface="Bahnschrift SemiLight" panose="020B0502040204020203" pitchFamily="34" charset="0"/>
            </a:rPr>
            <a:t> == 1) :                  	</a:t>
          </a:r>
          <a:r>
            <a:rPr lang="en-US" sz="1000" kern="1200" dirty="0" err="1">
              <a:latin typeface="Bahnschrift SemiLight" panose="020B0502040204020203" pitchFamily="34" charset="0"/>
            </a:rPr>
            <a:t>GoTo</a:t>
          </a:r>
          <a:r>
            <a:rPr lang="en-US" sz="1000" kern="1200" dirty="0">
              <a:latin typeface="Bahnschrift SemiLight" panose="020B0502040204020203" pitchFamily="34" charset="0"/>
            </a:rPr>
            <a:t> Step ( 2 )</a:t>
          </a:r>
          <a:endParaRPr lang="en-IN" sz="1000" kern="1200" dirty="0">
            <a:latin typeface="Bahnschrift SemiLight" panose="020B0502040204020203" pitchFamily="34" charset="0"/>
          </a:endParaRPr>
        </a:p>
      </dsp:txBody>
      <dsp:txXfrm rot="-5400000">
        <a:off x="837347" y="1034798"/>
        <a:ext cx="2395429" cy="701625"/>
      </dsp:txXfrm>
    </dsp:sp>
    <dsp:sp modelId="{59E6AE97-4190-453E-84BC-22DF4C52F800}">
      <dsp:nvSpPr>
        <dsp:cNvPr id="0" name=""/>
        <dsp:cNvSpPr/>
      </dsp:nvSpPr>
      <dsp:spPr>
        <a:xfrm rot="5400000">
          <a:off x="-179431" y="2171605"/>
          <a:ext cx="1196211" cy="83734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Bahnschrift SemiLight" panose="020B0502040204020203" pitchFamily="34" charset="0"/>
            </a:rPr>
            <a:t>Step ( </a:t>
          </a:r>
          <a:r>
            <a:rPr lang="en-US" sz="1600" b="1" kern="1200" dirty="0">
              <a:latin typeface="Bahnschrift SemiLight" panose="020B0502040204020203" pitchFamily="34" charset="0"/>
            </a:rPr>
            <a:t>2 </a:t>
          </a:r>
          <a:r>
            <a:rPr lang="en-US" sz="1400" kern="1200" dirty="0">
              <a:latin typeface="Bahnschrift SemiLight" panose="020B0502040204020203" pitchFamily="34" charset="0"/>
            </a:rPr>
            <a:t>)</a:t>
          </a:r>
          <a:endParaRPr lang="en-IN" sz="1400" kern="1200" dirty="0">
            <a:latin typeface="Bahnschrift SemiLight" panose="020B0502040204020203" pitchFamily="34" charset="0"/>
          </a:endParaRPr>
        </a:p>
      </dsp:txBody>
      <dsp:txXfrm rot="-5400000">
        <a:off x="2" y="2410847"/>
        <a:ext cx="837347" cy="358864"/>
      </dsp:txXfrm>
    </dsp:sp>
    <dsp:sp modelId="{C804160F-93B0-45E5-A5F7-63E8D6439F75}">
      <dsp:nvSpPr>
        <dsp:cNvPr id="0" name=""/>
        <dsp:cNvSpPr/>
      </dsp:nvSpPr>
      <dsp:spPr>
        <a:xfrm rot="5400000">
          <a:off x="1665271" y="1164250"/>
          <a:ext cx="777537" cy="243338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600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6350" rIns="6350" bIns="63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>
              <a:latin typeface="Bahnschrift SemiLight" panose="020B0502040204020203" pitchFamily="34" charset="0"/>
            </a:rPr>
            <a:t>Open servo to drop item (after throttle down)</a:t>
          </a:r>
          <a:endParaRPr lang="en-IN" sz="1000" kern="1200" dirty="0">
            <a:latin typeface="Bahnschrift SemiLight" panose="020B0502040204020203" pitchFamily="34" charset="0"/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>
              <a:latin typeface="Bahnschrift SemiLight" panose="020B0502040204020203" pitchFamily="34" charset="0"/>
            </a:rPr>
            <a:t>Lower down throttle until UAV touches the ground.</a:t>
          </a:r>
          <a:endParaRPr lang="en-IN" sz="1000" kern="1200" dirty="0">
            <a:latin typeface="Bahnschrift SemiLight" panose="020B0502040204020203" pitchFamily="34" charset="0"/>
          </a:endParaRPr>
        </a:p>
      </dsp:txBody>
      <dsp:txXfrm rot="-5400000">
        <a:off x="837347" y="2030130"/>
        <a:ext cx="2395429" cy="70162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FE344E-0896-4D79-A831-056277BD9753}">
      <dsp:nvSpPr>
        <dsp:cNvPr id="0" name=""/>
        <dsp:cNvSpPr/>
      </dsp:nvSpPr>
      <dsp:spPr>
        <a:xfrm>
          <a:off x="1" y="659094"/>
          <a:ext cx="3282724" cy="471976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674" tIns="29337" rIns="14669" bIns="29337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>
              <a:solidFill>
                <a:schemeClr val="tx1">
                  <a:lumMod val="95000"/>
                  <a:lumOff val="5000"/>
                </a:schemeClr>
              </a:solidFill>
            </a:rPr>
            <a:t>      </a:t>
          </a:r>
          <a:r>
            <a:rPr lang="en-IN" sz="1100" kern="1200" dirty="0">
              <a:solidFill>
                <a:schemeClr val="tx1">
                  <a:lumMod val="95000"/>
                  <a:lumOff val="5000"/>
                </a:schemeClr>
              </a:solidFill>
              <a:latin typeface="Bahnschrift SemiLight" panose="020B0502040204020203" pitchFamily="34" charset="0"/>
            </a:rPr>
            <a:t>Use Transmitter to move drone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>
              <a:solidFill>
                <a:schemeClr val="tx1">
                  <a:lumMod val="95000"/>
                  <a:lumOff val="5000"/>
                </a:schemeClr>
              </a:solidFill>
              <a:latin typeface="Bahnschrift SemiLight" panose="020B0502040204020203" pitchFamily="34" charset="0"/>
            </a:rPr>
            <a:t>            in complex geometries</a:t>
          </a:r>
        </a:p>
      </dsp:txBody>
      <dsp:txXfrm>
        <a:off x="1" y="659094"/>
        <a:ext cx="3164730" cy="471976"/>
      </dsp:txXfrm>
    </dsp:sp>
    <dsp:sp modelId="{38C04D0E-A398-45AC-9BFE-95952EB47409}">
      <dsp:nvSpPr>
        <dsp:cNvPr id="0" name=""/>
        <dsp:cNvSpPr/>
      </dsp:nvSpPr>
      <dsp:spPr>
        <a:xfrm>
          <a:off x="2504260" y="659508"/>
          <a:ext cx="3352416" cy="4745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>
              <a:solidFill>
                <a:schemeClr val="tx1">
                  <a:lumMod val="95000"/>
                  <a:lumOff val="5000"/>
                </a:schemeClr>
              </a:solidFill>
              <a:latin typeface="Bahnschrift SemiLight" panose="020B0502040204020203" pitchFamily="34" charset="0"/>
            </a:rPr>
            <a:t>Write PWM data via interrupted UART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>
              <a:solidFill>
                <a:schemeClr val="tx1">
                  <a:lumMod val="95000"/>
                  <a:lumOff val="5000"/>
                </a:schemeClr>
              </a:solidFill>
              <a:latin typeface="Bahnschrift SemiLight" panose="020B0502040204020203" pitchFamily="34" charset="0"/>
            </a:rPr>
            <a:t>                  (into a text file)</a:t>
          </a:r>
        </a:p>
      </dsp:txBody>
      <dsp:txXfrm>
        <a:off x="2741516" y="659508"/>
        <a:ext cx="2877905" cy="474511"/>
      </dsp:txXfrm>
    </dsp:sp>
    <dsp:sp modelId="{B92243CF-F71C-45C3-A583-E0F7F7B7DDE7}">
      <dsp:nvSpPr>
        <dsp:cNvPr id="0" name=""/>
        <dsp:cNvSpPr/>
      </dsp:nvSpPr>
      <dsp:spPr>
        <a:xfrm>
          <a:off x="5325494" y="659035"/>
          <a:ext cx="3282724" cy="48438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>
              <a:solidFill>
                <a:schemeClr val="tx1">
                  <a:lumMod val="95000"/>
                  <a:lumOff val="5000"/>
                </a:schemeClr>
              </a:solidFill>
              <a:latin typeface="Bahnschrift SemiLight" panose="020B0502040204020203" pitchFamily="34" charset="0"/>
            </a:rPr>
            <a:t>Apply frame detection logic to automate 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>
              <a:solidFill>
                <a:schemeClr val="tx1">
                  <a:lumMod val="95000"/>
                  <a:lumOff val="5000"/>
                </a:schemeClr>
              </a:solidFill>
              <a:latin typeface="Bahnschrift SemiLight" panose="020B0502040204020203" pitchFamily="34" charset="0"/>
            </a:rPr>
            <a:t>Drone movement as required</a:t>
          </a:r>
        </a:p>
      </dsp:txBody>
      <dsp:txXfrm>
        <a:off x="5567687" y="659035"/>
        <a:ext cx="2798339" cy="48438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F141C4-26DE-49E4-90BE-FFA5A8110EF6}">
      <dsp:nvSpPr>
        <dsp:cNvPr id="0" name=""/>
        <dsp:cNvSpPr/>
      </dsp:nvSpPr>
      <dsp:spPr>
        <a:xfrm>
          <a:off x="644770" y="893529"/>
          <a:ext cx="2067947" cy="5863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152400" dist="317500" dir="5400000" sx="90000" sy="-19000" rotWithShape="0">
            <a:prstClr val="black">
              <a:alpha val="15000"/>
            </a:prst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i="1" kern="1200" dirty="0">
              <a:ln>
                <a:solidFill>
                  <a:schemeClr val="accent1">
                    <a:lumMod val="5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Bahnschrift SemiBold" panose="020B0502040204020203" pitchFamily="34" charset="0"/>
            </a:rPr>
            <a:t>Memory Allocated </a:t>
          </a:r>
          <a:r>
            <a:rPr lang="en-IN" sz="1100" kern="1200" dirty="0">
              <a:ln>
                <a:solidFill>
                  <a:schemeClr val="accent1">
                    <a:lumMod val="5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Bahnschrift SemiBold" panose="020B0502040204020203" pitchFamily="34" charset="0"/>
            </a:rPr>
            <a:t>: 5kB</a:t>
          </a:r>
        </a:p>
      </dsp:txBody>
      <dsp:txXfrm>
        <a:off x="644770" y="893529"/>
        <a:ext cx="2067947" cy="586396"/>
      </dsp:txXfrm>
    </dsp:sp>
    <dsp:sp modelId="{7575D17F-AF95-4F6E-99E6-CD057AA68494}">
      <dsp:nvSpPr>
        <dsp:cNvPr id="0" name=""/>
        <dsp:cNvSpPr/>
      </dsp:nvSpPr>
      <dsp:spPr>
        <a:xfrm>
          <a:off x="644766" y="1479105"/>
          <a:ext cx="2067955" cy="5863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i="1" kern="1200" dirty="0">
              <a:ln>
                <a:solidFill>
                  <a:schemeClr val="accent1">
                    <a:lumMod val="5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Bahnschrift SemiBold" panose="020B0502040204020203" pitchFamily="34" charset="0"/>
            </a:rPr>
            <a:t>Scheduler</a:t>
          </a:r>
          <a:r>
            <a:rPr lang="en-IN" sz="1100" kern="1200" dirty="0">
              <a:ln>
                <a:solidFill>
                  <a:schemeClr val="accent1">
                    <a:lumMod val="5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Bahnschrift SemiBold" panose="020B0502040204020203" pitchFamily="34" charset="0"/>
            </a:rPr>
            <a:t> : Pre-emptive</a:t>
          </a:r>
        </a:p>
      </dsp:txBody>
      <dsp:txXfrm>
        <a:off x="644766" y="1479105"/>
        <a:ext cx="2067955" cy="586396"/>
      </dsp:txXfrm>
    </dsp:sp>
    <dsp:sp modelId="{25F08F3C-462E-4E2E-B86E-6840A62D4D10}">
      <dsp:nvSpPr>
        <dsp:cNvPr id="0" name=""/>
        <dsp:cNvSpPr/>
      </dsp:nvSpPr>
      <dsp:spPr>
        <a:xfrm>
          <a:off x="644770" y="2627704"/>
          <a:ext cx="2067947" cy="5863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152400" dist="317500" dir="5400000" sx="90000" sy="-19000" rotWithShape="0">
            <a:prstClr val="black">
              <a:alpha val="15000"/>
            </a:prst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i="1" kern="1200" dirty="0">
              <a:ln>
                <a:solidFill>
                  <a:schemeClr val="accent1">
                    <a:lumMod val="5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Bahnschrift SemiBold" panose="020B0502040204020203" pitchFamily="34" charset="0"/>
            </a:rPr>
            <a:t>Number of tasks </a:t>
          </a:r>
          <a:r>
            <a:rPr lang="en-IN" sz="1100" kern="1200" dirty="0">
              <a:ln>
                <a:solidFill>
                  <a:schemeClr val="accent1">
                    <a:lumMod val="5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Bahnschrift SemiBold" panose="020B0502040204020203" pitchFamily="34" charset="0"/>
            </a:rPr>
            <a:t>: 5</a:t>
          </a:r>
        </a:p>
      </dsp:txBody>
      <dsp:txXfrm>
        <a:off x="644770" y="2627704"/>
        <a:ext cx="2067947" cy="586396"/>
      </dsp:txXfrm>
    </dsp:sp>
    <dsp:sp modelId="{E8DFB331-40E5-4EED-8710-2B44922FF881}">
      <dsp:nvSpPr>
        <dsp:cNvPr id="0" name=""/>
        <dsp:cNvSpPr/>
      </dsp:nvSpPr>
      <dsp:spPr>
        <a:xfrm>
          <a:off x="642192" y="2066755"/>
          <a:ext cx="2074266" cy="55999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i="1" kern="1200" dirty="0">
              <a:ln>
                <a:solidFill>
                  <a:schemeClr val="accent1">
                    <a:lumMod val="5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Bahnschrift SemiBold" panose="020B0502040204020203" pitchFamily="34" charset="0"/>
            </a:rPr>
            <a:t>Semaphores</a:t>
          </a:r>
          <a:r>
            <a:rPr lang="en-IN" sz="1100" kern="1200" dirty="0">
              <a:ln>
                <a:solidFill>
                  <a:schemeClr val="accent1">
                    <a:lumMod val="5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Bahnschrift SemiBold" panose="020B0502040204020203" pitchFamily="34" charset="0"/>
            </a:rPr>
            <a:t> : 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>
              <a:ln>
                <a:solidFill>
                  <a:schemeClr val="accent1">
                    <a:lumMod val="50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Bahnschrift SemiBold" panose="020B0502040204020203" pitchFamily="34" charset="0"/>
            </a:rPr>
            <a:t>1 semaphore of 5 count</a:t>
          </a:r>
        </a:p>
      </dsp:txBody>
      <dsp:txXfrm>
        <a:off x="642192" y="2066755"/>
        <a:ext cx="2074266" cy="55999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FE344E-0896-4D79-A831-056277BD9753}">
      <dsp:nvSpPr>
        <dsp:cNvPr id="0" name=""/>
        <dsp:cNvSpPr/>
      </dsp:nvSpPr>
      <dsp:spPr>
        <a:xfrm>
          <a:off x="1" y="659094"/>
          <a:ext cx="3282724" cy="471976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674" tIns="29337" rIns="14669" bIns="29337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>
              <a:solidFill>
                <a:schemeClr val="tx1">
                  <a:lumMod val="95000"/>
                  <a:lumOff val="5000"/>
                </a:schemeClr>
              </a:solidFill>
            </a:rPr>
            <a:t>      </a:t>
          </a:r>
          <a:r>
            <a:rPr lang="en-IN" sz="1100" kern="1200" dirty="0">
              <a:solidFill>
                <a:schemeClr val="tx1">
                  <a:lumMod val="95000"/>
                  <a:lumOff val="5000"/>
                </a:schemeClr>
              </a:solidFill>
              <a:latin typeface="Bahnschrift SemiLight" panose="020B0502040204020203" pitchFamily="34" charset="0"/>
            </a:rPr>
            <a:t>Input data from the pixy2 AI camera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>
              <a:solidFill>
                <a:schemeClr val="tx1">
                  <a:lumMod val="95000"/>
                  <a:lumOff val="5000"/>
                </a:schemeClr>
              </a:solidFill>
              <a:latin typeface="Bahnschrift SemiLight" panose="020B0502040204020203" pitchFamily="34" charset="0"/>
            </a:rPr>
            <a:t>                            module</a:t>
          </a:r>
        </a:p>
      </dsp:txBody>
      <dsp:txXfrm>
        <a:off x="1" y="659094"/>
        <a:ext cx="3164730" cy="471976"/>
      </dsp:txXfrm>
    </dsp:sp>
    <dsp:sp modelId="{38C04D0E-A398-45AC-9BFE-95952EB47409}">
      <dsp:nvSpPr>
        <dsp:cNvPr id="0" name=""/>
        <dsp:cNvSpPr/>
      </dsp:nvSpPr>
      <dsp:spPr>
        <a:xfrm>
          <a:off x="2504260" y="659508"/>
          <a:ext cx="3352416" cy="47451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marL="0" lvl="0" indent="0" algn="l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50" kern="1200" dirty="0">
              <a:solidFill>
                <a:schemeClr val="tx1">
                  <a:lumMod val="95000"/>
                  <a:lumOff val="5000"/>
                </a:schemeClr>
              </a:solidFill>
              <a:latin typeface="Bahnschrift SemiLight" panose="020B0502040204020203" pitchFamily="34" charset="0"/>
            </a:rPr>
            <a:t>Bit shift 8 bits (of 16 bits) to retain required</a:t>
          </a:r>
        </a:p>
        <a:p>
          <a:pPr marL="0" lvl="0" indent="0" algn="l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50" kern="1200" dirty="0">
              <a:solidFill>
                <a:schemeClr val="tx1">
                  <a:lumMod val="95000"/>
                  <a:lumOff val="5000"/>
                </a:schemeClr>
              </a:solidFill>
              <a:latin typeface="Bahnschrift SemiLight" panose="020B0502040204020203" pitchFamily="34" charset="0"/>
            </a:rPr>
            <a:t>		data only </a:t>
          </a:r>
        </a:p>
      </dsp:txBody>
      <dsp:txXfrm>
        <a:off x="2741516" y="659508"/>
        <a:ext cx="2877905" cy="474511"/>
      </dsp:txXfrm>
    </dsp:sp>
    <dsp:sp modelId="{B92243CF-F71C-45C3-A583-E0F7F7B7DDE7}">
      <dsp:nvSpPr>
        <dsp:cNvPr id="0" name=""/>
        <dsp:cNvSpPr/>
      </dsp:nvSpPr>
      <dsp:spPr>
        <a:xfrm>
          <a:off x="5325494" y="655936"/>
          <a:ext cx="3282724" cy="49058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>
              <a:solidFill>
                <a:schemeClr val="tx1">
                  <a:lumMod val="95000"/>
                  <a:lumOff val="5000"/>
                </a:schemeClr>
              </a:solidFill>
              <a:latin typeface="Bahnschrift SemiLight" panose="020B0502040204020203" pitchFamily="34" charset="0"/>
            </a:rPr>
            <a:t>Apply logic to the acquired data for further processes</a:t>
          </a:r>
        </a:p>
      </dsp:txBody>
      <dsp:txXfrm>
        <a:off x="5570786" y="655936"/>
        <a:ext cx="2792141" cy="49058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29321D-540C-4CDF-AC08-BD29818C0B32}">
      <dsp:nvSpPr>
        <dsp:cNvPr id="0" name=""/>
        <dsp:cNvSpPr/>
      </dsp:nvSpPr>
      <dsp:spPr>
        <a:xfrm>
          <a:off x="0" y="1030839"/>
          <a:ext cx="1381125" cy="55245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>
              <a:ln>
                <a:solidFill>
                  <a:schemeClr val="accent1">
                    <a:lumMod val="50000"/>
                  </a:schemeClr>
                </a:solidFill>
              </a:ln>
              <a:solidFill>
                <a:schemeClr val="tx1"/>
              </a:solidFill>
              <a:latin typeface="Bahnschrift Light" panose="020B0502040204020203" pitchFamily="34" charset="0"/>
            </a:rPr>
            <a:t>Build</a:t>
          </a:r>
        </a:p>
      </dsp:txBody>
      <dsp:txXfrm>
        <a:off x="276225" y="1030839"/>
        <a:ext cx="828675" cy="552450"/>
      </dsp:txXfrm>
    </dsp:sp>
    <dsp:sp modelId="{5BEFBAAC-A835-4252-8225-3D84DCF1A08E}">
      <dsp:nvSpPr>
        <dsp:cNvPr id="0" name=""/>
        <dsp:cNvSpPr/>
      </dsp:nvSpPr>
      <dsp:spPr>
        <a:xfrm>
          <a:off x="1243012" y="1030839"/>
          <a:ext cx="1381125" cy="55245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>
              <a:ln>
                <a:solidFill>
                  <a:schemeClr val="accent1">
                    <a:lumMod val="50000"/>
                  </a:schemeClr>
                </a:solidFill>
              </a:ln>
              <a:solidFill>
                <a:schemeClr val="tx1"/>
              </a:solidFill>
              <a:latin typeface="Bahnschrift Light" panose="020B0502040204020203" pitchFamily="34" charset="0"/>
            </a:rPr>
            <a:t>Motion/RHP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>
              <a:ln>
                <a:solidFill>
                  <a:schemeClr val="accent1">
                    <a:lumMod val="50000"/>
                  </a:schemeClr>
                </a:solidFill>
              </a:ln>
              <a:solidFill>
                <a:schemeClr val="tx1"/>
              </a:solidFill>
              <a:latin typeface="Bahnschrift Light" panose="020B0502040204020203" pitchFamily="34" charset="0"/>
            </a:rPr>
            <a:t>training</a:t>
          </a:r>
        </a:p>
      </dsp:txBody>
      <dsp:txXfrm>
        <a:off x="1519237" y="1030839"/>
        <a:ext cx="828675" cy="552450"/>
      </dsp:txXfrm>
    </dsp:sp>
    <dsp:sp modelId="{4B30B48A-9734-401A-8C3A-20DF7D52DE80}">
      <dsp:nvSpPr>
        <dsp:cNvPr id="0" name=""/>
        <dsp:cNvSpPr/>
      </dsp:nvSpPr>
      <dsp:spPr>
        <a:xfrm>
          <a:off x="2486024" y="1030839"/>
          <a:ext cx="1381125" cy="55245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>
              <a:ln>
                <a:solidFill>
                  <a:schemeClr val="accent1">
                    <a:lumMod val="50000"/>
                  </a:schemeClr>
                </a:solidFill>
              </a:ln>
              <a:solidFill>
                <a:schemeClr val="tx1"/>
              </a:solidFill>
              <a:latin typeface="Bahnschrift Light" panose="020B0502040204020203" pitchFamily="34" charset="0"/>
            </a:rPr>
            <a:t>IR PID Tuning</a:t>
          </a:r>
        </a:p>
      </dsp:txBody>
      <dsp:txXfrm>
        <a:off x="2762249" y="1030839"/>
        <a:ext cx="828675" cy="552450"/>
      </dsp:txXfrm>
    </dsp:sp>
    <dsp:sp modelId="{23606E10-09F7-4F13-871C-29BDD2B8B4B7}">
      <dsp:nvSpPr>
        <dsp:cNvPr id="0" name=""/>
        <dsp:cNvSpPr/>
      </dsp:nvSpPr>
      <dsp:spPr>
        <a:xfrm>
          <a:off x="3729037" y="1030839"/>
          <a:ext cx="1381125" cy="55245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>
              <a:ln>
                <a:solidFill>
                  <a:schemeClr val="accent1">
                    <a:lumMod val="50000"/>
                  </a:schemeClr>
                </a:solidFill>
              </a:ln>
              <a:solidFill>
                <a:schemeClr val="tx1"/>
              </a:solidFill>
              <a:latin typeface="Bahnschrift Light" panose="020B0502040204020203" pitchFamily="34" charset="0"/>
            </a:rPr>
            <a:t>Gate Detection Training</a:t>
          </a:r>
        </a:p>
      </dsp:txBody>
      <dsp:txXfrm>
        <a:off x="4005262" y="1030839"/>
        <a:ext cx="828675" cy="552450"/>
      </dsp:txXfrm>
    </dsp:sp>
    <dsp:sp modelId="{5B0D8F7B-BB99-439F-A4D2-FADEB9087C5D}">
      <dsp:nvSpPr>
        <dsp:cNvPr id="0" name=""/>
        <dsp:cNvSpPr/>
      </dsp:nvSpPr>
      <dsp:spPr>
        <a:xfrm>
          <a:off x="4972049" y="1030839"/>
          <a:ext cx="1381125" cy="55245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>
              <a:ln>
                <a:solidFill>
                  <a:schemeClr val="accent1">
                    <a:lumMod val="50000"/>
                  </a:schemeClr>
                </a:solidFill>
              </a:ln>
              <a:solidFill>
                <a:schemeClr val="tx1"/>
              </a:solidFill>
              <a:latin typeface="Bahnschrift Light" panose="020B0502040204020203" pitchFamily="34" charset="0"/>
            </a:rPr>
            <a:t>Obstacle Avoidance PID Tuning</a:t>
          </a:r>
        </a:p>
      </dsp:txBody>
      <dsp:txXfrm>
        <a:off x="5248274" y="1030839"/>
        <a:ext cx="828675" cy="552450"/>
      </dsp:txXfrm>
    </dsp:sp>
    <dsp:sp modelId="{7AC2FF84-4AEF-4E24-91C1-B7D4348D20F8}">
      <dsp:nvSpPr>
        <dsp:cNvPr id="0" name=""/>
        <dsp:cNvSpPr/>
      </dsp:nvSpPr>
      <dsp:spPr>
        <a:xfrm>
          <a:off x="6215062" y="1030839"/>
          <a:ext cx="1381125" cy="55245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64489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820" kern="1200" dirty="0">
              <a:ln>
                <a:solidFill>
                  <a:schemeClr val="accent1">
                    <a:lumMod val="50000"/>
                  </a:schemeClr>
                </a:solidFill>
              </a:ln>
              <a:solidFill>
                <a:schemeClr val="tx1"/>
              </a:solidFill>
              <a:latin typeface="Bahnschrift Light" panose="020B0502040204020203" pitchFamily="34" charset="0"/>
            </a:rPr>
            <a:t>Autonomous Training/Logging</a:t>
          </a:r>
        </a:p>
      </dsp:txBody>
      <dsp:txXfrm>
        <a:off x="6491287" y="1030839"/>
        <a:ext cx="828675" cy="552450"/>
      </dsp:txXfrm>
    </dsp:sp>
    <dsp:sp modelId="{38621917-1A5F-4E54-8B63-7A5C1B0FD828}">
      <dsp:nvSpPr>
        <dsp:cNvPr id="0" name=""/>
        <dsp:cNvSpPr/>
      </dsp:nvSpPr>
      <dsp:spPr>
        <a:xfrm>
          <a:off x="7458075" y="1030839"/>
          <a:ext cx="1381125" cy="55245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>
              <a:ln>
                <a:solidFill>
                  <a:schemeClr val="accent1">
                    <a:lumMod val="50000"/>
                  </a:schemeClr>
                </a:solidFill>
              </a:ln>
              <a:solidFill>
                <a:schemeClr val="tx1"/>
              </a:solidFill>
              <a:latin typeface="Bahnschrift Light" panose="020B0502040204020203" pitchFamily="34" charset="0"/>
            </a:rPr>
            <a:t>GCS/GUI Creation</a:t>
          </a:r>
        </a:p>
      </dsp:txBody>
      <dsp:txXfrm>
        <a:off x="7734300" y="1030839"/>
        <a:ext cx="828675" cy="5524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diagrams.loki3.com/VaryingWidthList">
  <dgm:title val="Varying Width List"/>
  <dgm:desc val="Use for emphasizing items of different weights.  Good for large amounts of Level 1 text.  The width of each shape is independently determined based on its text.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866a3a689e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866a3a689e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866a3a689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866a3a689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866a3a689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866a3a689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866a3a689e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866a3a689e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530656656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530656656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866a3a689e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866a3a689e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866a3a689e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866a3a689e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866a3a689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866a3a689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866a3a689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866a3a689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866a3a689e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866a3a689e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866a3a689e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866a3a689e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66a3a689e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866a3a689e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891384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866a3a689e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866a3a689e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calc.ch/xcoptercalc.php?ecalc&amp;lang=en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.jp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drive.google.com/file/d/1H6qdqrtN59HDinxw74zl31VKuelBhMW4/view?usp=sharing" TargetMode="External"/><Relationship Id="rId5" Type="http://schemas.openxmlformats.org/officeDocument/2006/relationships/hyperlink" Target="https://drive.google.com/file/d/1OpdvWDvvScgcSHJvw-XqJ5o8-uEJ5rBZ/view?usp=sharing" TargetMode="External"/><Relationship Id="rId4" Type="http://schemas.openxmlformats.org/officeDocument/2006/relationships/hyperlink" Target="https://drive.google.com/file/d/1TjKUJIND-tie4K79vyENH-ALdE3wVsSZ/view?usp=sharing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drive.google.com/file/d/1nrVtzBPOb7A1DopLgrXx-qB41DZE8kKL/view?usp=sharing" TargetMode="Externa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Elvez?tab=repositories" TargetMode="Externa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image" Target="../media/image2.jp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2.jp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diagramQuickStyle" Target="../diagrams/quickStyle3.xml"/><Relationship Id="rId11" Type="http://schemas.openxmlformats.org/officeDocument/2006/relationships/image" Target="../media/image26.png"/><Relationship Id="rId5" Type="http://schemas.openxmlformats.org/officeDocument/2006/relationships/diagramLayout" Target="../diagrams/layout3.xml"/><Relationship Id="rId10" Type="http://schemas.openxmlformats.org/officeDocument/2006/relationships/image" Target="../media/image25.png"/><Relationship Id="rId4" Type="http://schemas.openxmlformats.org/officeDocument/2006/relationships/diagramData" Target="../diagrams/data3.xml"/><Relationship Id="rId9" Type="http://schemas.openxmlformats.org/officeDocument/2006/relationships/image" Target="../media/image24.jfi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2.jp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2.jp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EcCbEWiyiQY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drive/folders/1cQmLsdZa3bAO2rOxepxtQAlwnBhihTJf?usp=sharing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jpeg"/><Relationship Id="rId5" Type="http://schemas.openxmlformats.org/officeDocument/2006/relationships/image" Target="../media/image33.jpeg"/><Relationship Id="rId4" Type="http://schemas.openxmlformats.org/officeDocument/2006/relationships/image" Target="../media/image2.jp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hyperlink" Target="https://robu.in/" TargetMode="External"/><Relationship Id="rId13" Type="http://schemas.openxmlformats.org/officeDocument/2006/relationships/hyperlink" Target="https://robu.in/product/towerpro-mg945-digital-high-speed-servo-motor-standard-quality/" TargetMode="External"/><Relationship Id="rId3" Type="http://schemas.openxmlformats.org/officeDocument/2006/relationships/image" Target="../media/image2.jpg"/><Relationship Id="rId7" Type="http://schemas.openxmlformats.org/officeDocument/2006/relationships/hyperlink" Target="https://robu.in/product/rs2205-2300kv-cw-brushless-motor-fpv-racing-quad-motor-fpv-multicopter-qav250-qav300/" TargetMode="External"/><Relationship Id="rId12" Type="http://schemas.openxmlformats.org/officeDocument/2006/relationships/hyperlink" Target="https://robu.in/product/stm32f103c8t6-minimum-system-board-microcomputer-stm32-arm-core-board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robu.in/product/sharp-ir-distance-measuring-sensor-unit-4-30-cm-cable/" TargetMode="External"/><Relationship Id="rId11" Type="http://schemas.openxmlformats.org/officeDocument/2006/relationships/hyperlink" Target="https://robu.in/product/pixy-1-0-smart-vision-sensor-object-tracking-camera/" TargetMode="External"/><Relationship Id="rId5" Type="http://schemas.openxmlformats.org/officeDocument/2006/relationships/hyperlink" Target="https://robu.in/product/gy-63-ms5611-01ba03-high-precision-pressure-sensor-height-sensor-module/" TargetMode="External"/><Relationship Id="rId10" Type="http://schemas.openxmlformats.org/officeDocument/2006/relationships/hyperlink" Target="https://www.roboelements.com/product/30a-esc-brushless-bldc-motor-electronic-speed-controller-for-quadcopter/?gclid=Cj0KCQjwvb75BRD1ARIsAP6LcqsZredyqG3bi0cnp8qZr1oxryIL_Wqly5hLrXrpgqNPt85X168MTLkaAiiSEALw_wcB" TargetMode="External"/><Relationship Id="rId4" Type="http://schemas.openxmlformats.org/officeDocument/2006/relationships/hyperlink" Target="https://robu.in/product/gy-273-hmc5883l-3-axis-module-magnetic-field-sensor/" TargetMode="External"/><Relationship Id="rId9" Type="http://schemas.openxmlformats.org/officeDocument/2006/relationships/hyperlink" Target="https://robu.in/product/orange-1500mah-4s-100c200c-lithium-polymer-battery-pack-lipo/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image" Target="../media/image2.jpg"/><Relationship Id="rId7" Type="http://schemas.openxmlformats.org/officeDocument/2006/relationships/diagramColors" Target="../diagrams/colors6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imscale.com/" TargetMode="External"/><Relationship Id="rId3" Type="http://schemas.openxmlformats.org/officeDocument/2006/relationships/hyperlink" Target="https://www.ecalc.ch/xcoptercalc.php?ecalc&amp;lang=en" TargetMode="External"/><Relationship Id="rId7" Type="http://schemas.openxmlformats.org/officeDocument/2006/relationships/hyperlink" Target="https://www.semanticscholar.org/" TargetMode="External"/><Relationship Id="rId12" Type="http://schemas.openxmlformats.org/officeDocument/2006/relationships/image" Target="../media/image2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udemy.com/course/robotics-with-ros-autonomous-drone-with-path-planning-slam/" TargetMode="External"/><Relationship Id="rId11" Type="http://schemas.openxmlformats.org/officeDocument/2006/relationships/hyperlink" Target="https://airshaper.com/" TargetMode="External"/><Relationship Id="rId5" Type="http://schemas.openxmlformats.org/officeDocument/2006/relationships/hyperlink" Target="https://www.researchgate.net/" TargetMode="External"/><Relationship Id="rId10" Type="http://schemas.openxmlformats.org/officeDocument/2006/relationships/hyperlink" Target="https://www.instructables.com/id/Design-Build-and-Improve-a-Quadcopter/" TargetMode="External"/><Relationship Id="rId4" Type="http://schemas.openxmlformats.org/officeDocument/2006/relationships/hyperlink" Target="https://ieeexplore.ieee.org/document/7849648" TargetMode="External"/><Relationship Id="rId9" Type="http://schemas.openxmlformats.org/officeDocument/2006/relationships/hyperlink" Target="https://www.wired.com/2014/05/modeling-the-thrust-from-a-quadcopter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0;p32">
            <a:extLst>
              <a:ext uri="{FF2B5EF4-FFF2-40B4-BE49-F238E27FC236}">
                <a16:creationId xmlns:a16="http://schemas.microsoft.com/office/drawing/2014/main" id="{5CFAF546-F5EC-4ED1-8B32-59E449C1090B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"/>
            <a:ext cx="915271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51;p32">
            <a:extLst>
              <a:ext uri="{FF2B5EF4-FFF2-40B4-BE49-F238E27FC236}">
                <a16:creationId xmlns:a16="http://schemas.microsoft.com/office/drawing/2014/main" id="{EE6D0B99-0328-4263-BBA5-CFEDDFA7B88A}"/>
              </a:ext>
            </a:extLst>
          </p:cNvPr>
          <p:cNvSpPr txBox="1"/>
          <p:nvPr/>
        </p:nvSpPr>
        <p:spPr>
          <a:xfrm>
            <a:off x="199499" y="2423600"/>
            <a:ext cx="87450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Bahnschrift SemiLight Condensed" panose="020B0502040204020203" pitchFamily="34" charset="0"/>
                <a:ea typeface="Roboto Mono"/>
                <a:cs typeface="Roboto Mono"/>
                <a:sym typeface="Roboto Mono"/>
              </a:rPr>
              <a:t>“Autonomous Indoor Drone – </a:t>
            </a:r>
            <a:r>
              <a:rPr lang="en-IN" sz="4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Bahnschrift SemiLight Condensed" panose="020B0502040204020203" pitchFamily="34" charset="0"/>
                <a:ea typeface="Roboto Mono"/>
                <a:cs typeface="Roboto Mono"/>
                <a:sym typeface="Roboto Mono"/>
              </a:rPr>
              <a:t>Round 3</a:t>
            </a:r>
            <a:r>
              <a:rPr lang="en" sz="4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Bahnschrift SemiLight Condensed" panose="020B0502040204020203" pitchFamily="34" charset="0"/>
                <a:ea typeface="Roboto Mono"/>
                <a:cs typeface="Roboto Mono"/>
                <a:sym typeface="Roboto Mono"/>
              </a:rPr>
              <a:t>”</a:t>
            </a:r>
            <a:endParaRPr sz="4000" b="1" dirty="0">
              <a:solidFill>
                <a:srgbClr val="FFFFFF"/>
              </a:solidFill>
              <a:latin typeface="Bahnschrift SemiLight Condensed" panose="020B0502040204020203" pitchFamily="34" charset="0"/>
              <a:ea typeface="Roboto Mono"/>
              <a:cs typeface="Roboto Mono"/>
              <a:sym typeface="Roboto Mono"/>
            </a:endParaRPr>
          </a:p>
        </p:txBody>
      </p:sp>
      <p:sp>
        <p:nvSpPr>
          <p:cNvPr id="17" name="Google Shape;152;p32">
            <a:extLst>
              <a:ext uri="{FF2B5EF4-FFF2-40B4-BE49-F238E27FC236}">
                <a16:creationId xmlns:a16="http://schemas.microsoft.com/office/drawing/2014/main" id="{E2CA393D-7B50-4D9D-B954-3F2F6BA5D0CF}"/>
              </a:ext>
            </a:extLst>
          </p:cNvPr>
          <p:cNvSpPr txBox="1"/>
          <p:nvPr/>
        </p:nvSpPr>
        <p:spPr>
          <a:xfrm>
            <a:off x="1371600" y="3594550"/>
            <a:ext cx="7213912" cy="10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FFFFFF"/>
                </a:solidFill>
                <a:latin typeface="PMingLiU" panose="020B0604030504040204" pitchFamily="18" charset="-120"/>
                <a:ea typeface="PMingLiU" panose="020B0604030504040204" pitchFamily="18" charset="-120"/>
                <a:cs typeface="Roboto Mono"/>
                <a:sym typeface="Roboto Mono"/>
              </a:rPr>
              <a:t>Team Name      </a:t>
            </a:r>
            <a:r>
              <a:rPr lang="en" sz="2000" b="1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-IN" sz="2000" b="1" i="1" dirty="0">
                <a:solidFill>
                  <a:srgbClr val="FFFFFF"/>
                </a:solidFill>
                <a:latin typeface="Quire Sans" panose="020B0502040204020203" pitchFamily="34" charset="0"/>
                <a:ea typeface="Roboto Mono"/>
                <a:cs typeface="Quire Sans" panose="020B0502040204020203" pitchFamily="34" charset="0"/>
                <a:sym typeface="Roboto Mono"/>
              </a:rPr>
              <a:t>Orbit</a:t>
            </a:r>
            <a:endParaRPr sz="2000" b="1" i="1" dirty="0">
              <a:solidFill>
                <a:srgbClr val="FFFFFF"/>
              </a:solidFill>
              <a:latin typeface="Quire Sans" panose="020B0502040204020203" pitchFamily="34" charset="0"/>
              <a:ea typeface="Roboto Mono"/>
              <a:cs typeface="Quire Sans" panose="020B0502040204020203" pitchFamily="34" charset="0"/>
              <a:sym typeface="Roboto Mon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FFFFFF"/>
                </a:solidFill>
                <a:latin typeface="PMingLiU" panose="020B0604030504040204" pitchFamily="18" charset="-120"/>
                <a:ea typeface="PMingLiU" panose="020B0604030504040204" pitchFamily="18" charset="-120"/>
                <a:cs typeface="Roboto Mono"/>
                <a:sym typeface="Roboto Mono"/>
              </a:rPr>
              <a:t>Institute Name  </a:t>
            </a:r>
            <a:r>
              <a:rPr lang="en" sz="2000" b="1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-IN" sz="2000" b="1" i="1" dirty="0">
                <a:solidFill>
                  <a:srgbClr val="FFFFFF"/>
                </a:solidFill>
                <a:latin typeface="Quire Sans" panose="020B0502040400020003" pitchFamily="34" charset="0"/>
                <a:ea typeface="Roboto Mono"/>
                <a:cs typeface="Quire Sans" panose="020B0502040400020003" pitchFamily="34" charset="0"/>
                <a:sym typeface="Roboto Mono"/>
              </a:rPr>
              <a:t>KIET Group of Institutions, Ghaziabad</a:t>
            </a:r>
            <a:r>
              <a:rPr lang="en" sz="2000" b="1" i="1" dirty="0">
                <a:solidFill>
                  <a:srgbClr val="FFFFFF"/>
                </a:solidFill>
                <a:latin typeface="Quire Sans" panose="020B0502040400020003" pitchFamily="34" charset="0"/>
                <a:ea typeface="Roboto Mono"/>
                <a:cs typeface="Quire Sans" panose="020B0502040400020003" pitchFamily="34" charset="0"/>
                <a:sym typeface="Roboto Mono"/>
              </a:rPr>
              <a:t> </a:t>
            </a:r>
            <a:endParaRPr sz="2000" b="1" i="1" dirty="0">
              <a:solidFill>
                <a:srgbClr val="FFFFFF"/>
              </a:solidFill>
              <a:latin typeface="Quire Sans" panose="020B0502040400020003" pitchFamily="34" charset="0"/>
              <a:ea typeface="Roboto Mono"/>
              <a:cs typeface="Quire Sans" panose="020B0502040400020003" pitchFamily="34" charset="0"/>
              <a:sym typeface="Roboto Mon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AD1BC03-AF8D-43A6-89DE-DECC245C56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6632"/>
          <a:stretch/>
        </p:blipFill>
        <p:spPr>
          <a:xfrm>
            <a:off x="514398" y="1273130"/>
            <a:ext cx="5569883" cy="254508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F55FA7A-F9C6-45C4-A38E-B55885E19A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539"/>
          <a:stretch/>
        </p:blipFill>
        <p:spPr>
          <a:xfrm>
            <a:off x="5929534" y="1283421"/>
            <a:ext cx="2841675" cy="253479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C1C3007-145A-456C-987D-37BBD5CA2F96}"/>
              </a:ext>
            </a:extLst>
          </p:cNvPr>
          <p:cNvSpPr/>
          <p:nvPr/>
        </p:nvSpPr>
        <p:spPr>
          <a:xfrm>
            <a:off x="61772" y="3903911"/>
            <a:ext cx="844918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100" b="1" dirty="0">
                <a:latin typeface="Abadi Extra Light" panose="020B0204020104020204" pitchFamily="34" charset="0"/>
              </a:rPr>
              <a:t>                                      (a) 0 m/s                                                        (b) 2.5 m/s                                                            (c) 4 m/s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CB649E1-C424-4AB6-846C-E20D580CCA94}"/>
              </a:ext>
            </a:extLst>
          </p:cNvPr>
          <p:cNvSpPr/>
          <p:nvPr/>
        </p:nvSpPr>
        <p:spPr>
          <a:xfrm>
            <a:off x="2094325" y="768617"/>
            <a:ext cx="495535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u="sng" dirty="0">
                <a:latin typeface="Abadi" panose="020B0604020104020204" pitchFamily="34" charset="0"/>
              </a:rPr>
              <a:t>Pressure distribution on the center plane of the Hex-rotor UAV</a:t>
            </a:r>
            <a:endParaRPr lang="en-IN" i="1" u="sng" dirty="0">
              <a:latin typeface="Abadi" panose="020B060402010402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B90E47-1513-4089-AFBC-832C2C123F60}"/>
              </a:ext>
            </a:extLst>
          </p:cNvPr>
          <p:cNvCxnSpPr/>
          <p:nvPr/>
        </p:nvCxnSpPr>
        <p:spPr>
          <a:xfrm>
            <a:off x="108880" y="4637454"/>
            <a:ext cx="8930936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C9E1CB1-E023-41A0-BFC6-A68AA7D4DCA8}"/>
              </a:ext>
            </a:extLst>
          </p:cNvPr>
          <p:cNvCxnSpPr/>
          <p:nvPr/>
        </p:nvCxnSpPr>
        <p:spPr>
          <a:xfrm>
            <a:off x="106532" y="4684342"/>
            <a:ext cx="8930936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Google Shape;157;p33">
            <a:extLst>
              <a:ext uri="{FF2B5EF4-FFF2-40B4-BE49-F238E27FC236}">
                <a16:creationId xmlns:a16="http://schemas.microsoft.com/office/drawing/2014/main" id="{96699A71-F84D-4F0F-BF41-CE8D275AFCF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95453"/>
          <a:stretch/>
        </p:blipFill>
        <p:spPr>
          <a:xfrm>
            <a:off x="0" y="4909624"/>
            <a:ext cx="9147578" cy="2338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087655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04;p21">
            <a:extLst>
              <a:ext uri="{FF2B5EF4-FFF2-40B4-BE49-F238E27FC236}">
                <a16:creationId xmlns:a16="http://schemas.microsoft.com/office/drawing/2014/main" id="{EA805F51-4231-40B3-AFBC-3CF197207B5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154618"/>
            <a:ext cx="914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000" b="1" i="1" u="sng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Roboto Mono"/>
                <a:ea typeface="Roboto Mono"/>
                <a:cs typeface="Roboto Mono"/>
                <a:sym typeface="Roboto Mono"/>
              </a:rPr>
              <a:t>                                                                                        Performance Statistics</a:t>
            </a:r>
            <a:endParaRPr sz="2000" dirty="0"/>
          </a:p>
        </p:txBody>
      </p:sp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35009312-5862-4D97-A0C1-A8448251E0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304" b="69542"/>
          <a:stretch/>
        </p:blipFill>
        <p:spPr>
          <a:xfrm>
            <a:off x="345839" y="928468"/>
            <a:ext cx="8452321" cy="362946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FFAA53B-AF16-474D-A9CC-CC54DC3146D9}"/>
              </a:ext>
            </a:extLst>
          </p:cNvPr>
          <p:cNvSpPr txBox="1"/>
          <p:nvPr/>
        </p:nvSpPr>
        <p:spPr>
          <a:xfrm>
            <a:off x="1997613" y="4648014"/>
            <a:ext cx="72237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i="1" dirty="0">
                <a:latin typeface="Abadi" panose="020B0604020104020204" pitchFamily="34" charset="0"/>
              </a:rPr>
              <a:t>Computed using </a:t>
            </a:r>
            <a:r>
              <a:rPr lang="en-IN" sz="1100" i="1" dirty="0" err="1">
                <a:latin typeface="Abadi" panose="020B0604020104020204" pitchFamily="34" charset="0"/>
              </a:rPr>
              <a:t>xCopter</a:t>
            </a:r>
            <a:r>
              <a:rPr lang="en-IN" sz="1100" i="1" dirty="0">
                <a:latin typeface="Abadi" panose="020B0604020104020204" pitchFamily="34" charset="0"/>
              </a:rPr>
              <a:t> : </a:t>
            </a:r>
            <a:r>
              <a:rPr lang="en-IN" sz="1100" i="1" dirty="0">
                <a:latin typeface="Abadi" panose="020B0604020104020204" pitchFamily="34" charset="0"/>
                <a:hlinkClick r:id="rId3"/>
              </a:rPr>
              <a:t>https://www.ecalc.ch/xcoptercalc.php?ecalc&amp;lang=en</a:t>
            </a:r>
            <a:r>
              <a:rPr lang="en-IN" sz="1100" i="1" dirty="0">
                <a:latin typeface="Abadi" panose="020B0604020104020204" pitchFamily="34" charset="0"/>
              </a:rPr>
              <a:t>                                   </a:t>
            </a:r>
            <a:r>
              <a:rPr lang="en-IN" sz="1000" b="1" i="1" dirty="0">
                <a:latin typeface="Abadi Extra Light" panose="020B0204020104020204" pitchFamily="34" charset="0"/>
              </a:rPr>
              <a:t>(continued…)</a:t>
            </a:r>
            <a:endParaRPr lang="en-IN" sz="1100" b="1" i="1" dirty="0">
              <a:latin typeface="Abadi Extra Light" panose="020B0204020104020204" pitchFamily="34" charset="0"/>
            </a:endParaRPr>
          </a:p>
        </p:txBody>
      </p:sp>
      <p:pic>
        <p:nvPicPr>
          <p:cNvPr id="9" name="Google Shape;157;p33">
            <a:extLst>
              <a:ext uri="{FF2B5EF4-FFF2-40B4-BE49-F238E27FC236}">
                <a16:creationId xmlns:a16="http://schemas.microsoft.com/office/drawing/2014/main" id="{F5E7CD79-088C-4126-B543-8DA0F624DE6D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t="95453"/>
          <a:stretch/>
        </p:blipFill>
        <p:spPr>
          <a:xfrm>
            <a:off x="0" y="4909624"/>
            <a:ext cx="9147578" cy="2338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268410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DBD86CE8-F688-45E4-A2AE-C25C012C10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170" b="51455"/>
          <a:stretch/>
        </p:blipFill>
        <p:spPr>
          <a:xfrm>
            <a:off x="292179" y="56270"/>
            <a:ext cx="8559641" cy="2187526"/>
          </a:xfrm>
          <a:prstGeom prst="rect">
            <a:avLst/>
          </a:prstGeom>
        </p:spPr>
      </p:pic>
      <p:pic>
        <p:nvPicPr>
          <p:cNvPr id="9" name="Picture 8" descr="A close up of a map&#10;&#10;Description automatically generated">
            <a:extLst>
              <a:ext uri="{FF2B5EF4-FFF2-40B4-BE49-F238E27FC236}">
                <a16:creationId xmlns:a16="http://schemas.microsoft.com/office/drawing/2014/main" id="{A9DE9B13-0994-492A-91C8-0635F24028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809" t="50000" r="12768" b="27930"/>
          <a:stretch/>
        </p:blipFill>
        <p:spPr>
          <a:xfrm>
            <a:off x="28915" y="2433707"/>
            <a:ext cx="4543085" cy="2427662"/>
          </a:xfrm>
          <a:prstGeom prst="rect">
            <a:avLst/>
          </a:prstGeom>
        </p:spPr>
      </p:pic>
      <p:pic>
        <p:nvPicPr>
          <p:cNvPr id="11" name="Picture 10" descr="A close up of a map&#10;&#10;Description automatically generated">
            <a:extLst>
              <a:ext uri="{FF2B5EF4-FFF2-40B4-BE49-F238E27FC236}">
                <a16:creationId xmlns:a16="http://schemas.microsoft.com/office/drawing/2014/main" id="{F0838BD9-B560-4B1C-9D0A-62C57F5502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934" t="72438" r="12349" b="6634"/>
          <a:stretch/>
        </p:blipFill>
        <p:spPr>
          <a:xfrm>
            <a:off x="4572000" y="2441512"/>
            <a:ext cx="4543085" cy="2293011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D6DADE6-7B9B-43A0-BDA7-7FF780CA53B5}"/>
              </a:ext>
            </a:extLst>
          </p:cNvPr>
          <p:cNvCxnSpPr/>
          <p:nvPr/>
        </p:nvCxnSpPr>
        <p:spPr>
          <a:xfrm>
            <a:off x="28915" y="2335234"/>
            <a:ext cx="9086170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79211A0-28FB-4291-B7A0-3FE156B0C136}"/>
              </a:ext>
            </a:extLst>
          </p:cNvPr>
          <p:cNvCxnSpPr>
            <a:cxnSpLocks/>
          </p:cNvCxnSpPr>
          <p:nvPr/>
        </p:nvCxnSpPr>
        <p:spPr>
          <a:xfrm>
            <a:off x="4571999" y="2328200"/>
            <a:ext cx="0" cy="2518867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8" name="Google Shape;157;p33">
            <a:extLst>
              <a:ext uri="{FF2B5EF4-FFF2-40B4-BE49-F238E27FC236}">
                <a16:creationId xmlns:a16="http://schemas.microsoft.com/office/drawing/2014/main" id="{88FA8412-6D39-42DC-891B-3CDF551B5788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95453"/>
          <a:stretch/>
        </p:blipFill>
        <p:spPr>
          <a:xfrm>
            <a:off x="0" y="4909624"/>
            <a:ext cx="9147578" cy="2338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832763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>
            <a:spLocks noGrp="1"/>
          </p:cNvSpPr>
          <p:nvPr>
            <p:ph type="title"/>
          </p:nvPr>
        </p:nvSpPr>
        <p:spPr>
          <a:xfrm>
            <a:off x="0" y="257413"/>
            <a:ext cx="914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000" b="1" i="1" u="sng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Roboto Mono"/>
                <a:ea typeface="Roboto Mono"/>
                <a:cs typeface="Roboto Mono"/>
                <a:sym typeface="Roboto Mono"/>
              </a:rPr>
              <a:t>                                 Structural &amp; Stability Analysis (with &amp; without payload)</a:t>
            </a:r>
            <a:endParaRPr sz="2000" dirty="0"/>
          </a:p>
        </p:txBody>
      </p:sp>
      <p:pic>
        <p:nvPicPr>
          <p:cNvPr id="4" name="Google Shape;157;p33">
            <a:extLst>
              <a:ext uri="{FF2B5EF4-FFF2-40B4-BE49-F238E27FC236}">
                <a16:creationId xmlns:a16="http://schemas.microsoft.com/office/drawing/2014/main" id="{C1318DBB-F443-4F5D-998B-27AEEDC5895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95453"/>
          <a:stretch/>
        </p:blipFill>
        <p:spPr>
          <a:xfrm>
            <a:off x="0" y="4909624"/>
            <a:ext cx="9147578" cy="23387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87;p18">
            <a:extLst>
              <a:ext uri="{FF2B5EF4-FFF2-40B4-BE49-F238E27FC236}">
                <a16:creationId xmlns:a16="http://schemas.microsoft.com/office/drawing/2014/main" id="{5410B55A-1F2E-481B-BA3F-EDBFDDE0533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699" y="997510"/>
            <a:ext cx="2114978" cy="4300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  <a:buNone/>
            </a:pPr>
            <a:r>
              <a:rPr lang="en-IN" sz="1200" i="1" dirty="0">
                <a:latin typeface="Bahnschrift Light" panose="020B0502040204020203" pitchFamily="34" charset="0"/>
              </a:rPr>
              <a:t>Hexacopter configuration – </a:t>
            </a:r>
          </a:p>
          <a:p>
            <a:pPr marL="0" lvl="0" indent="0">
              <a:spcAft>
                <a:spcPts val="1600"/>
              </a:spcAft>
              <a:buNone/>
            </a:pPr>
            <a:r>
              <a:rPr lang="en-IN" sz="1200" i="1" dirty="0">
                <a:latin typeface="Bahnschrift Light" panose="020B0502040204020203" pitchFamily="34" charset="0"/>
              </a:rPr>
              <a:t>						</a:t>
            </a:r>
          </a:p>
          <a:p>
            <a:pPr marL="0" lvl="0" indent="0">
              <a:spcAft>
                <a:spcPts val="1600"/>
              </a:spcAft>
              <a:buNone/>
            </a:pPr>
            <a:endParaRPr lang="en-IN" sz="1200" i="1" dirty="0">
              <a:latin typeface="Bahnschrift Light" panose="020B0502040204020203" pitchFamily="34" charset="0"/>
            </a:endParaRPr>
          </a:p>
          <a:p>
            <a:pPr marL="0" lvl="0" indent="0">
              <a:spcAft>
                <a:spcPts val="1600"/>
              </a:spcAft>
              <a:buNone/>
            </a:pPr>
            <a:endParaRPr lang="en-IN" sz="1200" i="1" dirty="0">
              <a:latin typeface="Bahnschrift Light" panose="020B0502040204020203" pitchFamily="34" charset="0"/>
            </a:endParaRPr>
          </a:p>
          <a:p>
            <a:pPr marL="0" lvl="0" indent="0">
              <a:spcAft>
                <a:spcPts val="1600"/>
              </a:spcAft>
              <a:buNone/>
            </a:pPr>
            <a:endParaRPr lang="en-IN" sz="1200" i="1" dirty="0">
              <a:latin typeface="Bahnschrift Light" panose="020B0502040204020203" pitchFamily="34" charset="0"/>
            </a:endParaRPr>
          </a:p>
          <a:p>
            <a:pPr marL="0" lvl="0" indent="0">
              <a:spcAft>
                <a:spcPts val="1600"/>
              </a:spcAft>
              <a:buNone/>
            </a:pPr>
            <a:r>
              <a:rPr lang="en-IN" sz="1200" i="1" dirty="0">
                <a:latin typeface="Bahnschrift Light" panose="020B0502040204020203" pitchFamily="34" charset="0"/>
              </a:rPr>
              <a:t>	     </a:t>
            </a:r>
          </a:p>
          <a:p>
            <a:pPr marL="0" lvl="0" indent="0">
              <a:spcAft>
                <a:spcPts val="1600"/>
              </a:spcAft>
              <a:buNone/>
            </a:pPr>
            <a:r>
              <a:rPr lang="en-IN" sz="1200" i="1" dirty="0">
                <a:latin typeface="Bahnschrift Light" panose="020B0502040204020203" pitchFamily="34" charset="0"/>
              </a:rPr>
              <a:t>	</a:t>
            </a:r>
          </a:p>
          <a:p>
            <a:pPr marL="0" lvl="0" indent="0">
              <a:spcAft>
                <a:spcPts val="1600"/>
              </a:spcAft>
              <a:buNone/>
            </a:pPr>
            <a:r>
              <a:rPr lang="en-IN" sz="1200" i="1" dirty="0">
                <a:latin typeface="Bahnschrift Light" panose="020B0502040204020203" pitchFamily="34" charset="0"/>
              </a:rPr>
              <a:t>	</a:t>
            </a:r>
          </a:p>
          <a:p>
            <a:pPr marL="0" lvl="0" indent="0">
              <a:spcAft>
                <a:spcPts val="1600"/>
              </a:spcAft>
              <a:buNone/>
            </a:pPr>
            <a:endParaRPr lang="en-IN" sz="1200" dirty="0">
              <a:latin typeface="Bahnschrift Light" panose="020B0502040204020203" pitchFamily="34" charset="0"/>
            </a:endParaRPr>
          </a:p>
          <a:p>
            <a:pPr marL="0" lvl="0" indent="0">
              <a:spcAft>
                <a:spcPts val="1600"/>
              </a:spcAft>
              <a:buNone/>
            </a:pPr>
            <a:endParaRPr sz="1200" i="1" dirty="0">
              <a:latin typeface="Bahnschrift Light" panose="020B0502040204020203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A425F65-38B1-4F75-B413-9BCBEB9E47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157" y="1288083"/>
            <a:ext cx="3120818" cy="158178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F30098D-7886-46DA-B74A-19EDAC3AB9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83326" y="2977009"/>
            <a:ext cx="4748973" cy="171684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5223240-BAD1-48B8-A596-C813B68C38F9}"/>
                  </a:ext>
                </a:extLst>
              </p:cNvPr>
              <p:cNvSpPr txBox="1"/>
              <p:nvPr/>
            </p:nvSpPr>
            <p:spPr>
              <a:xfrm>
                <a:off x="1859566" y="3620403"/>
                <a:ext cx="1996829" cy="430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1200" i="1" dirty="0">
                    <a:latin typeface="Bahnschrift Light" panose="020B0502040204020203" pitchFamily="34" charset="0"/>
                  </a:rPr>
                  <a:t> </a:t>
                </a:r>
                <a:r>
                  <a:rPr lang="en-IN" sz="1200" dirty="0">
                    <a:latin typeface="Bahnschrift Light" panose="020B0502040204020203" pitchFamily="34" charset="0"/>
                  </a:rPr>
                  <a:t>thrust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</a:rPr>
                          <m:t>𝑡𝑜𝑡𝑎𝑙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𝑤𝑒𝑖𝑔h𝑡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 2 </m:t>
                        </m:r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</a:rPr>
                          <m:t>𝑛𝑢𝑚𝑏𝑒𝑟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𝑚𝑜𝑡𝑜𝑟𝑠</m:t>
                        </m:r>
                      </m:den>
                    </m:f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5223240-BAD1-48B8-A596-C813B68C38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9566" y="3620403"/>
                <a:ext cx="1996829" cy="430054"/>
              </a:xfrm>
              <a:prstGeom prst="rect">
                <a:avLst/>
              </a:prstGeom>
              <a:blipFill>
                <a:blip r:embed="rId6"/>
                <a:stretch>
                  <a:fillRect b="-285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157;p33">
            <a:extLst>
              <a:ext uri="{FF2B5EF4-FFF2-40B4-BE49-F238E27FC236}">
                <a16:creationId xmlns:a16="http://schemas.microsoft.com/office/drawing/2014/main" id="{8054754D-7402-495A-B6FC-7BEF7E80AFD1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t="95453"/>
          <a:stretch/>
        </p:blipFill>
        <p:spPr>
          <a:xfrm>
            <a:off x="0" y="4909624"/>
            <a:ext cx="9147578" cy="23387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87;p18">
            <a:extLst>
              <a:ext uri="{FF2B5EF4-FFF2-40B4-BE49-F238E27FC236}">
                <a16:creationId xmlns:a16="http://schemas.microsoft.com/office/drawing/2014/main" id="{4CDE1DB9-14A8-4E64-AF59-A1B1F0C3EAC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7628" y="230367"/>
            <a:ext cx="8508744" cy="1392470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Aft>
                <a:spcPts val="1600"/>
              </a:spcAft>
              <a:buNone/>
            </a:pPr>
            <a:r>
              <a:rPr lang="en-US" sz="1200" dirty="0">
                <a:solidFill>
                  <a:schemeClr val="tx1"/>
                </a:solidFill>
                <a:latin typeface="Abadi" panose="020B0604020104020204" pitchFamily="34" charset="0"/>
              </a:rPr>
              <a:t>Note: We showcase a </a:t>
            </a:r>
            <a:r>
              <a:rPr lang="en-US" sz="1200" dirty="0" err="1">
                <a:solidFill>
                  <a:schemeClr val="tx1"/>
                </a:solidFill>
                <a:latin typeface="Abadi" panose="020B0604020104020204" pitchFamily="34" charset="0"/>
              </a:rPr>
              <a:t>hexacopter</a:t>
            </a:r>
            <a:r>
              <a:rPr lang="en-US" sz="1200" dirty="0">
                <a:solidFill>
                  <a:schemeClr val="tx1"/>
                </a:solidFill>
                <a:latin typeface="Abadi" panose="020B0604020104020204" pitchFamily="34" charset="0"/>
              </a:rPr>
              <a:t> made earlier with more realistic assumptions and simulation. </a:t>
            </a:r>
          </a:p>
          <a:p>
            <a:pPr marL="171450" lvl="0" indent="-171450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1100" i="1" dirty="0">
                <a:solidFill>
                  <a:schemeClr val="tx1"/>
                </a:solidFill>
                <a:latin typeface="Bahnschrift Light" panose="020B0502040204020203" pitchFamily="34" charset="0"/>
              </a:rPr>
              <a:t>The </a:t>
            </a:r>
            <a:r>
              <a:rPr lang="en-US" sz="1100" i="1" dirty="0" err="1">
                <a:solidFill>
                  <a:schemeClr val="tx1"/>
                </a:solidFill>
                <a:latin typeface="Bahnschrift Light" panose="020B0502040204020203" pitchFamily="34" charset="0"/>
              </a:rPr>
              <a:t>Hexacopter</a:t>
            </a:r>
            <a:r>
              <a:rPr lang="en-US" sz="1100" i="1" dirty="0">
                <a:solidFill>
                  <a:schemeClr val="tx1"/>
                </a:solidFill>
                <a:latin typeface="Bahnschrift Light" panose="020B0502040204020203" pitchFamily="34" charset="0"/>
              </a:rPr>
              <a:t> frame consist of ABS material for its strength and lightweight characteristics. </a:t>
            </a:r>
          </a:p>
          <a:p>
            <a:pPr marL="171450" indent="-171450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1100" i="1" dirty="0">
                <a:solidFill>
                  <a:schemeClr val="tx1"/>
                </a:solidFill>
                <a:latin typeface="Bahnschrift Light" panose="020B0502040204020203" pitchFamily="34" charset="0"/>
              </a:rPr>
              <a:t>Furthermore, a </a:t>
            </a:r>
            <a:r>
              <a:rPr lang="en-US" sz="1100" b="1" i="1" dirty="0">
                <a:solidFill>
                  <a:schemeClr val="tx1"/>
                </a:solidFill>
                <a:latin typeface="Bahnschrift Light" panose="020B0502040204020203" pitchFamily="34" charset="0"/>
              </a:rPr>
              <a:t>loading simulation</a:t>
            </a:r>
            <a:r>
              <a:rPr lang="en-US" sz="1100" i="1" dirty="0">
                <a:solidFill>
                  <a:schemeClr val="tx1"/>
                </a:solidFill>
                <a:latin typeface="Bahnschrift Light" panose="020B0502040204020203" pitchFamily="34" charset="0"/>
              </a:rPr>
              <a:t> of this frame will be done by analyzing the static and dynamic materials. The force that is given as the load on this simulation is 50 N (more than required for better understanding of stress).</a:t>
            </a:r>
          </a:p>
          <a:p>
            <a:pPr marL="171450" lvl="0" indent="-171450">
              <a:spcAft>
                <a:spcPts val="1600"/>
              </a:spcAft>
              <a:buFont typeface="Arial" panose="020B0604020202020204" pitchFamily="34" charset="0"/>
              <a:buChar char="•"/>
            </a:pPr>
            <a:endParaRPr lang="en-US" sz="1100" i="1" dirty="0">
              <a:solidFill>
                <a:schemeClr val="tx1"/>
              </a:solidFill>
              <a:latin typeface="Bahnschrift Light" panose="020B050204020402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788284A-A3FC-4B4C-8F30-9DD0F181B2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035" y="1826936"/>
            <a:ext cx="3528366" cy="244623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BE6CD0F-C2DD-4C58-A536-6D20AB7FBB6E}"/>
              </a:ext>
            </a:extLst>
          </p:cNvPr>
          <p:cNvSpPr txBox="1"/>
          <p:nvPr/>
        </p:nvSpPr>
        <p:spPr>
          <a:xfrm>
            <a:off x="937356" y="4385712"/>
            <a:ext cx="200086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err="1">
                <a:latin typeface="Bahnschrift Light" panose="020B0502040204020203" pitchFamily="34" charset="0"/>
              </a:rPr>
              <a:t>Hexacopter</a:t>
            </a:r>
            <a:r>
              <a:rPr lang="en-US" sz="1050" dirty="0">
                <a:latin typeface="Bahnschrift Light" panose="020B0502040204020203" pitchFamily="34" charset="0"/>
              </a:rPr>
              <a:t> ABS frame design</a:t>
            </a:r>
            <a:endParaRPr lang="en-IN" sz="1050" dirty="0">
              <a:latin typeface="Bahnschrift Light" panose="020B0502040204020203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E017A08-1004-4ABF-8B48-A0B88E9374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3601" y="1826936"/>
            <a:ext cx="3513338" cy="244623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F6B8FA1-3B5A-4307-9CA7-892DCA3E1BC5}"/>
              </a:ext>
            </a:extLst>
          </p:cNvPr>
          <p:cNvSpPr/>
          <p:nvPr/>
        </p:nvSpPr>
        <p:spPr>
          <a:xfrm>
            <a:off x="5876861" y="4386718"/>
            <a:ext cx="2186817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050" dirty="0">
                <a:latin typeface="Bahnschrift Light" panose="020B0502040204020203" pitchFamily="34" charset="0"/>
              </a:rPr>
              <a:t>Placement of styles on the frame</a:t>
            </a:r>
          </a:p>
        </p:txBody>
      </p:sp>
    </p:spTree>
    <p:extLst>
      <p:ext uri="{BB962C8B-B14F-4D97-AF65-F5344CB8AC3E}">
        <p14:creationId xmlns:p14="http://schemas.microsoft.com/office/powerpoint/2010/main" val="2429602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7C2E2A4-7D1B-4289-A1E4-687DAC856C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680" y="229477"/>
            <a:ext cx="3292780" cy="209800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B3FD158-BF58-4420-90A6-22FAA31EC8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9542" y="248410"/>
            <a:ext cx="3231659" cy="207907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7544378-7724-4BE3-9467-2959914ED7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0265" y="2653468"/>
            <a:ext cx="3643470" cy="207907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DB13ECD-E74D-413A-9B4F-EE6D70D35613}"/>
              </a:ext>
            </a:extLst>
          </p:cNvPr>
          <p:cNvSpPr/>
          <p:nvPr/>
        </p:nvSpPr>
        <p:spPr>
          <a:xfrm>
            <a:off x="3339006" y="4470929"/>
            <a:ext cx="197361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100" dirty="0">
                <a:latin typeface="Bahnschrift Light" panose="020B0502040204020203" pitchFamily="34" charset="0"/>
              </a:rPr>
              <a:t>Strain analysis on the frame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84B4863-CE3A-4D07-BE61-0A91F16691F5}"/>
              </a:ext>
            </a:extLst>
          </p:cNvPr>
          <p:cNvSpPr/>
          <p:nvPr/>
        </p:nvSpPr>
        <p:spPr>
          <a:xfrm>
            <a:off x="751680" y="2009599"/>
            <a:ext cx="26757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100" dirty="0">
                <a:latin typeface="Bahnschrift Light" panose="020B0502040204020203" pitchFamily="34" charset="0"/>
              </a:rPr>
              <a:t>The displacement analysis on the frame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FC08CCB-3810-4D0B-9F6F-5115CB69854F}"/>
              </a:ext>
            </a:extLst>
          </p:cNvPr>
          <p:cNvSpPr/>
          <p:nvPr/>
        </p:nvSpPr>
        <p:spPr>
          <a:xfrm>
            <a:off x="5558808" y="2009599"/>
            <a:ext cx="184217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100" dirty="0">
                <a:latin typeface="Bahnschrift Light" panose="020B0502040204020203" pitchFamily="34" charset="0"/>
              </a:rPr>
              <a:t>Stress analysis on frames</a:t>
            </a:r>
          </a:p>
        </p:txBody>
      </p:sp>
      <p:pic>
        <p:nvPicPr>
          <p:cNvPr id="12" name="Google Shape;157;p33">
            <a:extLst>
              <a:ext uri="{FF2B5EF4-FFF2-40B4-BE49-F238E27FC236}">
                <a16:creationId xmlns:a16="http://schemas.microsoft.com/office/drawing/2014/main" id="{7DDA1697-001F-4825-906E-8C241D2026BC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t="95453"/>
          <a:stretch/>
        </p:blipFill>
        <p:spPr>
          <a:xfrm>
            <a:off x="0" y="4909624"/>
            <a:ext cx="9147578" cy="2338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323450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helicopter flying in the sky&#10;&#10;Description automatically generated">
            <a:extLst>
              <a:ext uri="{FF2B5EF4-FFF2-40B4-BE49-F238E27FC236}">
                <a16:creationId xmlns:a16="http://schemas.microsoft.com/office/drawing/2014/main" id="{36FCE482-BA01-4B0D-BED5-7B1D6EAFA5E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502" b="13466"/>
          <a:stretch/>
        </p:blipFill>
        <p:spPr>
          <a:xfrm>
            <a:off x="2013521" y="2237100"/>
            <a:ext cx="5004746" cy="2439496"/>
          </a:xfrm>
          <a:prstGeom prst="rect">
            <a:avLst/>
          </a:prstGeom>
        </p:spPr>
      </p:pic>
      <p:sp>
        <p:nvSpPr>
          <p:cNvPr id="86" name="Google Shape;86;p18"/>
          <p:cNvSpPr txBox="1">
            <a:spLocks noGrp="1"/>
          </p:cNvSpPr>
          <p:nvPr>
            <p:ph type="title"/>
          </p:nvPr>
        </p:nvSpPr>
        <p:spPr>
          <a:xfrm>
            <a:off x="0" y="239026"/>
            <a:ext cx="914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000" b="1" i="1" u="sng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Roboto Mono"/>
                <a:ea typeface="Roboto Mono"/>
                <a:cs typeface="Roboto Mono"/>
                <a:sym typeface="Roboto Mono"/>
              </a:rPr>
              <a:t>                                                   CAD File with Payload &amp; Drone Components</a:t>
            </a:r>
            <a:endParaRPr sz="2000" dirty="0"/>
          </a:p>
        </p:txBody>
      </p:sp>
      <p:sp>
        <p:nvSpPr>
          <p:cNvPr id="87" name="Google Shape;87;p18"/>
          <p:cNvSpPr txBox="1">
            <a:spLocks noGrp="1"/>
          </p:cNvSpPr>
          <p:nvPr>
            <p:ph type="body" idx="1"/>
          </p:nvPr>
        </p:nvSpPr>
        <p:spPr>
          <a:xfrm>
            <a:off x="311699" y="99751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  <a:buNone/>
            </a:pPr>
            <a:r>
              <a:rPr lang="en-IN" sz="1200" dirty="0">
                <a:latin typeface="Bahnschrift Light" panose="020B0502040204020203" pitchFamily="34" charset="0"/>
              </a:rPr>
              <a:t>CAD File - </a:t>
            </a:r>
            <a:r>
              <a:rPr lang="en-IN" sz="1200" i="1" dirty="0">
                <a:latin typeface="Bahnschrift Light" panose="020B0502040204020203" pitchFamily="34" charset="0"/>
                <a:hlinkClick r:id="rId4"/>
              </a:rPr>
              <a:t>https://drive.google.com/file/d/1TjKUJIND-tie4K79vyENH-ALdE3wVsSZ/view?usp=sharing</a:t>
            </a:r>
            <a:endParaRPr lang="en-IN" sz="1200" i="1" dirty="0">
              <a:latin typeface="Bahnschrift Light" panose="020B0502040204020203" pitchFamily="34" charset="0"/>
            </a:endParaRPr>
          </a:p>
          <a:p>
            <a:pPr marL="0" lvl="0" indent="0">
              <a:spcAft>
                <a:spcPts val="1600"/>
              </a:spcAft>
              <a:buNone/>
            </a:pPr>
            <a:r>
              <a:rPr lang="en-IN" sz="1200" dirty="0">
                <a:latin typeface="Bahnschrift Light" panose="020B0502040204020203" pitchFamily="34" charset="0"/>
              </a:rPr>
              <a:t>CAD File (gripper) - </a:t>
            </a:r>
            <a:r>
              <a:rPr lang="en-IN" sz="1200" i="1" dirty="0">
                <a:latin typeface="Bahnschrift Light" panose="020B0502040204020203" pitchFamily="34" charset="0"/>
                <a:hlinkClick r:id="rId5"/>
              </a:rPr>
              <a:t>https://drive.google.com/file/d/1OpdvWDvvScgcSHJvw-XqJ5o8-uEJ5rBZ/view?usp=sharing</a:t>
            </a:r>
            <a:endParaRPr lang="en-IN" sz="1200" i="1" dirty="0">
              <a:latin typeface="Bahnschrift Light" panose="020B0502040204020203" pitchFamily="34" charset="0"/>
            </a:endParaRPr>
          </a:p>
          <a:p>
            <a:pPr marL="0" lvl="0" indent="0">
              <a:spcAft>
                <a:spcPts val="1600"/>
              </a:spcAft>
              <a:buNone/>
            </a:pPr>
            <a:r>
              <a:rPr lang="en-IN" sz="1200" dirty="0">
                <a:latin typeface="Bahnschrift Light" panose="020B0502040204020203" pitchFamily="34" charset="0"/>
              </a:rPr>
              <a:t>CAD zip (with part files)- </a:t>
            </a:r>
            <a:r>
              <a:rPr lang="en-IN" sz="1200" i="1" dirty="0">
                <a:latin typeface="Bahnschrift Light" panose="020B0502040204020203" pitchFamily="34" charset="0"/>
                <a:hlinkClick r:id="rId6"/>
              </a:rPr>
              <a:t>https://drive.google.com/file/d/1H6qdqrtN59HDinxw74zl31VKuelBhMW4/view?usp=sharing</a:t>
            </a:r>
            <a:endParaRPr sz="1200" i="1" dirty="0">
              <a:latin typeface="Bahnschrift Light" panose="020B0502040204020203" pitchFamily="34" charset="0"/>
            </a:endParaRPr>
          </a:p>
        </p:txBody>
      </p:sp>
      <p:pic>
        <p:nvPicPr>
          <p:cNvPr id="4" name="Google Shape;157;p33">
            <a:extLst>
              <a:ext uri="{FF2B5EF4-FFF2-40B4-BE49-F238E27FC236}">
                <a16:creationId xmlns:a16="http://schemas.microsoft.com/office/drawing/2014/main" id="{BA30BEC1-C5E8-4DFD-88C2-9B350DB57368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 t="95453"/>
          <a:stretch/>
        </p:blipFill>
        <p:spPr>
          <a:xfrm>
            <a:off x="0" y="4909624"/>
            <a:ext cx="9147578" cy="23387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E899778-8AEF-4E58-80E0-BEA1E4EC0B06}"/>
              </a:ext>
            </a:extLst>
          </p:cNvPr>
          <p:cNvSpPr txBox="1"/>
          <p:nvPr/>
        </p:nvSpPr>
        <p:spPr>
          <a:xfrm>
            <a:off x="3429699" y="4414986"/>
            <a:ext cx="21723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u="sng" dirty="0" err="1">
                <a:latin typeface="Bahnschrift Light" panose="020B0502040204020203" pitchFamily="34" charset="0"/>
              </a:rPr>
              <a:t>Hexacopter</a:t>
            </a:r>
            <a:r>
              <a:rPr lang="en-IN" sz="1100" u="sng" dirty="0">
                <a:latin typeface="Bahnschrift Light" panose="020B0502040204020203" pitchFamily="34" charset="0"/>
              </a:rPr>
              <a:t> CAD file (snapshot)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>
            <a:spLocks noGrp="1"/>
          </p:cNvSpPr>
          <p:nvPr>
            <p:ph type="title"/>
          </p:nvPr>
        </p:nvSpPr>
        <p:spPr>
          <a:xfrm>
            <a:off x="0" y="132589"/>
            <a:ext cx="914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000" b="1" i="1" u="sng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Roboto Mono"/>
                <a:ea typeface="Roboto Mono"/>
                <a:cs typeface="Roboto Mono"/>
                <a:sym typeface="Roboto Mono"/>
              </a:rPr>
              <a:t>                                                               Autonomous Flight Algorithm Details</a:t>
            </a:r>
            <a:endParaRPr sz="2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A6CA04-836D-47A8-AE4F-78458AD224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615" y="1037379"/>
            <a:ext cx="4830048" cy="3068741"/>
          </a:xfrm>
        </p:spPr>
        <p:txBody>
          <a:bodyPr/>
          <a:lstStyle/>
          <a:p>
            <a:pPr marL="114300" indent="0">
              <a:buNone/>
            </a:pPr>
            <a:r>
              <a:rPr lang="en-US" sz="1200" b="1" i="1" u="sng" dirty="0">
                <a:latin typeface="Bahnschrift" panose="020B0502040204020203" pitchFamily="34" charset="0"/>
              </a:rPr>
              <a:t>Basic working principle</a:t>
            </a:r>
            <a:r>
              <a:rPr lang="en-US" sz="1200" b="1" i="1" dirty="0">
                <a:latin typeface="Bahnschrift" panose="020B0502040204020203" pitchFamily="34" charset="0"/>
              </a:rPr>
              <a:t>:</a:t>
            </a:r>
          </a:p>
          <a:p>
            <a:pPr marL="114300" indent="0">
              <a:buNone/>
            </a:pPr>
            <a:endParaRPr lang="en-US" sz="1100" dirty="0"/>
          </a:p>
          <a:p>
            <a:pPr marL="114300" indent="0">
              <a:buNone/>
            </a:pPr>
            <a:r>
              <a:rPr lang="en-US" sz="1100" dirty="0">
                <a:latin typeface="Bahnschrift SemiLight" panose="020B0502040204020203" pitchFamily="34" charset="0"/>
              </a:rPr>
              <a:t>A typical UAV drone is controlled mainly using the Flight Controller with manual PWM inputs. </a:t>
            </a:r>
          </a:p>
          <a:p>
            <a:pPr marL="114300" indent="0">
              <a:buNone/>
            </a:pPr>
            <a:r>
              <a:rPr lang="en-US" sz="1100" dirty="0">
                <a:latin typeface="Bahnschrift SemiLight" panose="020B0502040204020203" pitchFamily="34" charset="0"/>
              </a:rPr>
              <a:t>But what we do is - Instead of connecting the receiver to the flight controller, we connect it to a micro-controller first and then use the global interrupt on the chip to drive the PWM connections on the flight controller by </a:t>
            </a:r>
            <a:r>
              <a:rPr lang="en-US" sz="1100" i="1" dirty="0">
                <a:latin typeface="Bahnschrift SemiLight" panose="020B0502040204020203" pitchFamily="34" charset="0"/>
              </a:rPr>
              <a:t>TIM1_CH1</a:t>
            </a:r>
            <a:r>
              <a:rPr lang="en-US" sz="1100" dirty="0">
                <a:latin typeface="Bahnschrift SemiLight" panose="020B0502040204020203" pitchFamily="34" charset="0"/>
              </a:rPr>
              <a:t>, channel 2, 3, 4 and </a:t>
            </a:r>
            <a:r>
              <a:rPr lang="en-US" sz="1100" i="1" dirty="0">
                <a:latin typeface="Bahnschrift SemiLight" panose="020B0502040204020203" pitchFamily="34" charset="0"/>
              </a:rPr>
              <a:t>TIM2 </a:t>
            </a:r>
            <a:r>
              <a:rPr lang="en-US" sz="1100" dirty="0">
                <a:latin typeface="Bahnschrift SemiLight" panose="020B0502040204020203" pitchFamily="34" charset="0"/>
              </a:rPr>
              <a:t> (if we need). </a:t>
            </a:r>
          </a:p>
          <a:p>
            <a:pPr marL="114300" indent="0">
              <a:buNone/>
            </a:pPr>
            <a:endParaRPr lang="en-US" sz="1100" dirty="0">
              <a:latin typeface="Bahnschrift SemiLight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100" dirty="0">
                <a:latin typeface="Bahnschrift SemiLight" panose="020B0502040204020203" pitchFamily="34" charset="0"/>
              </a:rPr>
              <a:t>‘</a:t>
            </a:r>
            <a:r>
              <a:rPr lang="en-US" sz="1100" i="1" dirty="0">
                <a:latin typeface="Bahnschrift SemiLight" panose="020B0502040204020203" pitchFamily="34" charset="0"/>
              </a:rPr>
              <a:t>TIM</a:t>
            </a:r>
            <a:r>
              <a:rPr lang="en-US" sz="1100" dirty="0">
                <a:latin typeface="Bahnschrift SemiLight" panose="020B0502040204020203" pitchFamily="34" charset="0"/>
              </a:rPr>
              <a:t>’ is the TIMER peripheral of the microcontroller.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100" dirty="0">
                <a:latin typeface="Bahnschrift SemiLight" panose="020B0502040204020203" pitchFamily="34" charset="0"/>
              </a:rPr>
              <a:t>We call this process “</a:t>
            </a:r>
            <a:r>
              <a:rPr lang="en-US" sz="1100" b="1" i="1" dirty="0">
                <a:latin typeface="Bahnschrift SemiLight" panose="020B0502040204020203" pitchFamily="34" charset="0"/>
              </a:rPr>
              <a:t>Receiver Hijack Protocol (RHP) </a:t>
            </a:r>
            <a:r>
              <a:rPr lang="en-US" sz="1100" dirty="0">
                <a:latin typeface="Bahnschrift SemiLight" panose="020B0502040204020203" pitchFamily="34" charset="0"/>
              </a:rPr>
              <a:t>” 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100" dirty="0">
              <a:latin typeface="Bahnschrift SemiLight" panose="020B0502040204020203" pitchFamily="34" charset="0"/>
            </a:endParaRPr>
          </a:p>
          <a:p>
            <a:pPr marL="114300" indent="0">
              <a:buNone/>
            </a:pPr>
            <a:r>
              <a:rPr lang="en-US" sz="1100" dirty="0">
                <a:latin typeface="Bahnschrift SemiLight" panose="020B0502040204020203" pitchFamily="34" charset="0"/>
              </a:rPr>
              <a:t>Technically, instead of manually providing PWM via Tx, we embed the algorithm into the micro-controller (master) which  then instructs the Flight Controller (slave) as dummy Rx/Tx.</a:t>
            </a:r>
          </a:p>
          <a:p>
            <a:pPr marL="114300" indent="0">
              <a:buNone/>
            </a:pPr>
            <a:endParaRPr lang="en-US" sz="1100" dirty="0">
              <a:latin typeface="Bahnschrift SemiLight" panose="020B0502040204020203" pitchFamily="34" charset="0"/>
            </a:endParaRPr>
          </a:p>
          <a:p>
            <a:pPr marL="114300" indent="0">
              <a:buNone/>
            </a:pPr>
            <a:r>
              <a:rPr lang="en-US" sz="900" i="1" dirty="0">
                <a:latin typeface="Bahnschrift SemiLight" panose="020B0502040204020203" pitchFamily="34" charset="0"/>
              </a:rPr>
              <a:t>(Refer to image on next page)</a:t>
            </a:r>
          </a:p>
        </p:txBody>
      </p:sp>
      <p:pic>
        <p:nvPicPr>
          <p:cNvPr id="6" name="Google Shape;157;p33">
            <a:extLst>
              <a:ext uri="{FF2B5EF4-FFF2-40B4-BE49-F238E27FC236}">
                <a16:creationId xmlns:a16="http://schemas.microsoft.com/office/drawing/2014/main" id="{1747956B-BB0E-432E-BE8F-B2B6B9BA284C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95453"/>
          <a:stretch/>
        </p:blipFill>
        <p:spPr>
          <a:xfrm>
            <a:off x="0" y="4909624"/>
            <a:ext cx="9147578" cy="23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DF44012-F56A-44E6-8889-22CBC5F611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1066" y="1581105"/>
            <a:ext cx="3857845" cy="2391153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0EA1ABE-ADF8-49D0-AD05-AD1931BD0493}"/>
              </a:ext>
            </a:extLst>
          </p:cNvPr>
          <p:cNvSpPr txBox="1"/>
          <p:nvPr/>
        </p:nvSpPr>
        <p:spPr>
          <a:xfrm>
            <a:off x="218048" y="4494131"/>
            <a:ext cx="6136616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latin typeface="Bahnschrift SemiLight" panose="020B0502040204020203" pitchFamily="34" charset="0"/>
              </a:rPr>
              <a:t>Video explaining RHP </a:t>
            </a:r>
            <a:r>
              <a:rPr lang="en-US" sz="900" i="1" dirty="0">
                <a:latin typeface="Bahnschrift SemiLight" panose="020B0502040204020203" pitchFamily="34" charset="0"/>
              </a:rPr>
              <a:t>- </a:t>
            </a:r>
            <a:r>
              <a:rPr lang="en-US" sz="900" i="1" dirty="0">
                <a:latin typeface="Bahnschrift SemiLight" panose="020B0502040204020203" pitchFamily="34" charset="0"/>
                <a:hlinkClick r:id="rId5"/>
              </a:rPr>
              <a:t>https://drive.google.com/file/d/1nrVtzBPOb7A1DopLgrXx-qB41DZE8kKL/view?usp=sharing</a:t>
            </a:r>
            <a:endParaRPr lang="en-US" sz="900" i="1" dirty="0">
              <a:latin typeface="Bahnschrift SemiLight" panose="020B0502040204020203" pitchFamily="34" charset="0"/>
            </a:endParaRPr>
          </a:p>
          <a:p>
            <a:endParaRPr lang="en-IN" sz="7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157;p33">
            <a:extLst>
              <a:ext uri="{FF2B5EF4-FFF2-40B4-BE49-F238E27FC236}">
                <a16:creationId xmlns:a16="http://schemas.microsoft.com/office/drawing/2014/main" id="{B2C96A9B-CCD3-487E-A965-018C4FD18225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t="95453"/>
          <a:stretch/>
        </p:blipFill>
        <p:spPr>
          <a:xfrm>
            <a:off x="0" y="4909624"/>
            <a:ext cx="9147578" cy="23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Reference: Microcontroller Pin Layout ">
            <a:extLst>
              <a:ext uri="{FF2B5EF4-FFF2-40B4-BE49-F238E27FC236}">
                <a16:creationId xmlns:a16="http://schemas.microsoft.com/office/drawing/2014/main" id="{5D3A84D7-5F9E-491E-BB32-88D0B2F829C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3704" y="91194"/>
            <a:ext cx="4756589" cy="433708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01C51E9-77AD-43ED-BEF9-F804A7C69C78}"/>
              </a:ext>
            </a:extLst>
          </p:cNvPr>
          <p:cNvSpPr/>
          <p:nvPr/>
        </p:nvSpPr>
        <p:spPr>
          <a:xfrm>
            <a:off x="2640220" y="4428274"/>
            <a:ext cx="38635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u="sng" dirty="0">
                <a:latin typeface="Bahnschrift" panose="020B0502040204020203" pitchFamily="34" charset="0"/>
              </a:rPr>
              <a:t>Reference</a:t>
            </a:r>
            <a:r>
              <a:rPr lang="en-IN" dirty="0">
                <a:latin typeface="Bahnschrift" panose="020B0502040204020203" pitchFamily="34" charset="0"/>
              </a:rPr>
              <a:t>:</a:t>
            </a:r>
            <a:r>
              <a:rPr lang="en-IN" dirty="0"/>
              <a:t> </a:t>
            </a:r>
            <a:r>
              <a:rPr lang="en-IN" i="1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Light" panose="020B0502040204020203" pitchFamily="34" charset="0"/>
              </a:rPr>
              <a:t>STM32 Microcontroller Pin Layout </a:t>
            </a:r>
          </a:p>
        </p:txBody>
      </p:sp>
    </p:spTree>
    <p:extLst>
      <p:ext uri="{BB962C8B-B14F-4D97-AF65-F5344CB8AC3E}">
        <p14:creationId xmlns:p14="http://schemas.microsoft.com/office/powerpoint/2010/main" val="15883167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3;p19">
            <a:extLst>
              <a:ext uri="{FF2B5EF4-FFF2-40B4-BE49-F238E27FC236}">
                <a16:creationId xmlns:a16="http://schemas.microsoft.com/office/drawing/2014/main" id="{FB33CF1F-95C0-4707-9FFB-2D8F2B5AFC9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150" y="1152525"/>
            <a:ext cx="8521700" cy="341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300" b="1" i="1" dirty="0">
                <a:latin typeface="Abadi" panose="020B0604020104020204" pitchFamily="34" charset="0"/>
              </a:rPr>
              <a:t>Nutshell:</a:t>
            </a:r>
            <a:r>
              <a:rPr lang="en-US" sz="1300" dirty="0">
                <a:latin typeface="Abadi" panose="020B0604020104020204" pitchFamily="34" charset="0"/>
              </a:rPr>
              <a:t> </a:t>
            </a: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1300" dirty="0">
                <a:latin typeface="Abadi" panose="020B0604020104020204" pitchFamily="34" charset="0"/>
              </a:rPr>
              <a:t>The height for the given task is constant and pre-defined. We use an altimetric/barometric sensor to fix the height from the point of flight for take-off. Further to this, the flight and frame detection algorithms kick in.</a:t>
            </a: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1300" dirty="0">
                <a:latin typeface="Abadi" panose="020B0604020104020204" pitchFamily="34" charset="0"/>
              </a:rPr>
              <a:t>The final point of landing would be given a QR Code (printed image) which will be read by drone’s AI-camera module; this determines the point of landing. The UAV will go stable approximately above this point, and the throttle will be lowered down until the UAV drone is on ground.</a:t>
            </a: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endParaRPr lang="en-US" sz="1200" dirty="0">
              <a:latin typeface="Abadi" panose="020B0604020104020204" pitchFamily="34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endParaRPr lang="en-US" sz="1200" dirty="0">
              <a:latin typeface="Abadi" panose="020B0604020104020204" pitchFamily="34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endParaRPr lang="en-US" sz="1200" dirty="0">
              <a:latin typeface="Abadi" panose="020B0604020104020204" pitchFamily="34" charset="0"/>
            </a:endParaRPr>
          </a:p>
          <a:p>
            <a:pPr marL="457200" lvl="1" indent="0" algn="r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000" b="1" i="1" dirty="0">
                <a:latin typeface="Abadi" panose="020B0604020104020204" pitchFamily="34" charset="0"/>
              </a:rPr>
              <a:t>(continued…)</a:t>
            </a:r>
            <a:endParaRPr sz="1000" b="1" i="1" dirty="0">
              <a:latin typeface="Abadi" panose="020B0604020104020204" pitchFamily="34" charset="0"/>
            </a:endParaRPr>
          </a:p>
        </p:txBody>
      </p:sp>
      <p:sp>
        <p:nvSpPr>
          <p:cNvPr id="5" name="Google Shape;98;p20">
            <a:extLst>
              <a:ext uri="{FF2B5EF4-FFF2-40B4-BE49-F238E27FC236}">
                <a16:creationId xmlns:a16="http://schemas.microsoft.com/office/drawing/2014/main" id="{BE111395-C975-48B1-BF22-03850BDC32C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123076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sz="2000" dirty="0">
                <a:latin typeface="Bahnschrift SemiLight" panose="020B0502040204020203" pitchFamily="34" charset="0"/>
                <a:cs typeface="Aharoni" panose="02010803020104030203" pitchFamily="2" charset="-79"/>
              </a:rPr>
              <a:t>i) </a:t>
            </a:r>
            <a:r>
              <a:rPr lang="en" sz="2000" u="sng" dirty="0">
                <a:latin typeface="Bahnschrift SemiLight" panose="020B0502040204020203" pitchFamily="34" charset="0"/>
                <a:cs typeface="Aharoni" panose="02010803020104030203" pitchFamily="2" charset="-79"/>
              </a:rPr>
              <a:t>Take off and landing logic</a:t>
            </a:r>
            <a:endParaRPr sz="2000" u="sng" dirty="0">
              <a:latin typeface="Bahnschrift SemiLight" panose="020B0502040204020203" pitchFamily="34" charset="0"/>
              <a:cs typeface="Aharoni" panose="02010803020104030203" pitchFamily="2" charset="-79"/>
            </a:endParaRPr>
          </a:p>
        </p:txBody>
      </p:sp>
      <p:pic>
        <p:nvPicPr>
          <p:cNvPr id="6" name="Google Shape;157;p33">
            <a:extLst>
              <a:ext uri="{FF2B5EF4-FFF2-40B4-BE49-F238E27FC236}">
                <a16:creationId xmlns:a16="http://schemas.microsoft.com/office/drawing/2014/main" id="{49FE905A-CB7C-4438-A6D4-29C102CC8675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t="95453"/>
          <a:stretch/>
        </p:blipFill>
        <p:spPr>
          <a:xfrm>
            <a:off x="0" y="4909624"/>
            <a:ext cx="9147578" cy="23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 descr="Drone landing graphics">
            <a:extLst>
              <a:ext uri="{FF2B5EF4-FFF2-40B4-BE49-F238E27FC236}">
                <a16:creationId xmlns:a16="http://schemas.microsoft.com/office/drawing/2014/main" id="{0AA503C8-01D3-4626-87CB-F3FE23A8EB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171" y="3522613"/>
            <a:ext cx="1216611" cy="1216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466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oogle Shape;157;p33">
            <a:extLst>
              <a:ext uri="{FF2B5EF4-FFF2-40B4-BE49-F238E27FC236}">
                <a16:creationId xmlns:a16="http://schemas.microsoft.com/office/drawing/2014/main" id="{6D18C540-19D8-406A-BC48-B76A836836FD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95453"/>
          <a:stretch/>
        </p:blipFill>
        <p:spPr>
          <a:xfrm>
            <a:off x="0" y="4909624"/>
            <a:ext cx="9147578" cy="23387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158;p33">
            <a:extLst>
              <a:ext uri="{FF2B5EF4-FFF2-40B4-BE49-F238E27FC236}">
                <a16:creationId xmlns:a16="http://schemas.microsoft.com/office/drawing/2014/main" id="{A8277EEF-12CC-49CB-9940-3AC900482E1D}"/>
              </a:ext>
            </a:extLst>
          </p:cNvPr>
          <p:cNvSpPr txBox="1"/>
          <p:nvPr/>
        </p:nvSpPr>
        <p:spPr>
          <a:xfrm>
            <a:off x="-3578" y="145275"/>
            <a:ext cx="9147578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sz="2400" b="1" i="1" u="sng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Roboto Mono"/>
                <a:ea typeface="Roboto Mono"/>
                <a:cs typeface="Roboto Mono"/>
                <a:sym typeface="Roboto Mono"/>
              </a:rPr>
              <a:t>                                                                     </a:t>
            </a:r>
            <a:r>
              <a:rPr lang="en-IN" sz="2400" b="1" i="1" u="sng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Roboto Mono"/>
                <a:ea typeface="Roboto Mono"/>
                <a:cs typeface="Roboto Mono"/>
                <a:sym typeface="Roboto Mono"/>
              </a:rPr>
              <a:t>Team member details</a:t>
            </a:r>
            <a:endParaRPr sz="2400" b="1" dirty="0">
              <a:latin typeface="Roboto Mono"/>
              <a:ea typeface="Roboto Mono"/>
              <a:cs typeface="Roboto Mono"/>
              <a:sym typeface="Roboto Mono"/>
            </a:endParaRPr>
          </a:p>
        </p:txBody>
      </p:sp>
      <p:graphicFrame>
        <p:nvGraphicFramePr>
          <p:cNvPr id="10" name="Google Shape;159;p33">
            <a:extLst>
              <a:ext uri="{FF2B5EF4-FFF2-40B4-BE49-F238E27FC236}">
                <a16:creationId xmlns:a16="http://schemas.microsoft.com/office/drawing/2014/main" id="{429FF2D4-607D-4C95-A783-96936C38D29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55573124"/>
              </p:ext>
            </p:extLst>
          </p:nvPr>
        </p:nvGraphicFramePr>
        <p:xfrm>
          <a:off x="89651" y="764223"/>
          <a:ext cx="8961120" cy="396252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1131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392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104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982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440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Team Name</a:t>
                      </a:r>
                      <a:endParaRPr sz="1000" b="1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28575" marR="28575" marT="19050" marB="19050">
                    <a:lnL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1" dirty="0">
                          <a:latin typeface="Bahnschrift SemiLight SemiConde" panose="020B0502040204020203" pitchFamily="34" charset="0"/>
                        </a:rPr>
                        <a:t>Orbit</a:t>
                      </a:r>
                      <a:endParaRPr b="1" dirty="0">
                        <a:latin typeface="Bahnschrift SemiLight SemiConde" panose="020B0502040204020203" pitchFamily="34" charset="0"/>
                      </a:endParaRPr>
                    </a:p>
                  </a:txBody>
                  <a:tcPr marL="28575" marR="28575" marT="19050" marB="19050" anchor="b">
                    <a:lnL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121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Institute Name</a:t>
                      </a:r>
                      <a:endParaRPr sz="1000" b="1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28575" marR="28575" marT="19050" marB="19050">
                    <a:lnL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>
                          <a:latin typeface="Bahnschrift SemiLight SemiConde" panose="020B0502040204020203" pitchFamily="34" charset="0"/>
                        </a:rPr>
                        <a:t>KIET Group of Institutions, Ghaziabad</a:t>
                      </a:r>
                      <a:endParaRPr dirty="0">
                        <a:latin typeface="Bahnschrift SemiLight SemiConde" panose="020B0502040204020203" pitchFamily="34" charset="0"/>
                      </a:endParaRPr>
                    </a:p>
                  </a:txBody>
                  <a:tcPr marL="28575" marR="28575" marT="19050" marB="19050" anchor="b">
                    <a:lnL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319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Team Members &gt;</a:t>
                      </a:r>
                      <a:endParaRPr sz="1000" b="1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28575" marR="28575" marT="19050" marB="19050">
                    <a:lnL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latin typeface="Bahnschrift SemiLight SemiConde" panose="020B0502040204020203" pitchFamily="34" charset="0"/>
                          <a:ea typeface="Roboto Mono"/>
                          <a:cs typeface="Roboto Mono"/>
                          <a:sym typeface="Roboto Mono"/>
                        </a:rPr>
                        <a:t>1 (Leader)</a:t>
                      </a:r>
                      <a:endParaRPr sz="1000" b="1">
                        <a:latin typeface="Bahnschrift SemiLight SemiConde" panose="020B0502040204020203" pitchFamily="34" charset="0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28575" marR="28575" marT="19050" marB="19050" anchor="b">
                    <a:lnL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latin typeface="Bahnschrift SemiLight SemiConde" panose="020B0502040204020203" pitchFamily="34" charset="0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 sz="1000" b="1">
                        <a:latin typeface="Bahnschrift SemiLight SemiConde" panose="020B0502040204020203" pitchFamily="34" charset="0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28575" marR="28575" marT="19050" marB="19050" anchor="b">
                    <a:lnL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>
                          <a:latin typeface="Bahnschrift SemiLight SemiConde" panose="020B0502040204020203" pitchFamily="34" charset="0"/>
                          <a:ea typeface="Roboto Mono"/>
                          <a:cs typeface="Roboto Mono"/>
                          <a:sym typeface="Roboto Mono"/>
                        </a:rPr>
                        <a:t>3</a:t>
                      </a:r>
                      <a:endParaRPr sz="1000" b="1" dirty="0">
                        <a:latin typeface="Bahnschrift SemiLight SemiConde" panose="020B0502040204020203" pitchFamily="34" charset="0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28575" marR="28575" marT="19050" marB="19050" anchor="b">
                    <a:lnL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52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Name</a:t>
                      </a:r>
                      <a:endParaRPr sz="1000" b="1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28575" marR="28575" marT="19050" marB="19050">
                    <a:lnL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>
                          <a:latin typeface="Bahnschrift SemiLight SemiConde" panose="020B0502040204020203" pitchFamily="34" charset="0"/>
                        </a:rPr>
                        <a:t>Md. Aanis Noor</a:t>
                      </a:r>
                      <a:endParaRPr dirty="0">
                        <a:latin typeface="Bahnschrift SemiLight SemiConde" panose="020B0502040204020203" pitchFamily="34" charset="0"/>
                      </a:endParaRPr>
                    </a:p>
                  </a:txBody>
                  <a:tcPr marL="28575" marR="28575" marT="19050" marB="19050" anchor="b">
                    <a:lnL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 err="1">
                          <a:latin typeface="Bahnschrift SemiLight SemiConde" panose="020B0502040204020203" pitchFamily="34" charset="0"/>
                        </a:rPr>
                        <a:t>Pravesh</a:t>
                      </a:r>
                      <a:r>
                        <a:rPr lang="en-IN" dirty="0">
                          <a:latin typeface="Bahnschrift SemiLight SemiConde" panose="020B0502040204020203" pitchFamily="34" charset="0"/>
                        </a:rPr>
                        <a:t> Narayan </a:t>
                      </a:r>
                      <a:r>
                        <a:rPr lang="en-IN" dirty="0" err="1">
                          <a:latin typeface="Bahnschrift SemiLight SemiConde" panose="020B0502040204020203" pitchFamily="34" charset="0"/>
                        </a:rPr>
                        <a:t>Soni</a:t>
                      </a:r>
                      <a:endParaRPr dirty="0">
                        <a:latin typeface="Bahnschrift SemiLight SemiConde" panose="020B0502040204020203" pitchFamily="34" charset="0"/>
                      </a:endParaRPr>
                    </a:p>
                  </a:txBody>
                  <a:tcPr marL="28575" marR="28575" marT="19050" marB="19050" anchor="b">
                    <a:lnL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>
                          <a:latin typeface="Bahnschrift SemiLight SemiConde" panose="020B0502040204020203" pitchFamily="34" charset="0"/>
                        </a:rPr>
                        <a:t>Prateek Gupta</a:t>
                      </a:r>
                      <a:endParaRPr dirty="0">
                        <a:latin typeface="Bahnschrift SemiLight SemiConde" panose="020B0502040204020203" pitchFamily="34" charset="0"/>
                      </a:endParaRPr>
                    </a:p>
                  </a:txBody>
                  <a:tcPr marL="28575" marR="28575" marT="19050" marB="19050" anchor="b">
                    <a:lnL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52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Batch</a:t>
                      </a:r>
                      <a:endParaRPr sz="1000" b="1" dirty="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28575" marR="28575" marT="19050" marB="19050">
                    <a:lnL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>
                          <a:latin typeface="Bahnschrift SemiLight SemiConde" panose="020B0502040204020203" pitchFamily="34" charset="0"/>
                        </a:rPr>
                        <a:t>2022</a:t>
                      </a:r>
                      <a:endParaRPr dirty="0">
                        <a:latin typeface="Bahnschrift SemiLight SemiConde" panose="020B0502040204020203" pitchFamily="34" charset="0"/>
                      </a:endParaRPr>
                    </a:p>
                  </a:txBody>
                  <a:tcPr marL="28575" marR="28575" marT="19050" marB="19050" anchor="b">
                    <a:lnL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>
                          <a:latin typeface="Bahnschrift SemiLight SemiConde" panose="020B0502040204020203" pitchFamily="34" charset="0"/>
                        </a:rPr>
                        <a:t>2022</a:t>
                      </a:r>
                      <a:endParaRPr dirty="0">
                        <a:latin typeface="Bahnschrift SemiLight SemiConde" panose="020B0502040204020203" pitchFamily="34" charset="0"/>
                      </a:endParaRPr>
                    </a:p>
                  </a:txBody>
                  <a:tcPr marL="28575" marR="28575" marT="19050" marB="19050" anchor="b">
                    <a:lnL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>
                          <a:latin typeface="Bahnschrift SemiLight SemiConde" panose="020B0502040204020203" pitchFamily="34" charset="0"/>
                        </a:rPr>
                        <a:t>2022</a:t>
                      </a:r>
                      <a:endParaRPr dirty="0">
                        <a:latin typeface="Bahnschrift SemiLight SemiConde" panose="020B0502040204020203" pitchFamily="34" charset="0"/>
                      </a:endParaRPr>
                    </a:p>
                  </a:txBody>
                  <a:tcPr marL="28575" marR="28575" marT="19050" marB="19050" anchor="b">
                    <a:lnL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186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Area of expertise</a:t>
                      </a:r>
                      <a:endParaRPr sz="1000" b="1" dirty="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28575" marR="28575" marT="19050" marB="19050">
                    <a:lnL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dirty="0">
                          <a:latin typeface="Bahnschrift SemiLight SemiConde" panose="020B0502040204020203" pitchFamily="34" charset="0"/>
                        </a:rPr>
                        <a:t>+Project Planning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dirty="0">
                          <a:latin typeface="Bahnschrift SemiLight SemiConde" panose="020B0502040204020203" pitchFamily="34" charset="0"/>
                        </a:rPr>
                        <a:t>+Software testing/debugging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dirty="0">
                          <a:latin typeface="Bahnschrift SemiLight SemiConde" panose="020B0502040204020203" pitchFamily="34" charset="0"/>
                        </a:rPr>
                        <a:t>+Computer Vision</a:t>
                      </a:r>
                    </a:p>
                  </a:txBody>
                  <a:tcPr marL="28575" marR="28575" marT="19050" marB="19050" anchor="b">
                    <a:lnL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latin typeface="Bahnschrift SemiLight SemiConde" panose="020B0502040204020203" pitchFamily="34" charset="0"/>
                        </a:rPr>
                        <a:t>+Embedded firmware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latin typeface="Bahnschrift SemiLight SemiConde" panose="020B0502040204020203" pitchFamily="34" charset="0"/>
                        </a:rPr>
                        <a:t>+Hardware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latin typeface="Bahnschrift SemiLight SemiConde" panose="020B0502040204020203" pitchFamily="34" charset="0"/>
                        </a:rPr>
                        <a:t>+Drone tech</a:t>
                      </a:r>
                    </a:p>
                  </a:txBody>
                  <a:tcPr marL="28575" marR="28575" marT="19050" marB="19050" anchor="b">
                    <a:lnL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dirty="0">
                          <a:latin typeface="Bahnschrift SemiLight SemiConde" panose="020B0502040204020203" pitchFamily="34" charset="0"/>
                        </a:rPr>
                        <a:t>+AI training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dirty="0">
                          <a:latin typeface="Bahnschrift SemiLight SemiConde" panose="020B0502040204020203" pitchFamily="34" charset="0"/>
                        </a:rPr>
                        <a:t>+Software coding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dirty="0">
                          <a:latin typeface="Bahnschrift SemiLight SemiConde" panose="020B0502040204020203" pitchFamily="34" charset="0"/>
                        </a:rPr>
                        <a:t>+Simulation</a:t>
                      </a:r>
                      <a:endParaRPr lang="en-IN" dirty="0">
                        <a:latin typeface="Bahnschrift SemiLight SemiConde" panose="020B0502040204020203" pitchFamily="34" charset="0"/>
                      </a:endParaRPr>
                    </a:p>
                  </a:txBody>
                  <a:tcPr marL="28575" marR="28575" marT="19050" marB="19050" anchor="b">
                    <a:lnL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1988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000" b="1" dirty="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Achievements/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Participations/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Experience/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Works</a:t>
                      </a:r>
                      <a:endParaRPr sz="1000" b="1" dirty="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28575" marR="28575" marT="19050" marB="19050">
                    <a:lnL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b="1" dirty="0">
                          <a:latin typeface="Bahnschrift SemiLight SemiConde" panose="020B0502040204020203" pitchFamily="34" charset="0"/>
                        </a:rPr>
                        <a:t>+</a:t>
                      </a:r>
                      <a:r>
                        <a:rPr lang="en-US" sz="1100" dirty="0">
                          <a:latin typeface="Bahnschrift SemiLight SemiConde" panose="020B0502040204020203" pitchFamily="34" charset="0"/>
                        </a:rPr>
                        <a:t> Participated in </a:t>
                      </a:r>
                      <a:r>
                        <a:rPr lang="en-US" sz="1100" dirty="0" err="1">
                          <a:latin typeface="Bahnschrift SemiLight SemiConde" panose="020B0502040204020203" pitchFamily="34" charset="0"/>
                        </a:rPr>
                        <a:t>Dronathon</a:t>
                      </a:r>
                      <a:r>
                        <a:rPr lang="en-US" sz="1100" dirty="0">
                          <a:latin typeface="Bahnschrift SemiLight SemiConde" panose="020B0502040204020203" pitchFamily="34" charset="0"/>
                        </a:rPr>
                        <a:t> (by Uttarakhand 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Bahnschrift SemiLight SemiConde" panose="020B0502040204020203" pitchFamily="34" charset="0"/>
                        </a:rPr>
                        <a:t>   Govt.)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b="1" dirty="0">
                          <a:latin typeface="Bahnschrift SemiLight SemiConde" panose="020B0502040204020203" pitchFamily="34" charset="0"/>
                        </a:rPr>
                        <a:t>+</a:t>
                      </a:r>
                      <a:r>
                        <a:rPr lang="en-IN" sz="1100" dirty="0">
                          <a:latin typeface="Bahnschrift SemiLight SemiConde" panose="020B0502040204020203" pitchFamily="34" charset="0"/>
                        </a:rPr>
                        <a:t> Stood 2</a:t>
                      </a:r>
                      <a:r>
                        <a:rPr lang="en-IN" sz="1100" baseline="30000" dirty="0">
                          <a:latin typeface="Bahnschrift SemiLight SemiConde" panose="020B0502040204020203" pitchFamily="34" charset="0"/>
                        </a:rPr>
                        <a:t>nd</a:t>
                      </a:r>
                      <a:r>
                        <a:rPr lang="en-IN" sz="1100" dirty="0">
                          <a:latin typeface="Bahnschrift SemiLight SemiConde" panose="020B0502040204020203" pitchFamily="34" charset="0"/>
                        </a:rPr>
                        <a:t> in DTMF controlled robot picking 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dirty="0">
                          <a:latin typeface="Bahnschrift SemiLight SemiConde" panose="020B0502040204020203" pitchFamily="34" charset="0"/>
                        </a:rPr>
                        <a:t>   race by </a:t>
                      </a:r>
                      <a:r>
                        <a:rPr lang="en-IN" sz="1100" dirty="0" err="1">
                          <a:latin typeface="Bahnschrift SemiLight SemiConde" panose="020B0502040204020203" pitchFamily="34" charset="0"/>
                        </a:rPr>
                        <a:t>TechShiksha</a:t>
                      </a:r>
                      <a:r>
                        <a:rPr lang="en-IN" sz="1100" dirty="0">
                          <a:latin typeface="Bahnschrift SemiLight SemiConde" panose="020B0502040204020203" pitchFamily="34" charset="0"/>
                        </a:rPr>
                        <a:t> coaching institute.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b="1" dirty="0">
                          <a:latin typeface="Bahnschrift SemiLight SemiConde" panose="020B0502040204020203" pitchFamily="34" charset="0"/>
                        </a:rPr>
                        <a:t>+ </a:t>
                      </a:r>
                      <a:r>
                        <a:rPr lang="en-IN" sz="1100" b="0" dirty="0">
                          <a:latin typeface="Bahnschrift SemiLight SemiConde" panose="020B0502040204020203" pitchFamily="34" charset="0"/>
                        </a:rPr>
                        <a:t>Built a DTMF-call-only controlled UAV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b="0" dirty="0">
                          <a:latin typeface="Bahnschrift SemiLight SemiConde" panose="020B0502040204020203" pitchFamily="34" charset="0"/>
                        </a:rPr>
                        <a:t>   drone for college Technical Fest from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b="0" dirty="0">
                          <a:latin typeface="Bahnschrift SemiLight SemiConde" panose="020B0502040204020203" pitchFamily="34" charset="0"/>
                        </a:rPr>
                        <a:t>   scratch.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b="1" dirty="0">
                          <a:latin typeface="Bahnschrift SemiLight SemiConde" panose="020B0502040204020203" pitchFamily="34" charset="0"/>
                        </a:rPr>
                        <a:t>+ </a:t>
                      </a:r>
                      <a:r>
                        <a:rPr lang="en-IN" sz="1100" b="0" dirty="0">
                          <a:latin typeface="Bahnschrift SemiLight SemiConde" panose="020B0502040204020203" pitchFamily="34" charset="0"/>
                        </a:rPr>
                        <a:t>Worked/built 3+ UAV drones.</a:t>
                      </a:r>
                      <a:endParaRPr lang="en-IN" b="1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b="1" dirty="0">
                          <a:latin typeface="Bahnschrift SemiLight SemiConde" panose="020B0502040204020203" pitchFamily="34" charset="0"/>
                        </a:rPr>
                        <a:t>+ </a:t>
                      </a:r>
                      <a:r>
                        <a:rPr lang="en-IN" sz="1100" b="0" dirty="0">
                          <a:latin typeface="Bahnschrift SemiLight SemiConde" panose="020B0502040204020203" pitchFamily="34" charset="0"/>
                        </a:rPr>
                        <a:t>Worked on Arduino, </a:t>
                      </a:r>
                      <a:r>
                        <a:rPr lang="en-IN" sz="1100" b="0" dirty="0" err="1">
                          <a:latin typeface="Bahnschrift SemiLight SemiConde" panose="020B0502040204020203" pitchFamily="34" charset="0"/>
                        </a:rPr>
                        <a:t>linux</a:t>
                      </a:r>
                      <a:r>
                        <a:rPr lang="en-IN" sz="1100" b="0" dirty="0">
                          <a:latin typeface="Bahnschrift SemiLight SemiConde" panose="020B0502040204020203" pitchFamily="34" charset="0"/>
                        </a:rPr>
                        <a:t>, raspberry-pi.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IN" sz="1100" b="0" dirty="0">
                        <a:latin typeface="Bahnschrift SemiLight SemiConde" panose="020B0502040204020203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IN" sz="1100" b="0" dirty="0">
                        <a:latin typeface="Bahnschrift SemiLight SemiConde" panose="020B0502040204020203" pitchFamily="34" charset="0"/>
                      </a:endParaRPr>
                    </a:p>
                  </a:txBody>
                  <a:tcPr marL="28575" marR="28575" marT="19050" marB="19050" anchor="b">
                    <a:lnL w="10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b="1" dirty="0">
                          <a:latin typeface="Bahnschrift SemiLight SemiConde" panose="020B0502040204020203" pitchFamily="34" charset="0"/>
                        </a:rPr>
                        <a:t>+ </a:t>
                      </a:r>
                      <a:r>
                        <a:rPr lang="en-IN" sz="1100" b="0" dirty="0">
                          <a:latin typeface="Bahnschrift SemiLight SemiConde" panose="020B0502040204020203" pitchFamily="34" charset="0"/>
                        </a:rPr>
                        <a:t>M</a:t>
                      </a:r>
                      <a:r>
                        <a:rPr lang="en-US" sz="1100" dirty="0" err="1">
                          <a:latin typeface="Bahnschrift SemiLight SemiConde" panose="020B0502040204020203" pitchFamily="34" charset="0"/>
                        </a:rPr>
                        <a:t>ade</a:t>
                      </a:r>
                      <a:r>
                        <a:rPr lang="en-US" sz="1100" dirty="0">
                          <a:latin typeface="Bahnschrift SemiLight SemiConde" panose="020B0502040204020203" pitchFamily="34" charset="0"/>
                        </a:rPr>
                        <a:t> 10+ motherboards (ARM) &amp; some MEMS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latin typeface="Bahnschrift SemiLight SemiConde" panose="020B0502040204020203" pitchFamily="34" charset="0"/>
                        </a:rPr>
                        <a:t>   modules as well.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latin typeface="Bahnschrift SemiLight SemiConde" panose="020B0502040204020203" pitchFamily="34" charset="0"/>
                        </a:rPr>
                        <a:t>+</a:t>
                      </a:r>
                      <a:r>
                        <a:rPr lang="en-US" sz="1100" dirty="0">
                          <a:latin typeface="Bahnschrift SemiLight SemiConde" panose="020B0502040204020203" pitchFamily="34" charset="0"/>
                        </a:rPr>
                        <a:t> Participated in </a:t>
                      </a:r>
                      <a:r>
                        <a:rPr lang="en-US" sz="1100" dirty="0" err="1">
                          <a:latin typeface="Bahnschrift SemiLight SemiConde" panose="020B0502040204020203" pitchFamily="34" charset="0"/>
                        </a:rPr>
                        <a:t>Dronathon</a:t>
                      </a:r>
                      <a:r>
                        <a:rPr lang="en-US" sz="1100" dirty="0">
                          <a:latin typeface="Bahnschrift SemiLight SemiConde" panose="020B0502040204020203" pitchFamily="34" charset="0"/>
                        </a:rPr>
                        <a:t> (by Uttarakhand Govt.)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latin typeface="Bahnschrift SemiLight SemiConde" panose="020B0502040204020203" pitchFamily="34" charset="0"/>
                        </a:rPr>
                        <a:t>+ </a:t>
                      </a:r>
                      <a:r>
                        <a:rPr lang="en-US" sz="1100" dirty="0">
                          <a:latin typeface="Bahnschrift SemiLight SemiConde" panose="020B0502040204020203" pitchFamily="34" charset="0"/>
                        </a:rPr>
                        <a:t>Worked on RTOS </a:t>
                      </a:r>
                      <a:r>
                        <a:rPr lang="en-US" sz="1100" dirty="0" err="1">
                          <a:latin typeface="Bahnschrift SemiLight SemiConde" panose="020B0502040204020203" pitchFamily="34" charset="0"/>
                        </a:rPr>
                        <a:t>firmwares</a:t>
                      </a:r>
                      <a:r>
                        <a:rPr lang="en-US" sz="1100" dirty="0">
                          <a:latin typeface="Bahnschrift SemiLight SemiConde" panose="020B0502040204020203" pitchFamily="34" charset="0"/>
                        </a:rPr>
                        <a:t> for ARM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latin typeface="Bahnschrift SemiLight SemiConde" panose="020B0502040204020203" pitchFamily="34" charset="0"/>
                        </a:rPr>
                        <a:t>   microcontrollers.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latin typeface="Bahnschrift SemiLight SemiConde" panose="020B0502040204020203" pitchFamily="34" charset="0"/>
                        </a:rPr>
                        <a:t>+</a:t>
                      </a:r>
                      <a:r>
                        <a:rPr lang="en-US" sz="1100" dirty="0">
                          <a:latin typeface="Bahnschrift SemiLight SemiConde" panose="020B0502040204020203" pitchFamily="34" charset="0"/>
                        </a:rPr>
                        <a:t> Made 10+ UAV drones.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latin typeface="Bahnschrift SemiLight SemiConde" panose="020B0502040204020203" pitchFamily="34" charset="0"/>
                        </a:rPr>
                        <a:t>+</a:t>
                      </a:r>
                      <a:r>
                        <a:rPr lang="en-US" sz="1100" dirty="0">
                          <a:latin typeface="Bahnschrift SemiLight SemiConde" panose="020B0502040204020203" pitchFamily="34" charset="0"/>
                        </a:rPr>
                        <a:t> Made own working flight controller from scratch 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latin typeface="Bahnschrift SemiLight SemiConde" panose="020B0502040204020203" pitchFamily="34" charset="0"/>
                        </a:rPr>
                        <a:t>   and its software as well.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latin typeface="Bahnschrift SemiLight SemiConde" panose="020B0502040204020203" pitchFamily="34" charset="0"/>
                        </a:rPr>
                        <a:t>+</a:t>
                      </a:r>
                      <a:r>
                        <a:rPr lang="en-US" sz="1100" dirty="0">
                          <a:latin typeface="Bahnschrift SemiLight SemiConde" panose="020B0502040204020203" pitchFamily="34" charset="0"/>
                        </a:rPr>
                        <a:t> Conducted a drone race in college.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100" dirty="0">
                        <a:latin typeface="Bahnschrift SemiLight SemiConde" panose="020B0502040204020203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900" dirty="0"/>
                        <a:t>    Repository: </a:t>
                      </a:r>
                      <a:r>
                        <a:rPr lang="en-IN" sz="900" dirty="0">
                          <a:hlinkClick r:id="rId4"/>
                        </a:rPr>
                        <a:t>https://github.com/Elvez?tab=repositories</a:t>
                      </a:r>
                      <a:endParaRPr sz="900" dirty="0">
                        <a:latin typeface="Bahnschrift SemiLight SemiConde" panose="020B0502040204020203" pitchFamily="34" charset="0"/>
                      </a:endParaRPr>
                    </a:p>
                  </a:txBody>
                  <a:tcPr marL="28575" marR="28575" marT="19050" marB="19050" anchor="b">
                    <a:lnL w="10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dirty="0">
                          <a:latin typeface="Bahnschrift SemiLight SemiConde" panose="020B0502040204020203" pitchFamily="34" charset="0"/>
                        </a:rPr>
                        <a:t>+ Made smart glasses as an independent 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dirty="0">
                          <a:latin typeface="Bahnschrift SemiLight SemiConde" panose="020B0502040204020203" pitchFamily="34" charset="0"/>
                        </a:rPr>
                        <a:t>   project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dirty="0">
                          <a:latin typeface="Bahnschrift SemiLight SemiConde" panose="020B0502040204020203" pitchFamily="34" charset="0"/>
                        </a:rPr>
                        <a:t>+ Worked on ‘my parliament’ app for 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dirty="0">
                          <a:latin typeface="Bahnschrift SemiLight SemiConde" panose="020B0502040204020203" pitchFamily="34" charset="0"/>
                        </a:rPr>
                        <a:t>   Innovation Centre robot management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dirty="0">
                          <a:latin typeface="Bahnschrift SemiLight SemiConde" panose="020B0502040204020203" pitchFamily="34" charset="0"/>
                        </a:rPr>
                        <a:t>+ Participated in Smart India Hackathon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IN" sz="1100" dirty="0">
                        <a:latin typeface="Bahnschrift SemiLight SemiConde" panose="020B0502040204020203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IN" sz="1100" dirty="0">
                        <a:latin typeface="Bahnschrift SemiLight SemiConde" panose="020B0502040204020203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IN" sz="1100" dirty="0">
                        <a:latin typeface="Bahnschrift SemiLight SemiConde" panose="020B0502040204020203" pitchFamily="34" charset="0"/>
                      </a:endParaRPr>
                    </a:p>
                  </a:txBody>
                  <a:tcPr marL="28575" marR="28575" marT="19050" marB="19050" anchor="b">
                    <a:lnL w="10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201568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A623335D-0A67-4002-99BD-B73667A8078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6047889"/>
              </p:ext>
            </p:extLst>
          </p:nvPr>
        </p:nvGraphicFramePr>
        <p:xfrm>
          <a:off x="668215" y="1270177"/>
          <a:ext cx="3209781" cy="31898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5F88EAC-B35C-4706-9055-35AC559B64EA}"/>
              </a:ext>
            </a:extLst>
          </p:cNvPr>
          <p:cNvCxnSpPr>
            <a:cxnSpLocks/>
          </p:cNvCxnSpPr>
          <p:nvPr/>
        </p:nvCxnSpPr>
        <p:spPr>
          <a:xfrm>
            <a:off x="4572000" y="281354"/>
            <a:ext cx="0" cy="433284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Google Shape;98;p20">
            <a:extLst>
              <a:ext uri="{FF2B5EF4-FFF2-40B4-BE49-F238E27FC236}">
                <a16:creationId xmlns:a16="http://schemas.microsoft.com/office/drawing/2014/main" id="{19444CAF-2CE6-4717-BB17-6D01630727C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99982" y="397682"/>
            <a:ext cx="254624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" sz="1800" i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Take off </a:t>
            </a:r>
            <a:r>
              <a:rPr lang="en-IN" sz="1800" i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L</a:t>
            </a:r>
            <a:r>
              <a:rPr lang="en" sz="1800" i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ogic</a:t>
            </a:r>
            <a:endParaRPr sz="1800" i="1" u="sng" dirty="0">
              <a:solidFill>
                <a:schemeClr val="tx1">
                  <a:lumMod val="75000"/>
                  <a:lumOff val="25000"/>
                </a:schemeClr>
              </a:solidFill>
              <a:latin typeface="Abadi" panose="020B0604020104020204" pitchFamily="34" charset="0"/>
            </a:endParaRPr>
          </a:p>
        </p:txBody>
      </p:sp>
      <p:sp>
        <p:nvSpPr>
          <p:cNvPr id="8" name="Google Shape;98;p20">
            <a:extLst>
              <a:ext uri="{FF2B5EF4-FFF2-40B4-BE49-F238E27FC236}">
                <a16:creationId xmlns:a16="http://schemas.microsoft.com/office/drawing/2014/main" id="{FC6AEE17-7D88-4FF1-AA2D-54040D952B12}"/>
              </a:ext>
            </a:extLst>
          </p:cNvPr>
          <p:cNvSpPr txBox="1">
            <a:spLocks/>
          </p:cNvSpPr>
          <p:nvPr/>
        </p:nvSpPr>
        <p:spPr>
          <a:xfrm>
            <a:off x="5567291" y="394435"/>
            <a:ext cx="2546249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N" sz="1800" i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Landing Logic</a:t>
            </a:r>
          </a:p>
        </p:txBody>
      </p:sp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7643C896-5B20-4870-A7EA-ED31C056777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73942843"/>
              </p:ext>
            </p:extLst>
          </p:nvPr>
        </p:nvGraphicFramePr>
        <p:xfrm>
          <a:off x="5205048" y="1270176"/>
          <a:ext cx="3270733" cy="31898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13" name="Google Shape;157;p33">
            <a:extLst>
              <a:ext uri="{FF2B5EF4-FFF2-40B4-BE49-F238E27FC236}">
                <a16:creationId xmlns:a16="http://schemas.microsoft.com/office/drawing/2014/main" id="{DE7DADD4-723F-41A5-B36D-D44AF22BBD01}"/>
              </a:ext>
            </a:extLst>
          </p:cNvPr>
          <p:cNvPicPr preferRelativeResize="0"/>
          <p:nvPr/>
        </p:nvPicPr>
        <p:blipFill rotWithShape="1">
          <a:blip r:embed="rId12">
            <a:alphaModFix/>
          </a:blip>
          <a:srcRect t="95453"/>
          <a:stretch/>
        </p:blipFill>
        <p:spPr>
          <a:xfrm>
            <a:off x="0" y="4909624"/>
            <a:ext cx="9147578" cy="2338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56DB8ED-388B-4184-842E-3007E8EF712A}"/>
              </a:ext>
            </a:extLst>
          </p:cNvPr>
          <p:cNvCxnSpPr/>
          <p:nvPr/>
        </p:nvCxnSpPr>
        <p:spPr>
          <a:xfrm>
            <a:off x="108880" y="4830543"/>
            <a:ext cx="8930936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58ACC30-E5F9-4D93-84E7-F1876AB95D81}"/>
              </a:ext>
            </a:extLst>
          </p:cNvPr>
          <p:cNvCxnSpPr/>
          <p:nvPr/>
        </p:nvCxnSpPr>
        <p:spPr>
          <a:xfrm>
            <a:off x="106532" y="4785991"/>
            <a:ext cx="8930936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71701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157;p33">
            <a:extLst>
              <a:ext uri="{FF2B5EF4-FFF2-40B4-BE49-F238E27FC236}">
                <a16:creationId xmlns:a16="http://schemas.microsoft.com/office/drawing/2014/main" id="{8EA820ED-9F3C-4D0A-B68D-E48584BA39F4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t="95453"/>
          <a:stretch/>
        </p:blipFill>
        <p:spPr>
          <a:xfrm>
            <a:off x="0" y="4909624"/>
            <a:ext cx="9147578" cy="23387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93;p19">
            <a:extLst>
              <a:ext uri="{FF2B5EF4-FFF2-40B4-BE49-F238E27FC236}">
                <a16:creationId xmlns:a16="http://schemas.microsoft.com/office/drawing/2014/main" id="{5DF71DA5-0366-4334-B2D1-FBF48BB2346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135380" y="982980"/>
            <a:ext cx="7377430" cy="35280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200" dirty="0">
                <a:latin typeface="Abadi" panose="020B0604020104020204" pitchFamily="34" charset="0"/>
              </a:rPr>
              <a:t>{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200" dirty="0">
                <a:latin typeface="Abadi" panose="020B0604020104020204" pitchFamily="34" charset="0"/>
              </a:rPr>
              <a:t>    </a:t>
            </a:r>
            <a:r>
              <a:rPr lang="en-US" sz="1200" dirty="0" err="1">
                <a:latin typeface="Abadi" panose="020B0604020104020204" pitchFamily="34" charset="0"/>
              </a:rPr>
              <a:t>repeat_process</a:t>
            </a:r>
            <a:r>
              <a:rPr lang="en-US" sz="1200" dirty="0">
                <a:latin typeface="Abadi" panose="020B0604020104020204" pitchFamily="34" charset="0"/>
              </a:rPr>
              <a:t>( );    //until signature = 0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200" dirty="0">
                <a:latin typeface="Abadi" panose="020B0604020104020204" pitchFamily="34" charset="0"/>
              </a:rPr>
              <a:t>}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</a:pPr>
            <a:endParaRPr lang="en-US" sz="1200" dirty="0">
              <a:latin typeface="Abadi" panose="020B0604020104020204" pitchFamily="34" charset="0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200" dirty="0">
                <a:latin typeface="Abadi" panose="020B0604020104020204" pitchFamily="34" charset="0"/>
              </a:rPr>
              <a:t>//payload</a:t>
            </a:r>
          </a:p>
          <a:p>
            <a:pPr marL="0" lvl="0" indent="0" algn="l" rtl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200" dirty="0">
                <a:latin typeface="Abadi" panose="020B0604020104020204" pitchFamily="34" charset="0"/>
              </a:rPr>
              <a:t>{ </a:t>
            </a:r>
          </a:p>
          <a:p>
            <a:pPr marL="0" lvl="0" indent="0" algn="l" rtl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200" dirty="0">
                <a:latin typeface="Abadi" panose="020B0604020104020204" pitchFamily="34" charset="0"/>
              </a:rPr>
              <a:t>    if (</a:t>
            </a:r>
            <a:r>
              <a:rPr lang="en-US" sz="1200" dirty="0" err="1">
                <a:latin typeface="Abadi" panose="020B0604020104020204" pitchFamily="34" charset="0"/>
              </a:rPr>
              <a:t>QrRead</a:t>
            </a:r>
            <a:r>
              <a:rPr lang="en-US" sz="1200" dirty="0">
                <a:latin typeface="Abadi" panose="020B0604020104020204" pitchFamily="34" charset="0"/>
              </a:rPr>
              <a:t> == </a:t>
            </a:r>
            <a:r>
              <a:rPr lang="en-US" sz="1200" dirty="0" err="1">
                <a:latin typeface="Abadi" panose="020B0604020104020204" pitchFamily="34" charset="0"/>
              </a:rPr>
              <a:t>wantedNumber</a:t>
            </a:r>
            <a:r>
              <a:rPr lang="en-US" sz="1200" dirty="0">
                <a:latin typeface="Abadi" panose="020B0604020104020204" pitchFamily="34" charset="0"/>
              </a:rPr>
              <a:t>)</a:t>
            </a:r>
          </a:p>
          <a:p>
            <a:pPr marL="0" lvl="0" indent="0" algn="l" rtl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200" dirty="0">
                <a:latin typeface="Abadi" panose="020B0604020104020204" pitchFamily="34" charset="0"/>
              </a:rPr>
              <a:t>        { </a:t>
            </a:r>
            <a:r>
              <a:rPr lang="en-US" sz="1200" dirty="0" err="1">
                <a:latin typeface="Abadi" panose="020B0604020104020204" pitchFamily="34" charset="0"/>
              </a:rPr>
              <a:t>writeServo</a:t>
            </a:r>
            <a:r>
              <a:rPr lang="en-US" sz="1200" dirty="0">
                <a:latin typeface="Abadi" panose="020B0604020104020204" pitchFamily="34" charset="0"/>
              </a:rPr>
              <a:t>(</a:t>
            </a:r>
            <a:r>
              <a:rPr lang="en-US" sz="1200" dirty="0" err="1">
                <a:latin typeface="Abadi" panose="020B0604020104020204" pitchFamily="34" charset="0"/>
              </a:rPr>
              <a:t>fullAngle</a:t>
            </a:r>
            <a:r>
              <a:rPr lang="en-US" sz="1200" dirty="0">
                <a:latin typeface="Abadi" panose="020B0604020104020204" pitchFamily="34" charset="0"/>
              </a:rPr>
              <a:t>);  //</a:t>
            </a:r>
            <a:r>
              <a:rPr lang="en-US" sz="1200" dirty="0" err="1">
                <a:latin typeface="Abadi" panose="020B0604020104020204" pitchFamily="34" charset="0"/>
              </a:rPr>
              <a:t>dropPayload</a:t>
            </a:r>
            <a:r>
              <a:rPr lang="en-US" sz="1200" dirty="0">
                <a:latin typeface="Abadi" panose="020B0604020104020204" pitchFamily="34" charset="0"/>
              </a:rPr>
              <a:t> }</a:t>
            </a:r>
          </a:p>
          <a:p>
            <a:pPr marL="0" lvl="0" indent="0" algn="l" rtl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200" dirty="0">
                <a:latin typeface="Abadi" panose="020B0604020104020204" pitchFamily="34" charset="0"/>
              </a:rPr>
              <a:t>}</a:t>
            </a:r>
          </a:p>
          <a:p>
            <a:pPr marL="0" lvl="0" indent="0" algn="l" rtl="0">
              <a:spcBef>
                <a:spcPts val="0"/>
              </a:spcBef>
              <a:spcAft>
                <a:spcPts val="300"/>
              </a:spcAft>
              <a:buNone/>
            </a:pPr>
            <a:endParaRPr lang="en-US" sz="1200" dirty="0">
              <a:latin typeface="Abadi" panose="020B0604020104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200" dirty="0">
                <a:latin typeface="Abadi" panose="020B0604020104020204" pitchFamily="34" charset="0"/>
              </a:rPr>
              <a:t>{</a:t>
            </a:r>
          </a:p>
          <a:p>
            <a:pPr marL="0" lvl="0" indent="0" algn="l" rtl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200" dirty="0">
                <a:latin typeface="Abadi" panose="020B0604020104020204" pitchFamily="34" charset="0"/>
              </a:rPr>
              <a:t>    Land( ); </a:t>
            </a:r>
          </a:p>
          <a:p>
            <a:pPr marL="0" lvl="0" indent="0" algn="l" rtl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200" dirty="0">
                <a:latin typeface="Abadi" panose="020B0604020104020204" pitchFamily="34" charset="0"/>
              </a:rPr>
              <a:t>    Disarm( );</a:t>
            </a:r>
          </a:p>
          <a:p>
            <a:pPr marL="0" lvl="0" indent="0" algn="l" rtl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200" dirty="0">
                <a:latin typeface="Abadi" panose="020B0604020104020204" pitchFamily="34" charset="0"/>
              </a:rPr>
              <a:t>}</a:t>
            </a: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endParaRPr lang="en-US" sz="1200" dirty="0">
              <a:latin typeface="Abadi" panose="020B0604020104020204" pitchFamily="34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endParaRPr lang="en-US" sz="1200" dirty="0">
              <a:latin typeface="Abadi" panose="020B0604020104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4138C72-726C-4666-AA35-BDBAF0DA9FB5}"/>
              </a:ext>
            </a:extLst>
          </p:cNvPr>
          <p:cNvSpPr/>
          <p:nvPr/>
        </p:nvSpPr>
        <p:spPr>
          <a:xfrm>
            <a:off x="413348" y="418762"/>
            <a:ext cx="370486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Aft>
                <a:spcPts val="1600"/>
              </a:spcAft>
            </a:pPr>
            <a:r>
              <a:rPr lang="en-US" sz="1600" b="1" i="1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Extended : “Drop Mechanism &amp; Landing”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50B9091-E8E7-4FC3-B4A7-4107A60F0E3A}"/>
              </a:ext>
            </a:extLst>
          </p:cNvPr>
          <p:cNvCxnSpPr>
            <a:cxnSpLocks/>
          </p:cNvCxnSpPr>
          <p:nvPr/>
        </p:nvCxnSpPr>
        <p:spPr>
          <a:xfrm flipH="1">
            <a:off x="876300" y="1005840"/>
            <a:ext cx="7620" cy="344424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CE53DE0-31B2-4CBB-9708-F15BC2BB4C75}"/>
              </a:ext>
            </a:extLst>
          </p:cNvPr>
          <p:cNvCxnSpPr>
            <a:cxnSpLocks/>
          </p:cNvCxnSpPr>
          <p:nvPr/>
        </p:nvCxnSpPr>
        <p:spPr>
          <a:xfrm flipH="1">
            <a:off x="876300" y="1005840"/>
            <a:ext cx="1905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3901043-9C80-4905-841D-744CEA66002E}"/>
              </a:ext>
            </a:extLst>
          </p:cNvPr>
          <p:cNvCxnSpPr>
            <a:cxnSpLocks/>
          </p:cNvCxnSpPr>
          <p:nvPr/>
        </p:nvCxnSpPr>
        <p:spPr>
          <a:xfrm flipH="1">
            <a:off x="876300" y="4450080"/>
            <a:ext cx="1905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38544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4C8783D-97B8-4C7D-B090-F72E5D94D0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520600" cy="3633838"/>
          </a:xfrm>
        </p:spPr>
        <p:txBody>
          <a:bodyPr/>
          <a:lstStyle/>
          <a:p>
            <a:pPr marL="114300" indent="0">
              <a:buNone/>
            </a:pPr>
            <a:r>
              <a:rPr lang="en-US" sz="13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Nutshell:</a:t>
            </a:r>
            <a:r>
              <a:rPr 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 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300" dirty="0">
              <a:latin typeface="Abadi" panose="020B0604020104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300" dirty="0">
                <a:latin typeface="Abadi" panose="020B0604020104020204" pitchFamily="34" charset="0"/>
              </a:rPr>
              <a:t>For the process of moving the drone automated, we first create a dataset by manually controlling it via PWM inputs of a transmitter; and then writing it into a file.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300" dirty="0">
                <a:latin typeface="Abadi" panose="020B0604020104020204" pitchFamily="34" charset="0"/>
              </a:rPr>
              <a:t>We make functions for every movement of the drone via these experimental inputs.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300" dirty="0">
                <a:latin typeface="Abadi" panose="020B0604020104020204" pitchFamily="34" charset="0"/>
              </a:rPr>
              <a:t>Finally, we apply the frame detection algorithm to automate drone movement in the environment.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300" dirty="0">
              <a:latin typeface="Abadi" panose="020B0604020104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300" dirty="0">
              <a:latin typeface="Abadi" panose="020B0604020104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300" dirty="0">
              <a:latin typeface="Abadi" panose="020B0604020104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300" dirty="0">
              <a:latin typeface="Abadi" panose="020B0604020104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300" dirty="0">
              <a:latin typeface="Abadi" panose="020B0604020104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300" dirty="0">
              <a:latin typeface="Abadi" panose="020B0604020104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300" dirty="0">
              <a:latin typeface="Abadi" panose="020B0604020104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300" dirty="0">
              <a:latin typeface="Abadi" panose="020B0604020104020204" pitchFamily="34" charset="0"/>
            </a:endParaRPr>
          </a:p>
          <a:p>
            <a:pPr marL="114300" indent="0" algn="r">
              <a:buNone/>
            </a:pPr>
            <a:endParaRPr lang="en-US" sz="1300" dirty="0">
              <a:latin typeface="Abadi" panose="020B0604020104020204" pitchFamily="34" charset="0"/>
            </a:endParaRPr>
          </a:p>
          <a:p>
            <a:pPr marL="114300" indent="0" algn="r">
              <a:buNone/>
            </a:pPr>
            <a:r>
              <a:rPr lang="en-US" sz="1100" b="1" i="1" dirty="0">
                <a:latin typeface="Abadi" panose="020B0604020104020204" pitchFamily="34" charset="0"/>
              </a:rPr>
              <a:t>(continued…)</a:t>
            </a:r>
            <a:endParaRPr lang="en-US" sz="1100" dirty="0">
              <a:latin typeface="Abadi" panose="020B0604020104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C19720-461D-4714-AA17-F9D9D7DAB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899" y="206769"/>
            <a:ext cx="8520600" cy="572700"/>
          </a:xfrm>
        </p:spPr>
        <p:txBody>
          <a:bodyPr/>
          <a:lstStyle/>
          <a:p>
            <a:r>
              <a:rPr lang="en" sz="2000" dirty="0">
                <a:latin typeface="Bahnschrift SemiLight" panose="020B0502040204020203" pitchFamily="34" charset="0"/>
                <a:cs typeface="Aharoni" panose="02010803020104030203" pitchFamily="2" charset="-79"/>
              </a:rPr>
              <a:t>i</a:t>
            </a:r>
            <a:r>
              <a:rPr lang="en-IN" sz="2000" dirty="0" err="1">
                <a:latin typeface="Bahnschrift SemiLight" panose="020B0502040204020203" pitchFamily="34" charset="0"/>
                <a:cs typeface="Aharoni" panose="02010803020104030203" pitchFamily="2" charset="-79"/>
              </a:rPr>
              <a:t>i</a:t>
            </a:r>
            <a:r>
              <a:rPr lang="en" sz="2000" dirty="0">
                <a:latin typeface="Bahnschrift SemiLight" panose="020B0502040204020203" pitchFamily="34" charset="0"/>
                <a:cs typeface="Aharoni" panose="02010803020104030203" pitchFamily="2" charset="-79"/>
              </a:rPr>
              <a:t>) </a:t>
            </a:r>
            <a:r>
              <a:rPr lang="en-IN" sz="2000" u="sng" dirty="0">
                <a:latin typeface="Bahnschrift SemiLight" panose="020B0502040204020203" pitchFamily="34" charset="0"/>
                <a:cs typeface="Aharoni" panose="02010803020104030203" pitchFamily="2" charset="-79"/>
              </a:rPr>
              <a:t>Flight algorithm</a:t>
            </a:r>
            <a:endParaRPr lang="en-IN" sz="2000" dirty="0"/>
          </a:p>
        </p:txBody>
      </p:sp>
      <p:pic>
        <p:nvPicPr>
          <p:cNvPr id="4" name="Google Shape;157;p33">
            <a:extLst>
              <a:ext uri="{FF2B5EF4-FFF2-40B4-BE49-F238E27FC236}">
                <a16:creationId xmlns:a16="http://schemas.microsoft.com/office/drawing/2014/main" id="{72092E52-EBDE-4C68-8EC6-1E524D401117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95453"/>
          <a:stretch/>
        </p:blipFill>
        <p:spPr>
          <a:xfrm>
            <a:off x="0" y="4909624"/>
            <a:ext cx="9147578" cy="2338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765BB6A9-E269-4576-B8E3-AEA48DC07EF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47187278"/>
              </p:ext>
            </p:extLst>
          </p:nvPr>
        </p:nvGraphicFramePr>
        <p:xfrm>
          <a:off x="311700" y="3230496"/>
          <a:ext cx="8608219" cy="17899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21EF3CE-D76C-4205-A188-77146CDDDE20}"/>
              </a:ext>
            </a:extLst>
          </p:cNvPr>
          <p:cNvCxnSpPr>
            <a:cxnSpLocks/>
          </p:cNvCxnSpPr>
          <p:nvPr/>
        </p:nvCxnSpPr>
        <p:spPr>
          <a:xfrm>
            <a:off x="8905631" y="3887890"/>
            <a:ext cx="0" cy="50006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358BF4D7-854D-4753-BA23-87874E2CCB32}"/>
              </a:ext>
            </a:extLst>
          </p:cNvPr>
          <p:cNvSpPr/>
          <p:nvPr/>
        </p:nvSpPr>
        <p:spPr>
          <a:xfrm>
            <a:off x="3882159" y="3642444"/>
            <a:ext cx="1269899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200" b="0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iome Light" panose="020B0303030204020804" pitchFamily="34" charset="0"/>
                <a:cs typeface="Biome Light" panose="020B0303030204020804" pitchFamily="34" charset="0"/>
              </a:rPr>
              <a:t>RHP &amp;Training</a:t>
            </a:r>
          </a:p>
        </p:txBody>
      </p:sp>
      <p:pic>
        <p:nvPicPr>
          <p:cNvPr id="10" name="Picture 9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22DB6833-A1E3-477E-8784-A289FD35C83B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18225" r="20886"/>
          <a:stretch/>
        </p:blipFill>
        <p:spPr>
          <a:xfrm>
            <a:off x="224081" y="2887489"/>
            <a:ext cx="1020302" cy="914290"/>
          </a:xfrm>
          <a:prstGeom prst="rect">
            <a:avLst/>
          </a:prstGeom>
        </p:spPr>
      </p:pic>
      <p:pic>
        <p:nvPicPr>
          <p:cNvPr id="25" name="Picture 2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7B31DB89-78CF-420E-AE03-58E91B9C358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793903" y="3018932"/>
            <a:ext cx="2910898" cy="851681"/>
          </a:xfrm>
          <a:prstGeom prst="rect">
            <a:avLst/>
          </a:prstGeom>
        </p:spPr>
      </p:pic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08592EFB-E6C5-4E28-A71B-CEC2E3D4ADCF}"/>
              </a:ext>
            </a:extLst>
          </p:cNvPr>
          <p:cNvCxnSpPr>
            <a:cxnSpLocks/>
          </p:cNvCxnSpPr>
          <p:nvPr/>
        </p:nvCxnSpPr>
        <p:spPr>
          <a:xfrm flipV="1">
            <a:off x="6228000" y="3344634"/>
            <a:ext cx="194400" cy="167205"/>
          </a:xfrm>
          <a:prstGeom prst="bentConnector3">
            <a:avLst/>
          </a:prstGeom>
          <a:ln>
            <a:solidFill>
              <a:srgbClr val="CFD1F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8A2E056B-3C13-4229-A428-E016B8B484E0}"/>
              </a:ext>
            </a:extLst>
          </p:cNvPr>
          <p:cNvCxnSpPr>
            <a:cxnSpLocks/>
          </p:cNvCxnSpPr>
          <p:nvPr/>
        </p:nvCxnSpPr>
        <p:spPr>
          <a:xfrm>
            <a:off x="6828186" y="3389370"/>
            <a:ext cx="186221" cy="158538"/>
          </a:xfrm>
          <a:prstGeom prst="bentConnector3">
            <a:avLst/>
          </a:prstGeom>
          <a:ln>
            <a:solidFill>
              <a:srgbClr val="CFD1F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210B57E9-FB47-4665-8C28-92C80D2E6771}"/>
              </a:ext>
            </a:extLst>
          </p:cNvPr>
          <p:cNvCxnSpPr>
            <a:cxnSpLocks/>
          </p:cNvCxnSpPr>
          <p:nvPr/>
        </p:nvCxnSpPr>
        <p:spPr>
          <a:xfrm flipV="1">
            <a:off x="7419209" y="3297702"/>
            <a:ext cx="211749" cy="206937"/>
          </a:xfrm>
          <a:prstGeom prst="bentConnector3">
            <a:avLst/>
          </a:prstGeom>
          <a:ln>
            <a:solidFill>
              <a:srgbClr val="CFD1F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69318D1A-5CF4-4DA0-A6A2-9965746EB486}"/>
              </a:ext>
            </a:extLst>
          </p:cNvPr>
          <p:cNvCxnSpPr>
            <a:cxnSpLocks/>
          </p:cNvCxnSpPr>
          <p:nvPr/>
        </p:nvCxnSpPr>
        <p:spPr>
          <a:xfrm>
            <a:off x="7998679" y="3472176"/>
            <a:ext cx="314611" cy="269571"/>
          </a:xfrm>
          <a:prstGeom prst="bentConnector3">
            <a:avLst/>
          </a:prstGeom>
          <a:ln>
            <a:solidFill>
              <a:srgbClr val="B7BBE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D61AFBAF-86E3-4414-A61A-2C823E6B510C}"/>
              </a:ext>
            </a:extLst>
          </p:cNvPr>
          <p:cNvCxnSpPr>
            <a:cxnSpLocks/>
          </p:cNvCxnSpPr>
          <p:nvPr/>
        </p:nvCxnSpPr>
        <p:spPr>
          <a:xfrm>
            <a:off x="464234" y="2732654"/>
            <a:ext cx="836806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3874281-5F38-4E95-893A-6755E18FB74A}"/>
              </a:ext>
            </a:extLst>
          </p:cNvPr>
          <p:cNvCxnSpPr>
            <a:cxnSpLocks/>
          </p:cNvCxnSpPr>
          <p:nvPr/>
        </p:nvCxnSpPr>
        <p:spPr>
          <a:xfrm>
            <a:off x="464234" y="1110271"/>
            <a:ext cx="836806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A6AA8567-2FB3-48A3-9FDC-0554F74B576E}"/>
              </a:ext>
            </a:extLst>
          </p:cNvPr>
          <p:cNvCxnSpPr/>
          <p:nvPr/>
        </p:nvCxnSpPr>
        <p:spPr>
          <a:xfrm>
            <a:off x="8911881" y="3885013"/>
            <a:ext cx="0" cy="5029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8DA1E7F2-5538-4195-968B-3FC3EEB1E62F}"/>
              </a:ext>
            </a:extLst>
          </p:cNvPr>
          <p:cNvCxnSpPr/>
          <p:nvPr/>
        </p:nvCxnSpPr>
        <p:spPr>
          <a:xfrm>
            <a:off x="8888437" y="3882665"/>
            <a:ext cx="0" cy="5029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Picture 13" descr="A group of people in a room&#10;&#10;Description automatically generated">
            <a:extLst>
              <a:ext uri="{FF2B5EF4-FFF2-40B4-BE49-F238E27FC236}">
                <a16:creationId xmlns:a16="http://schemas.microsoft.com/office/drawing/2014/main" id="{DB318E6B-B690-4A12-93C5-6CAD18BFD508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10314" r="1282"/>
          <a:stretch/>
        </p:blipFill>
        <p:spPr>
          <a:xfrm>
            <a:off x="1244383" y="2794692"/>
            <a:ext cx="1625306" cy="1029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2411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CF7F31-9ED0-4F2D-99E7-91D5AC714A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48048"/>
            <a:ext cx="8520600" cy="4989942"/>
          </a:xfrm>
        </p:spPr>
        <p:txBody>
          <a:bodyPr/>
          <a:lstStyle/>
          <a:p>
            <a:pPr marL="114300" indent="0">
              <a:buNone/>
            </a:pPr>
            <a:r>
              <a:rPr lang="en-IN" sz="1400" i="1" u="sng" dirty="0">
                <a:latin typeface="Abadi" panose="020B0604020104020204" pitchFamily="34" charset="0"/>
              </a:rPr>
              <a:t>The dataset generation process</a:t>
            </a:r>
            <a:r>
              <a:rPr lang="en-IN" sz="1400" i="1" dirty="0">
                <a:latin typeface="Abadi" panose="020B0604020104020204" pitchFamily="34" charset="0"/>
              </a:rPr>
              <a:t>:</a:t>
            </a:r>
          </a:p>
          <a:p>
            <a:pPr marL="114300" indent="0">
              <a:buNone/>
            </a:pPr>
            <a:endParaRPr lang="en-IN" sz="1400" i="1" dirty="0">
              <a:latin typeface="Abadi" panose="020B0604020104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1200" dirty="0">
                <a:latin typeface="Bahnschrift SemiLight" panose="020B0502040204020203" pitchFamily="34" charset="0"/>
              </a:rPr>
              <a:t>We use the transmitter to move the drone in complex geometries like turning, circling, quarter circling, etc.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200" dirty="0">
                <a:latin typeface="Bahnschrift SemiLight" panose="020B0502040204020203" pitchFamily="34" charset="0"/>
              </a:rPr>
              <a:t>As the R</a:t>
            </a:r>
            <a:r>
              <a:rPr lang="en-IN" sz="1200" baseline="-25000" dirty="0">
                <a:latin typeface="Bahnschrift SemiLight" panose="020B0502040204020203" pitchFamily="34" charset="0"/>
              </a:rPr>
              <a:t>x </a:t>
            </a:r>
            <a:r>
              <a:rPr lang="en-IN" sz="1200" dirty="0">
                <a:latin typeface="Bahnschrift SemiLight" panose="020B0502040204020203" pitchFamily="34" charset="0"/>
              </a:rPr>
              <a:t>gives data to the interrupted UART –</a:t>
            </a:r>
          </a:p>
          <a:p>
            <a:pPr marL="114300" indent="0">
              <a:buNone/>
            </a:pPr>
            <a:r>
              <a:rPr lang="en-IN" sz="1000" dirty="0">
                <a:latin typeface="Bahnschrift SemiLight" panose="020B0502040204020203" pitchFamily="34" charset="0"/>
              </a:rPr>
              <a:t>	</a:t>
            </a:r>
          </a:p>
          <a:p>
            <a:pPr marL="114300" indent="0">
              <a:buNone/>
            </a:pPr>
            <a:r>
              <a:rPr lang="en-IN" sz="1100" dirty="0">
                <a:latin typeface="Bahnschrift SemiLight" panose="020B0502040204020203" pitchFamily="34" charset="0"/>
              </a:rPr>
              <a:t>	{</a:t>
            </a:r>
          </a:p>
          <a:p>
            <a:pPr marL="114300" indent="0">
              <a:buNone/>
            </a:pPr>
            <a:r>
              <a:rPr lang="en-IN" sz="1100" dirty="0">
                <a:latin typeface="Bahnschrift SemiLight" panose="020B0502040204020203" pitchFamily="34" charset="0"/>
              </a:rPr>
              <a:t>		</a:t>
            </a:r>
            <a:r>
              <a:rPr lang="en-IN" sz="1100" dirty="0" err="1">
                <a:latin typeface="Bahnschrift SemiLight" panose="020B0502040204020203" pitchFamily="34" charset="0"/>
              </a:rPr>
              <a:t>HAL_UART_Receive_IT</a:t>
            </a:r>
            <a:r>
              <a:rPr lang="en-IN" sz="1100" dirty="0">
                <a:latin typeface="Bahnschrift SemiLight" panose="020B0502040204020203" pitchFamily="34" charset="0"/>
              </a:rPr>
              <a:t> (&amp;huart1, (uint16_t)</a:t>
            </a:r>
            <a:r>
              <a:rPr lang="en-IN" sz="1100" dirty="0" err="1">
                <a:latin typeface="Bahnschrift SemiLight" panose="020B0502040204020203" pitchFamily="34" charset="0"/>
              </a:rPr>
              <a:t>pwm</a:t>
            </a:r>
            <a:r>
              <a:rPr lang="en-IN" sz="1100" dirty="0">
                <a:latin typeface="Bahnschrift SemiLight" panose="020B0502040204020203" pitchFamily="34" charset="0"/>
              </a:rPr>
              <a:t>, 2, 10);</a:t>
            </a:r>
          </a:p>
          <a:p>
            <a:pPr marL="114300" indent="0">
              <a:buNone/>
            </a:pPr>
            <a:r>
              <a:rPr lang="en-IN" sz="1100" dirty="0">
                <a:latin typeface="Bahnschrift SemiLight" panose="020B0502040204020203" pitchFamily="34" charset="0"/>
              </a:rPr>
              <a:t>	}        </a:t>
            </a:r>
          </a:p>
          <a:p>
            <a:pPr marL="114300" indent="0">
              <a:buNone/>
            </a:pPr>
            <a:r>
              <a:rPr lang="en-IN" sz="1100" dirty="0">
                <a:latin typeface="Bahnschrift SemiLight" panose="020B0502040204020203" pitchFamily="34" charset="0"/>
              </a:rPr>
              <a:t>	</a:t>
            </a:r>
          </a:p>
          <a:p>
            <a:pPr marL="114300" indent="0">
              <a:buNone/>
            </a:pPr>
            <a:r>
              <a:rPr lang="en-IN" sz="1100" i="1" dirty="0">
                <a:latin typeface="Bahnschrift SemiLight" panose="020B0502040204020203" pitchFamily="34" charset="0"/>
              </a:rPr>
              <a:t>	//&amp;huart1 is a </a:t>
            </a:r>
            <a:r>
              <a:rPr lang="en-IN" sz="1100" i="1" dirty="0" err="1">
                <a:latin typeface="Bahnschrift SemiLight" panose="020B0502040204020203" pitchFamily="34" charset="0"/>
              </a:rPr>
              <a:t>TypeDef</a:t>
            </a:r>
            <a:r>
              <a:rPr lang="en-IN" sz="1100" i="1" dirty="0">
                <a:latin typeface="Bahnschrift SemiLight" panose="020B0502040204020203" pitchFamily="34" charset="0"/>
              </a:rPr>
              <a:t> to the HAL (Hardware Application Layer) peripheral of UART</a:t>
            </a:r>
          </a:p>
          <a:p>
            <a:pPr marL="114300" indent="0">
              <a:buNone/>
            </a:pPr>
            <a:r>
              <a:rPr lang="en-IN" sz="1100" i="1" dirty="0">
                <a:latin typeface="Bahnschrift SemiLight" panose="020B0502040204020203" pitchFamily="34" charset="0"/>
              </a:rPr>
              <a:t>	//16-bit SBUS PWM data is received in “</a:t>
            </a:r>
            <a:r>
              <a:rPr lang="en-IN" sz="1100" i="1" dirty="0" err="1">
                <a:latin typeface="Bahnschrift SemiLight" panose="020B0502040204020203" pitchFamily="34" charset="0"/>
              </a:rPr>
              <a:t>pwm</a:t>
            </a:r>
            <a:r>
              <a:rPr lang="en-IN" sz="1100" i="1" dirty="0">
                <a:latin typeface="Bahnschrift SemiLight" panose="020B0502040204020203" pitchFamily="34" charset="0"/>
              </a:rPr>
              <a:t>’, two bytes are received with a timeout of 10ms</a:t>
            </a:r>
          </a:p>
          <a:p>
            <a:pPr marL="114300" indent="0">
              <a:buNone/>
            </a:pPr>
            <a:r>
              <a:rPr lang="en-IN" sz="1100" i="1" dirty="0">
                <a:latin typeface="Bahnschrift SemiLight" panose="020B0502040204020203" pitchFamily="34" charset="0"/>
              </a:rPr>
              <a:t>	</a:t>
            </a:r>
          </a:p>
          <a:p>
            <a:pPr marL="114300" indent="0">
              <a:buNone/>
            </a:pPr>
            <a:r>
              <a:rPr lang="en-IN" sz="1100" i="1" dirty="0">
                <a:latin typeface="Bahnschrift SemiLight" panose="020B0502040204020203" pitchFamily="34" charset="0"/>
              </a:rPr>
              <a:t>	{</a:t>
            </a:r>
          </a:p>
          <a:p>
            <a:pPr marL="114300" indent="0">
              <a:buNone/>
            </a:pPr>
            <a:r>
              <a:rPr lang="en-IN" sz="1100" i="1" dirty="0">
                <a:latin typeface="Bahnschrift SemiLight" panose="020B0502040204020203" pitchFamily="34" charset="0"/>
              </a:rPr>
              <a:t>		</a:t>
            </a:r>
            <a:r>
              <a:rPr lang="en-IN" sz="1100" i="1" dirty="0" err="1">
                <a:latin typeface="Bahnschrift SemiLight" panose="020B0502040204020203" pitchFamily="34" charset="0"/>
              </a:rPr>
              <a:t>WriteToFile</a:t>
            </a:r>
            <a:r>
              <a:rPr lang="en-IN" sz="1100" i="1" dirty="0">
                <a:latin typeface="Bahnschrift SemiLight" panose="020B0502040204020203" pitchFamily="34" charset="0"/>
              </a:rPr>
              <a:t>(</a:t>
            </a:r>
            <a:r>
              <a:rPr lang="en-IN" sz="1100" i="1" dirty="0" err="1">
                <a:latin typeface="Bahnschrift SemiLight" panose="020B0502040204020203" pitchFamily="34" charset="0"/>
              </a:rPr>
              <a:t>pwm</a:t>
            </a:r>
            <a:r>
              <a:rPr lang="en-IN" sz="1100" i="1" dirty="0">
                <a:latin typeface="Bahnschrift SemiLight" panose="020B0502040204020203" pitchFamily="34" charset="0"/>
              </a:rPr>
              <a:t>, File.txt);</a:t>
            </a:r>
          </a:p>
          <a:p>
            <a:pPr marL="114300" indent="0">
              <a:buNone/>
            </a:pPr>
            <a:r>
              <a:rPr lang="en-IN" sz="1100" i="1" dirty="0">
                <a:latin typeface="Bahnschrift SemiLight" panose="020B0502040204020203" pitchFamily="34" charset="0"/>
              </a:rPr>
              <a:t>	}</a:t>
            </a:r>
            <a:endParaRPr lang="en-IN" sz="1000" i="1" dirty="0">
              <a:latin typeface="Bahnschrift SemiLight" panose="020B0502040204020203" pitchFamily="34" charset="0"/>
            </a:endParaRPr>
          </a:p>
          <a:p>
            <a:pPr marL="114300" indent="0">
              <a:buNone/>
            </a:pPr>
            <a:endParaRPr lang="en-IN" sz="1100" i="1" dirty="0">
              <a:latin typeface="Bahnschrift SemiLight" panose="020B0502040204020203" pitchFamily="34" charset="0"/>
            </a:endParaRPr>
          </a:p>
          <a:p>
            <a:pPr marL="114300" indent="0">
              <a:buNone/>
            </a:pPr>
            <a:endParaRPr lang="en-IN" sz="1100" i="1" dirty="0">
              <a:latin typeface="Bahnschrift SemiLight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1200" dirty="0">
                <a:latin typeface="Bahnschrift SemiLight" panose="020B0502040204020203" pitchFamily="34" charset="0"/>
              </a:rPr>
              <a:t>Through this process, we assume that we’ve generated these </a:t>
            </a:r>
            <a:r>
              <a:rPr lang="en-IN" sz="1200" b="1" dirty="0">
                <a:latin typeface="Bahnschrift SemiLight" panose="020B0502040204020203" pitchFamily="34" charset="0"/>
              </a:rPr>
              <a:t>four</a:t>
            </a:r>
            <a:r>
              <a:rPr lang="en-IN" sz="1200" dirty="0">
                <a:latin typeface="Bahnschrift SemiLight" panose="020B0502040204020203" pitchFamily="34" charset="0"/>
              </a:rPr>
              <a:t> basic functions (used for flight):</a:t>
            </a:r>
          </a:p>
          <a:p>
            <a:pPr marL="114300" indent="0">
              <a:buNone/>
            </a:pPr>
            <a:r>
              <a:rPr lang="en-IN" sz="1200" dirty="0">
                <a:latin typeface="Bahnschrift SemiLight" panose="020B0502040204020203" pitchFamily="34" charset="0"/>
              </a:rPr>
              <a:t>	</a:t>
            </a:r>
          </a:p>
          <a:p>
            <a:pPr marL="114300" indent="0">
              <a:buNone/>
            </a:pPr>
            <a:r>
              <a:rPr lang="en-IN" sz="1200" b="1" dirty="0">
                <a:latin typeface="Bahnschrift SemiLight" panose="020B0502040204020203" pitchFamily="34" charset="0"/>
              </a:rPr>
              <a:t>	1.</a:t>
            </a:r>
            <a:r>
              <a:rPr lang="en-IN" sz="1200" dirty="0">
                <a:latin typeface="Bahnschrift SemiLight" panose="020B0502040204020203" pitchFamily="34" charset="0"/>
              </a:rPr>
              <a:t> </a:t>
            </a:r>
            <a:r>
              <a:rPr lang="en-IN" sz="1050" i="1" dirty="0" err="1">
                <a:latin typeface="Bahnschrift SemiLight" panose="020B0502040204020203" pitchFamily="34" charset="0"/>
              </a:rPr>
              <a:t>moveForward</a:t>
            </a:r>
            <a:r>
              <a:rPr lang="en-IN" sz="1050" i="1" dirty="0">
                <a:latin typeface="Bahnschrift SemiLight" panose="020B0502040204020203" pitchFamily="34" charset="0"/>
              </a:rPr>
              <a:t>(time); </a:t>
            </a:r>
            <a:r>
              <a:rPr lang="en-IN" sz="1050" i="1" dirty="0" err="1">
                <a:latin typeface="Bahnschrift SemiLight" panose="020B0502040204020203" pitchFamily="34" charset="0"/>
              </a:rPr>
              <a:t>moveBackwards</a:t>
            </a:r>
            <a:r>
              <a:rPr lang="en-IN" sz="1050" i="1" dirty="0">
                <a:latin typeface="Bahnschrift SemiLight" panose="020B0502040204020203" pitchFamily="34" charset="0"/>
              </a:rPr>
              <a:t>(time);</a:t>
            </a:r>
          </a:p>
          <a:p>
            <a:pPr marL="114300" indent="0">
              <a:buNone/>
            </a:pPr>
            <a:r>
              <a:rPr lang="en-IN" sz="1200" i="1" dirty="0">
                <a:latin typeface="Bahnschrift SemiLight" panose="020B0502040204020203" pitchFamily="34" charset="0"/>
              </a:rPr>
              <a:t>	</a:t>
            </a:r>
            <a:r>
              <a:rPr lang="en-IN" sz="1200" b="1" dirty="0">
                <a:latin typeface="Bahnschrift SemiLight" panose="020B0502040204020203" pitchFamily="34" charset="0"/>
              </a:rPr>
              <a:t>2.</a:t>
            </a:r>
            <a:r>
              <a:rPr lang="en-IN" sz="1200" b="1" i="1" dirty="0">
                <a:latin typeface="Bahnschrift SemiLight" panose="020B0502040204020203" pitchFamily="34" charset="0"/>
              </a:rPr>
              <a:t> </a:t>
            </a:r>
            <a:r>
              <a:rPr lang="en-IN" sz="1050" i="1" dirty="0" err="1">
                <a:latin typeface="Bahnschrift SemiLight" panose="020B0502040204020203" pitchFamily="34" charset="0"/>
              </a:rPr>
              <a:t>moveLeft</a:t>
            </a:r>
            <a:r>
              <a:rPr lang="en-IN" sz="1050" i="1" dirty="0">
                <a:latin typeface="Bahnschrift SemiLight" panose="020B0502040204020203" pitchFamily="34" charset="0"/>
              </a:rPr>
              <a:t>(time); </a:t>
            </a:r>
            <a:r>
              <a:rPr lang="en-IN" sz="1050" i="1" dirty="0" err="1">
                <a:latin typeface="Bahnschrift SemiLight" panose="020B0502040204020203" pitchFamily="34" charset="0"/>
              </a:rPr>
              <a:t>moveRight</a:t>
            </a:r>
            <a:r>
              <a:rPr lang="en-IN" sz="1050" i="1" dirty="0">
                <a:latin typeface="Bahnschrift SemiLight" panose="020B0502040204020203" pitchFamily="34" charset="0"/>
              </a:rPr>
              <a:t>(time);</a:t>
            </a:r>
          </a:p>
          <a:p>
            <a:pPr marL="114300" indent="0">
              <a:buNone/>
            </a:pPr>
            <a:r>
              <a:rPr lang="en-IN" sz="1200" b="1" i="1" dirty="0">
                <a:latin typeface="Bahnschrift SemiLight" panose="020B0502040204020203" pitchFamily="34" charset="0"/>
              </a:rPr>
              <a:t>	</a:t>
            </a:r>
            <a:r>
              <a:rPr lang="en-IN" sz="1200" b="1" dirty="0">
                <a:latin typeface="Bahnschrift SemiLight" panose="020B0502040204020203" pitchFamily="34" charset="0"/>
              </a:rPr>
              <a:t>3. </a:t>
            </a:r>
            <a:r>
              <a:rPr lang="en-IN" sz="1050" i="1" dirty="0" err="1">
                <a:latin typeface="Bahnschrift SemiLight" panose="020B0502040204020203" pitchFamily="34" charset="0"/>
              </a:rPr>
              <a:t>turnClockwise</a:t>
            </a:r>
            <a:r>
              <a:rPr lang="en-IN" sz="1050" i="1" dirty="0">
                <a:latin typeface="Bahnschrift SemiLight" panose="020B0502040204020203" pitchFamily="34" charset="0"/>
              </a:rPr>
              <a:t>(angle);</a:t>
            </a:r>
            <a:endParaRPr lang="en-IN" sz="1050" b="1" i="1" dirty="0">
              <a:latin typeface="Bahnschrift SemiLight" panose="020B0502040204020203" pitchFamily="34" charset="0"/>
            </a:endParaRPr>
          </a:p>
          <a:p>
            <a:pPr marL="114300" indent="0">
              <a:buNone/>
            </a:pPr>
            <a:r>
              <a:rPr lang="en-IN" sz="1200" i="1" dirty="0">
                <a:latin typeface="Bahnschrift SemiLight" panose="020B0502040204020203" pitchFamily="34" charset="0"/>
              </a:rPr>
              <a:t>	</a:t>
            </a:r>
            <a:r>
              <a:rPr lang="en-IN" sz="1200" b="1" dirty="0">
                <a:latin typeface="Bahnschrift SemiLight" panose="020B0502040204020203" pitchFamily="34" charset="0"/>
              </a:rPr>
              <a:t>4. </a:t>
            </a:r>
            <a:r>
              <a:rPr lang="en-IN" sz="1050" i="1" dirty="0" err="1">
                <a:latin typeface="Bahnschrift SemiLight" panose="020B0502040204020203" pitchFamily="34" charset="0"/>
              </a:rPr>
              <a:t>turnAnticlockwise</a:t>
            </a:r>
            <a:r>
              <a:rPr lang="en-IN" sz="1050" i="1" dirty="0">
                <a:latin typeface="Bahnschrift SemiLight" panose="020B0502040204020203" pitchFamily="34" charset="0"/>
              </a:rPr>
              <a:t>(angle);						       </a:t>
            </a:r>
            <a:r>
              <a:rPr lang="en-US" sz="1050" b="1" i="1" dirty="0">
                <a:latin typeface="Abadi" panose="020B0604020104020204" pitchFamily="34" charset="0"/>
              </a:rPr>
              <a:t>(continued…)</a:t>
            </a:r>
            <a:endParaRPr lang="en-US" sz="1050" dirty="0">
              <a:latin typeface="Abadi" panose="020B0604020104020204" pitchFamily="34" charset="0"/>
            </a:endParaRPr>
          </a:p>
          <a:p>
            <a:pPr marL="114300" indent="0">
              <a:buNone/>
            </a:pPr>
            <a:endParaRPr lang="en-IN" sz="1050" i="1" dirty="0">
              <a:latin typeface="Bahnschrift SemiLight" panose="020B0502040204020203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6447E71-DA11-4BD6-82CA-77F1FF9E6E6E}"/>
              </a:ext>
            </a:extLst>
          </p:cNvPr>
          <p:cNvCxnSpPr/>
          <p:nvPr/>
        </p:nvCxnSpPr>
        <p:spPr>
          <a:xfrm>
            <a:off x="106532" y="3374537"/>
            <a:ext cx="8930936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EDB7384-B36C-4833-9704-92DA745D0FC3}"/>
              </a:ext>
            </a:extLst>
          </p:cNvPr>
          <p:cNvCxnSpPr/>
          <p:nvPr/>
        </p:nvCxnSpPr>
        <p:spPr>
          <a:xfrm>
            <a:off x="104184" y="3329985"/>
            <a:ext cx="8930936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Google Shape;157;p33">
            <a:extLst>
              <a:ext uri="{FF2B5EF4-FFF2-40B4-BE49-F238E27FC236}">
                <a16:creationId xmlns:a16="http://schemas.microsoft.com/office/drawing/2014/main" id="{666603E0-19E5-41D6-9C4A-5EB5D047C2D9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t="95453"/>
          <a:stretch/>
        </p:blipFill>
        <p:spPr>
          <a:xfrm>
            <a:off x="0" y="4909624"/>
            <a:ext cx="9147578" cy="2338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335890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AF83F581-B15C-40CD-922F-D1DF7B875B3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14146105"/>
              </p:ext>
            </p:extLst>
          </p:nvPr>
        </p:nvGraphicFramePr>
        <p:xfrm>
          <a:off x="712538" y="245256"/>
          <a:ext cx="3357489" cy="4320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9753F82-4A30-47BA-AC88-3BA6E44C7E5F}"/>
              </a:ext>
            </a:extLst>
          </p:cNvPr>
          <p:cNvSpPr txBox="1"/>
          <p:nvPr/>
        </p:nvSpPr>
        <p:spPr>
          <a:xfrm>
            <a:off x="1099102" y="3847514"/>
            <a:ext cx="25843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>
                <a:latin typeface="Bahnschrift SemiLight" panose="020B0502040204020203" pitchFamily="34" charset="0"/>
              </a:rPr>
              <a:t>RTOS Block for Dataset Generation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AF410D7-15EE-403D-BB5D-795DDFF7CA28}"/>
              </a:ext>
            </a:extLst>
          </p:cNvPr>
          <p:cNvCxnSpPr>
            <a:cxnSpLocks/>
          </p:cNvCxnSpPr>
          <p:nvPr/>
        </p:nvCxnSpPr>
        <p:spPr>
          <a:xfrm>
            <a:off x="4656407" y="186983"/>
            <a:ext cx="0" cy="43609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Google Shape;99;p20">
            <a:extLst>
              <a:ext uri="{FF2B5EF4-FFF2-40B4-BE49-F238E27FC236}">
                <a16:creationId xmlns:a16="http://schemas.microsoft.com/office/drawing/2014/main" id="{D8CD664B-EBA6-48D8-861F-BFE88CFD84F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979963" y="1441939"/>
            <a:ext cx="3803100" cy="19272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IN" sz="1400" dirty="0">
                <a:latin typeface="Bahnschrift SemiCondensed" panose="020B0502040204020203" pitchFamily="34" charset="0"/>
              </a:rPr>
              <a:t>Dataset completion time:   </a:t>
            </a:r>
            <a:r>
              <a:rPr lang="en-IN" sz="1400" b="1" i="1" dirty="0">
                <a:latin typeface="Bahnschrift SemiCondensed" panose="020B0502040204020203" pitchFamily="34" charset="0"/>
              </a:rPr>
              <a:t>3 days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-IN" sz="1400" b="1" i="1" dirty="0">
              <a:latin typeface="Bahnschrift SemiCondensed" panose="020B0502040204020203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IN" sz="1400" dirty="0">
                <a:latin typeface="Bahnschrift Light SemiCondensed" panose="020B0502040204020203" pitchFamily="34" charset="0"/>
              </a:rPr>
              <a:t>After we have the dataset, we proceed to make the code that allows us to move the drone as we simply like, according to the requirements.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400" b="1" i="1" dirty="0">
              <a:latin typeface="Bahnschrift SemiCondensed" panose="020B0502040204020203" pitchFamily="34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753F00B-7F99-49F7-991F-AD8983E807AB}"/>
              </a:ext>
            </a:extLst>
          </p:cNvPr>
          <p:cNvCxnSpPr/>
          <p:nvPr/>
        </p:nvCxnSpPr>
        <p:spPr>
          <a:xfrm>
            <a:off x="108880" y="4630420"/>
            <a:ext cx="8930936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3FC8E48-B011-4974-AE12-E08E49CED439}"/>
              </a:ext>
            </a:extLst>
          </p:cNvPr>
          <p:cNvCxnSpPr/>
          <p:nvPr/>
        </p:nvCxnSpPr>
        <p:spPr>
          <a:xfrm>
            <a:off x="106532" y="4677308"/>
            <a:ext cx="8930936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8" name="Google Shape;157;p33">
            <a:extLst>
              <a:ext uri="{FF2B5EF4-FFF2-40B4-BE49-F238E27FC236}">
                <a16:creationId xmlns:a16="http://schemas.microsoft.com/office/drawing/2014/main" id="{784E4D61-43AB-43F1-BF73-AEAB4438513A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 t="95453"/>
          <a:stretch/>
        </p:blipFill>
        <p:spPr>
          <a:xfrm>
            <a:off x="0" y="4918417"/>
            <a:ext cx="9147578" cy="2338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404948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1CE24B-2F40-47E3-88C4-B4845A8090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886264"/>
            <a:ext cx="8520600" cy="3861581"/>
          </a:xfrm>
        </p:spPr>
        <p:txBody>
          <a:bodyPr/>
          <a:lstStyle/>
          <a:p>
            <a:pPr marL="114300" indent="0">
              <a:buNone/>
            </a:pPr>
            <a:endParaRPr lang="en-US" sz="1200" i="1" dirty="0">
              <a:latin typeface="Bahnschrift SemiLight" panose="020B0502040204020203" pitchFamily="34" charset="0"/>
            </a:endParaRPr>
          </a:p>
          <a:p>
            <a:pPr marL="114300" indent="0">
              <a:buNone/>
            </a:pPr>
            <a:r>
              <a:rPr lang="en-US" sz="1200" i="1" dirty="0">
                <a:latin typeface="Bahnschrift SemiLight" panose="020B0502040204020203" pitchFamily="34" charset="0"/>
              </a:rPr>
              <a:t>After successful take off, we go through the following steps for trip management </a:t>
            </a:r>
            <a:r>
              <a:rPr lang="en-US" sz="1200" dirty="0">
                <a:latin typeface="Bahnschrift SemiLight" panose="020B0502040204020203" pitchFamily="34" charset="0"/>
              </a:rPr>
              <a:t>:</a:t>
            </a:r>
          </a:p>
          <a:p>
            <a:pPr marL="114300" indent="0">
              <a:buNone/>
            </a:pPr>
            <a:endParaRPr lang="en-US" sz="1200" dirty="0">
              <a:latin typeface="Bahnschrift SemiLight" panose="020B0502040204020203" pitchFamily="34" charset="0"/>
            </a:endParaRPr>
          </a:p>
          <a:p>
            <a:pPr marL="114300" indent="0">
              <a:buNone/>
            </a:pPr>
            <a:endParaRPr lang="en-US" sz="1200" dirty="0">
              <a:latin typeface="Bahnschrift SemiLight" panose="020B0502040204020203" pitchFamily="34" charset="0"/>
            </a:endParaRPr>
          </a:p>
          <a:p>
            <a:pPr marL="114300" indent="0">
              <a:buNone/>
            </a:pPr>
            <a:endParaRPr lang="en-US" sz="1200" dirty="0">
              <a:latin typeface="Bahnschrift SemiLight" panose="020B0502040204020203" pitchFamily="34" charset="0"/>
            </a:endParaRPr>
          </a:p>
          <a:p>
            <a:pPr marL="342900" indent="-228600">
              <a:buAutoNum type="arabicPeriod"/>
            </a:pPr>
            <a:r>
              <a:rPr lang="en-US" sz="1200" dirty="0">
                <a:latin typeface="Bahnschrift SemiLight" panose="020B0502040204020203" pitchFamily="34" charset="0"/>
              </a:rPr>
              <a:t>Gathering data from the AI-Cam</a:t>
            </a:r>
          </a:p>
          <a:p>
            <a:pPr marL="342900" indent="-228600">
              <a:buAutoNum type="arabicPeriod"/>
            </a:pPr>
            <a:endParaRPr lang="en-IN" sz="1200" dirty="0">
              <a:latin typeface="Bahnschrift SemiLight" panose="020B0502040204020203" pitchFamily="34" charset="0"/>
            </a:endParaRPr>
          </a:p>
          <a:p>
            <a:pPr marL="342900" indent="-228600">
              <a:buAutoNum type="arabicPeriod"/>
            </a:pPr>
            <a:r>
              <a:rPr lang="en-IN" sz="1200" dirty="0">
                <a:latin typeface="Bahnschrift SemiLight" panose="020B0502040204020203" pitchFamily="34" charset="0"/>
              </a:rPr>
              <a:t>Correction Algorithm</a:t>
            </a:r>
          </a:p>
          <a:p>
            <a:pPr marL="342900" indent="-228600">
              <a:buAutoNum type="arabicPeriod"/>
            </a:pPr>
            <a:endParaRPr lang="en-US" sz="1200" dirty="0">
              <a:latin typeface="Bahnschrift SemiLight" panose="020B0502040204020203" pitchFamily="34" charset="0"/>
            </a:endParaRPr>
          </a:p>
          <a:p>
            <a:pPr marL="342900" indent="-228600">
              <a:buAutoNum type="arabicPeriod"/>
            </a:pPr>
            <a:r>
              <a:rPr lang="en-US" sz="1200" dirty="0">
                <a:latin typeface="Bahnschrift SemiLight" panose="020B0502040204020203" pitchFamily="34" charset="0"/>
              </a:rPr>
              <a:t>Find center of the corresponding gate &amp; Alignment Algorithm</a:t>
            </a:r>
          </a:p>
          <a:p>
            <a:pPr marL="342900" indent="-228600">
              <a:buAutoNum type="arabicPeriod"/>
            </a:pPr>
            <a:endParaRPr lang="en-US" sz="1200" dirty="0">
              <a:latin typeface="Bahnschrift SemiLight" panose="020B0502040204020203" pitchFamily="34" charset="0"/>
            </a:endParaRPr>
          </a:p>
          <a:p>
            <a:pPr marL="342900" indent="-228600">
              <a:buAutoNum type="arabicPeriod"/>
            </a:pPr>
            <a:r>
              <a:rPr lang="en-US" sz="1200" dirty="0">
                <a:latin typeface="Bahnschrift SemiLight" panose="020B0502040204020203" pitchFamily="34" charset="0"/>
              </a:rPr>
              <a:t>IR PID loop to avoid collision while passing through gates</a:t>
            </a:r>
          </a:p>
          <a:p>
            <a:pPr marL="342900" indent="-228600">
              <a:buAutoNum type="arabicPeriod"/>
            </a:pPr>
            <a:endParaRPr lang="en-US" sz="1200" dirty="0">
              <a:latin typeface="Bahnschrift SemiLight" panose="020B0502040204020203" pitchFamily="34" charset="0"/>
            </a:endParaRPr>
          </a:p>
          <a:p>
            <a:pPr marL="342900" indent="-228600">
              <a:buAutoNum type="arabicPeriod"/>
            </a:pPr>
            <a:endParaRPr lang="en-US" sz="1200" dirty="0">
              <a:latin typeface="Bahnschrift SemiLight" panose="020B0502040204020203" pitchFamily="34" charset="0"/>
            </a:endParaRPr>
          </a:p>
          <a:p>
            <a:pPr marL="342900" indent="-228600">
              <a:buAutoNum type="arabicPeriod"/>
            </a:pPr>
            <a:endParaRPr lang="en-US" sz="1200" dirty="0">
              <a:latin typeface="Bahnschrift SemiLight" panose="020B0502040204020203" pitchFamily="34" charset="0"/>
            </a:endParaRPr>
          </a:p>
          <a:p>
            <a:pPr marL="114300" indent="0" algn="r">
              <a:buNone/>
            </a:pPr>
            <a:r>
              <a:rPr lang="en-IN" sz="1200" i="1" dirty="0">
                <a:latin typeface="Bahnschrift SemiLight" panose="020B0502040204020203" pitchFamily="34" charset="0"/>
              </a:rPr>
              <a:t> </a:t>
            </a:r>
            <a:r>
              <a:rPr lang="en-US" sz="1200" b="1" i="1" dirty="0">
                <a:latin typeface="Abadi" panose="020B0604020104020204" pitchFamily="34" charset="0"/>
              </a:rPr>
              <a:t>(continued…)</a:t>
            </a:r>
            <a:endParaRPr lang="en-IN" sz="1200" dirty="0">
              <a:latin typeface="Bahnschrift SemiLight" panose="020B0502040204020203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418473-9741-4ECD-8CB2-37CF83912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05874"/>
            <a:ext cx="8520600" cy="572700"/>
          </a:xfrm>
        </p:spPr>
        <p:txBody>
          <a:bodyPr/>
          <a:lstStyle/>
          <a:p>
            <a:r>
              <a:rPr lang="en" sz="2000" dirty="0">
                <a:latin typeface="Bahnschrift SemiLight" panose="020B0502040204020203" pitchFamily="34" charset="0"/>
                <a:cs typeface="Aharoni" panose="02010803020104030203" pitchFamily="2" charset="-79"/>
              </a:rPr>
              <a:t>i</a:t>
            </a:r>
            <a:r>
              <a:rPr lang="en-IN" sz="2000" dirty="0">
                <a:latin typeface="Bahnschrift SemiLight" panose="020B0502040204020203" pitchFamily="34" charset="0"/>
                <a:cs typeface="Aharoni" panose="02010803020104030203" pitchFamily="2" charset="-79"/>
              </a:rPr>
              <a:t>ii</a:t>
            </a:r>
            <a:r>
              <a:rPr lang="en" sz="2000" dirty="0">
                <a:latin typeface="Bahnschrift SemiLight" panose="020B0502040204020203" pitchFamily="34" charset="0"/>
                <a:cs typeface="Aharoni" panose="02010803020104030203" pitchFamily="2" charset="-79"/>
              </a:rPr>
              <a:t>) </a:t>
            </a:r>
            <a:r>
              <a:rPr lang="en-IN" sz="2000" u="sng" dirty="0">
                <a:latin typeface="Bahnschrift SemiLight" panose="020B0502040204020203" pitchFamily="34" charset="0"/>
                <a:cs typeface="Aharoni" panose="02010803020104030203" pitchFamily="2" charset="-79"/>
              </a:rPr>
              <a:t>Trip management</a:t>
            </a:r>
            <a:endParaRPr lang="en-IN" sz="2000" dirty="0"/>
          </a:p>
        </p:txBody>
      </p:sp>
      <p:pic>
        <p:nvPicPr>
          <p:cNvPr id="5" name="Google Shape;157;p33">
            <a:extLst>
              <a:ext uri="{FF2B5EF4-FFF2-40B4-BE49-F238E27FC236}">
                <a16:creationId xmlns:a16="http://schemas.microsoft.com/office/drawing/2014/main" id="{1BC78FC9-2E85-4289-B08B-C312A4EE41B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t="95453"/>
          <a:stretch/>
        </p:blipFill>
        <p:spPr>
          <a:xfrm>
            <a:off x="0" y="4909624"/>
            <a:ext cx="9147578" cy="23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5F614B16-0AA9-4993-AC06-471E128E105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9322"/>
          <a:stretch/>
        </p:blipFill>
        <p:spPr>
          <a:xfrm>
            <a:off x="6643058" y="1510445"/>
            <a:ext cx="2189242" cy="2122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3170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9EE615-BC49-4B06-BE6D-78EA33C364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754" y="365759"/>
            <a:ext cx="8846365" cy="4621237"/>
          </a:xfrm>
        </p:spPr>
        <p:txBody>
          <a:bodyPr/>
          <a:lstStyle/>
          <a:p>
            <a:pPr>
              <a:buAutoNum type="alphaUcPeriod"/>
            </a:pPr>
            <a:r>
              <a:rPr lang="en-US" i="1" u="sng" dirty="0">
                <a:latin typeface="Bahnschrift SemiLight" panose="020B0502040204020203" pitchFamily="34" charset="0"/>
              </a:rPr>
              <a:t>Gathering data from the AI-Cam</a:t>
            </a:r>
          </a:p>
          <a:p>
            <a:pPr marL="114300" indent="0">
              <a:buNone/>
            </a:pPr>
            <a:endParaRPr lang="en-US" sz="1600" i="1" dirty="0">
              <a:latin typeface="Bahnschrift SemiLight" panose="020B0502040204020203" pitchFamily="34" charset="0"/>
            </a:endParaRPr>
          </a:p>
          <a:p>
            <a:pPr marL="114300" indent="0">
              <a:buNone/>
            </a:pPr>
            <a:endParaRPr lang="en-US" sz="1600" i="1" dirty="0">
              <a:latin typeface="Bahnschrift SemiLight" panose="020B0502040204020203" pitchFamily="34" charset="0"/>
            </a:endParaRPr>
          </a:p>
          <a:p>
            <a:pPr marL="114300" indent="0">
              <a:buNone/>
            </a:pPr>
            <a:endParaRPr lang="en-US" sz="1600" i="1" dirty="0">
              <a:latin typeface="Bahnschrift SemiLight" panose="020B0502040204020203" pitchFamily="34" charset="0"/>
            </a:endParaRPr>
          </a:p>
          <a:p>
            <a:pPr marL="114300" indent="0">
              <a:buNone/>
            </a:pPr>
            <a:endParaRPr lang="en-US" sz="1600" i="1" dirty="0">
              <a:latin typeface="Bahnschrift SemiLight" panose="020B0502040204020203" pitchFamily="34" charset="0"/>
            </a:endParaRPr>
          </a:p>
          <a:p>
            <a:pPr marL="114300" indent="0">
              <a:buNone/>
            </a:pPr>
            <a:endParaRPr lang="en-US" sz="1600" i="1" dirty="0">
              <a:latin typeface="Bahnschrift SemiLight" panose="020B0502040204020203" pitchFamily="34" charset="0"/>
            </a:endParaRPr>
          </a:p>
          <a:p>
            <a:pPr marL="114300" indent="0">
              <a:buNone/>
            </a:pPr>
            <a:endParaRPr lang="en-US" sz="1600" i="1" dirty="0">
              <a:latin typeface="Bahnschrift SemiLight" panose="020B0502040204020203" pitchFamily="34" charset="0"/>
            </a:endParaRPr>
          </a:p>
          <a:p>
            <a:pPr marL="114300" indent="0">
              <a:buNone/>
            </a:pPr>
            <a:endParaRPr lang="en-US" sz="1600" i="1" dirty="0">
              <a:latin typeface="Bahnschrift SemiLight" panose="020B0502040204020203" pitchFamily="34" charset="0"/>
            </a:endParaRPr>
          </a:p>
          <a:p>
            <a:pPr marL="114300" indent="0">
              <a:buNone/>
            </a:pPr>
            <a:endParaRPr lang="en-US" sz="1200" i="1" dirty="0">
              <a:latin typeface="Bahnschrift SemiLight" panose="020B0502040204020203" pitchFamily="34" charset="0"/>
            </a:endParaRPr>
          </a:p>
          <a:p>
            <a:pPr marL="114300" indent="0">
              <a:buNone/>
            </a:pPr>
            <a:r>
              <a:rPr lang="en-US" sz="1200" i="1" dirty="0">
                <a:latin typeface="Bahnschrift SemiLight" panose="020B0502040204020203" pitchFamily="34" charset="0"/>
              </a:rPr>
              <a:t>* </a:t>
            </a:r>
            <a:r>
              <a:rPr lang="en-US" sz="1200" i="1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 SemiLight" panose="020B0502040204020203" pitchFamily="34" charset="0"/>
              </a:rPr>
              <a:t>Address</a:t>
            </a:r>
            <a:r>
              <a:rPr lang="en-US" sz="1200" i="1" dirty="0">
                <a:latin typeface="Bahnschrift SemiLight" panose="020B0502040204020203" pitchFamily="34" charset="0"/>
              </a:rPr>
              <a:t> – </a:t>
            </a:r>
            <a:r>
              <a:rPr lang="en-US" sz="1200" dirty="0">
                <a:latin typeface="Bahnschrift SemiLight" panose="020B0502040204020203" pitchFamily="34" charset="0"/>
              </a:rPr>
              <a:t>0xAE </a:t>
            </a:r>
          </a:p>
          <a:p>
            <a:pPr marL="114300" indent="0">
              <a:buNone/>
            </a:pPr>
            <a:r>
              <a:rPr lang="en-US" sz="1200" dirty="0">
                <a:latin typeface="Bahnschrift SemiLight" panose="020B0502040204020203" pitchFamily="34" charset="0"/>
              </a:rPr>
              <a:t>                     The 16-bit ASCII return packet from pixy2cam contains all the info we need.</a:t>
            </a:r>
          </a:p>
          <a:p>
            <a:pPr marL="114300" indent="0">
              <a:buNone/>
            </a:pPr>
            <a:endParaRPr lang="en-US" sz="1200" i="1" dirty="0">
              <a:latin typeface="Bahnschrift SemiLight" panose="020B0502040204020203" pitchFamily="34" charset="0"/>
            </a:endParaRPr>
          </a:p>
          <a:p>
            <a:pPr marL="114300" indent="0">
              <a:buNone/>
            </a:pPr>
            <a:r>
              <a:rPr lang="en-US" sz="1200" i="1" dirty="0">
                <a:latin typeface="Bahnschrift SemiLight" panose="020B0502040204020203" pitchFamily="34" charset="0"/>
              </a:rPr>
              <a:t>* </a:t>
            </a:r>
            <a:r>
              <a:rPr lang="en-US" sz="1200" i="1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 SemiLight" panose="020B0502040204020203" pitchFamily="34" charset="0"/>
              </a:rPr>
              <a:t>Packet</a:t>
            </a:r>
            <a:r>
              <a:rPr lang="en-US" sz="1200" i="1" dirty="0">
                <a:latin typeface="Bahnschrift SemiLight" panose="020B0502040204020203" pitchFamily="34" charset="0"/>
              </a:rPr>
              <a:t> – </a:t>
            </a:r>
            <a:r>
              <a:rPr lang="en-US" sz="1200" dirty="0">
                <a:latin typeface="Bahnschrift SemiLight" panose="020B0502040204020203" pitchFamily="34" charset="0"/>
              </a:rPr>
              <a:t>{ Rank ; Signature ; Vector X,Y ; Dimension(P</a:t>
            </a:r>
            <a:r>
              <a:rPr lang="en-US" sz="1200" baseline="-25000" dirty="0">
                <a:latin typeface="Bahnschrift SemiLight" panose="020B0502040204020203" pitchFamily="34" charset="0"/>
              </a:rPr>
              <a:t>x </a:t>
            </a:r>
            <a:r>
              <a:rPr lang="en-US" sz="1200" dirty="0">
                <a:latin typeface="Bahnschrift SemiLight" panose="020B0502040204020203" pitchFamily="34" charset="0"/>
              </a:rPr>
              <a:t>) ; Age… }</a:t>
            </a:r>
          </a:p>
          <a:p>
            <a:pPr marL="114300" indent="0">
              <a:buNone/>
            </a:pPr>
            <a:endParaRPr lang="en-US" sz="1200" i="1" dirty="0">
              <a:latin typeface="Bahnschrift SemiLight" panose="020B0502040204020203" pitchFamily="34" charset="0"/>
            </a:endParaRPr>
          </a:p>
          <a:p>
            <a:pPr marL="114300" indent="0">
              <a:buNone/>
            </a:pPr>
            <a:r>
              <a:rPr lang="en-US" sz="1200" dirty="0">
                <a:latin typeface="Bahnschrift SemiLight" panose="020B0502040204020203" pitchFamily="34" charset="0"/>
              </a:rPr>
              <a:t>* We only need the first 4 elements of the packet, so we move on to the correction algorithm…</a:t>
            </a:r>
          </a:p>
          <a:p>
            <a:pPr marL="114300" indent="0">
              <a:buNone/>
            </a:pPr>
            <a:endParaRPr lang="en-US" sz="1600" i="1" dirty="0">
              <a:latin typeface="Bahnschrift SemiLight" panose="020B0502040204020203" pitchFamily="34" charset="0"/>
            </a:endParaRPr>
          </a:p>
          <a:p>
            <a:endParaRPr lang="en-IN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53FF88D0-611D-480C-9F1C-796C4FFAEC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8723" y="1304925"/>
            <a:ext cx="2638425" cy="126682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1" name="Google Shape;157;p33">
            <a:extLst>
              <a:ext uri="{FF2B5EF4-FFF2-40B4-BE49-F238E27FC236}">
                <a16:creationId xmlns:a16="http://schemas.microsoft.com/office/drawing/2014/main" id="{AE0EA95C-EDF9-4761-B33C-E04C3A444A7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95453"/>
          <a:stretch/>
        </p:blipFill>
        <p:spPr>
          <a:xfrm>
            <a:off x="0" y="4909624"/>
            <a:ext cx="9147578" cy="2338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847505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47222BE5-7EF1-4CA2-AEEE-8E80BC24CB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754" y="365760"/>
            <a:ext cx="8846365" cy="3882684"/>
          </a:xfrm>
        </p:spPr>
        <p:txBody>
          <a:bodyPr/>
          <a:lstStyle/>
          <a:p>
            <a:pPr marL="114300" indent="0">
              <a:buNone/>
            </a:pPr>
            <a:r>
              <a:rPr lang="en-US" i="1" dirty="0">
                <a:latin typeface="Bahnschrift SemiLight" panose="020B0502040204020203" pitchFamily="34" charset="0"/>
              </a:rPr>
              <a:t>B. </a:t>
            </a:r>
            <a:r>
              <a:rPr lang="en-US" i="1" u="sng" dirty="0">
                <a:latin typeface="Bahnschrift SemiLight" panose="020B0502040204020203" pitchFamily="34" charset="0"/>
              </a:rPr>
              <a:t>Correction Algorithm </a:t>
            </a:r>
          </a:p>
          <a:p>
            <a:pPr marL="114300" indent="0">
              <a:buNone/>
            </a:pPr>
            <a:endParaRPr lang="en-US" sz="1600" i="1" dirty="0">
              <a:latin typeface="Bahnschrift SemiLight" panose="020B0502040204020203" pitchFamily="34" charset="0"/>
            </a:endParaRPr>
          </a:p>
          <a:p>
            <a:pPr marL="114300" indent="0">
              <a:buNone/>
            </a:pPr>
            <a:r>
              <a:rPr lang="en-US" sz="1100" dirty="0">
                <a:latin typeface="Bahnschrift SemiLight" panose="020B0502040204020203" pitchFamily="34" charset="0"/>
              </a:rPr>
              <a:t>(PID loop 1)</a:t>
            </a:r>
          </a:p>
          <a:p>
            <a:pPr marL="114300" indent="0">
              <a:buNone/>
            </a:pPr>
            <a:endParaRPr lang="en-US" sz="1200" dirty="0">
              <a:latin typeface="Bahnschrift SemiLight" panose="020B0502040204020203" pitchFamily="34" charset="0"/>
            </a:endParaRPr>
          </a:p>
          <a:p>
            <a:pPr marL="114300" indent="0">
              <a:buNone/>
            </a:pPr>
            <a:r>
              <a:rPr lang="en-US" sz="1200" dirty="0">
                <a:latin typeface="Bahnschrift SemiLight" panose="020B0502040204020203" pitchFamily="34" charset="0"/>
              </a:rPr>
              <a:t>To extract only the first 4 elements (pseudo code) –</a:t>
            </a:r>
          </a:p>
          <a:p>
            <a:pPr marL="114300" indent="0">
              <a:buNone/>
            </a:pPr>
            <a:r>
              <a:rPr lang="en-US" sz="1400" dirty="0">
                <a:latin typeface="Abadi Extra Light" panose="020B0204020104020204" pitchFamily="34" charset="0"/>
              </a:rPr>
              <a:t>         </a:t>
            </a:r>
          </a:p>
          <a:p>
            <a:pPr marL="114300" indent="0">
              <a:buNone/>
            </a:pPr>
            <a:r>
              <a:rPr lang="en-US" sz="1400" b="1" dirty="0">
                <a:latin typeface="Abadi Extra Light" panose="020B0204020104020204" pitchFamily="34" charset="0"/>
              </a:rPr>
              <a:t>         do {</a:t>
            </a:r>
          </a:p>
          <a:p>
            <a:pPr marL="114300" indent="0">
              <a:buNone/>
            </a:pPr>
            <a:r>
              <a:rPr lang="en-US" sz="1400" b="1" dirty="0">
                <a:latin typeface="Abadi Extra Light" panose="020B0204020104020204" pitchFamily="34" charset="0"/>
              </a:rPr>
              <a:t>	</a:t>
            </a:r>
            <a:r>
              <a:rPr lang="en-US" sz="1400" b="1" dirty="0" err="1">
                <a:latin typeface="Abadi Extra Light" panose="020B0204020104020204" pitchFamily="34" charset="0"/>
              </a:rPr>
              <a:t>camData</a:t>
            </a:r>
            <a:r>
              <a:rPr lang="en-US" sz="1400" b="1" dirty="0">
                <a:latin typeface="Abadi Extra Light" panose="020B0204020104020204" pitchFamily="34" charset="0"/>
              </a:rPr>
              <a:t>[count] = </a:t>
            </a:r>
            <a:r>
              <a:rPr lang="en-US" sz="1400" b="1" dirty="0" err="1">
                <a:latin typeface="Abadi Extra Light" panose="020B0204020104020204" pitchFamily="34" charset="0"/>
              </a:rPr>
              <a:t>camData</a:t>
            </a:r>
            <a:r>
              <a:rPr lang="en-US" sz="1400" b="1" dirty="0">
                <a:latin typeface="Abadi Extra Light" panose="020B0204020104020204" pitchFamily="34" charset="0"/>
              </a:rPr>
              <a:t>[count] &lt;&lt; 8 ;		//I2C data read and store</a:t>
            </a:r>
          </a:p>
          <a:p>
            <a:pPr marL="114300" indent="0">
              <a:buNone/>
            </a:pPr>
            <a:r>
              <a:rPr lang="en-US" sz="1400" b="1" dirty="0">
                <a:latin typeface="Abadi Extra Light" panose="020B0204020104020204" pitchFamily="34" charset="0"/>
              </a:rPr>
              <a:t>	</a:t>
            </a:r>
            <a:r>
              <a:rPr lang="en-US" sz="1400" b="1" dirty="0" err="1">
                <a:latin typeface="Abadi Extra Light" panose="020B0204020104020204" pitchFamily="34" charset="0"/>
              </a:rPr>
              <a:t>camData</a:t>
            </a:r>
            <a:r>
              <a:rPr lang="en-US" sz="1400" b="1" dirty="0">
                <a:latin typeface="Abadi Extra Light" panose="020B0204020104020204" pitchFamily="34" charset="0"/>
              </a:rPr>
              <a:t>[count+1] = </a:t>
            </a:r>
            <a:r>
              <a:rPr lang="en-US" sz="1400" b="1" dirty="0" err="1">
                <a:latin typeface="Abadi Extra Light" panose="020B0204020104020204" pitchFamily="34" charset="0"/>
              </a:rPr>
              <a:t>camData</a:t>
            </a:r>
            <a:r>
              <a:rPr lang="en-US" sz="1400" b="1" dirty="0">
                <a:latin typeface="Abadi Extra Light" panose="020B0204020104020204" pitchFamily="34" charset="0"/>
              </a:rPr>
              <a:t>[count+1] &lt;&lt; 8 ;		//I2C data read and store</a:t>
            </a:r>
          </a:p>
          <a:p>
            <a:pPr marL="114300" indent="0">
              <a:buNone/>
            </a:pPr>
            <a:r>
              <a:rPr lang="en-US" sz="1400" b="1" dirty="0">
                <a:latin typeface="Abadi Extra Light" panose="020B0204020104020204" pitchFamily="34" charset="0"/>
              </a:rPr>
              <a:t>              }</a:t>
            </a:r>
          </a:p>
          <a:p>
            <a:pPr marL="114300" indent="0">
              <a:buNone/>
            </a:pPr>
            <a:r>
              <a:rPr lang="en-US" sz="1400" b="1" dirty="0">
                <a:latin typeface="Abadi Extra Light" panose="020B0204020104020204" pitchFamily="34" charset="0"/>
              </a:rPr>
              <a:t>      while { </a:t>
            </a:r>
          </a:p>
          <a:p>
            <a:pPr marL="114300" indent="0">
              <a:buNone/>
            </a:pPr>
            <a:r>
              <a:rPr lang="en-US" sz="1400" b="1" dirty="0">
                <a:latin typeface="Abadi Extra Light" panose="020B0204020104020204" pitchFamily="34" charset="0"/>
              </a:rPr>
              <a:t>	 </a:t>
            </a:r>
            <a:r>
              <a:rPr lang="en-US" sz="1400" b="1" dirty="0" err="1">
                <a:latin typeface="Abadi Extra Light" panose="020B0204020104020204" pitchFamily="34" charset="0"/>
              </a:rPr>
              <a:t>camData</a:t>
            </a:r>
            <a:r>
              <a:rPr lang="en-US" sz="1400" b="1" dirty="0">
                <a:latin typeface="Abadi Extra Light" panose="020B0204020104020204" pitchFamily="34" charset="0"/>
              </a:rPr>
              <a:t>[count+3] </a:t>
            </a:r>
          </a:p>
          <a:p>
            <a:pPr marL="114300" indent="0">
              <a:buNone/>
            </a:pPr>
            <a:r>
              <a:rPr lang="en-US" sz="1400" b="1" dirty="0">
                <a:latin typeface="Abadi Extra Light" panose="020B0204020104020204" pitchFamily="34" charset="0"/>
              </a:rPr>
              <a:t>               }</a:t>
            </a:r>
          </a:p>
          <a:p>
            <a:pPr marL="114300" indent="0">
              <a:buNone/>
            </a:pPr>
            <a:endParaRPr lang="en-US" sz="1600" i="1" dirty="0">
              <a:latin typeface="Bahnschrift SemiLight" panose="020B0502040204020203" pitchFamily="34" charset="0"/>
            </a:endParaRPr>
          </a:p>
          <a:p>
            <a:pPr marL="114300" indent="0">
              <a:buNone/>
            </a:pPr>
            <a:r>
              <a:rPr lang="en-US" sz="1400" i="1" dirty="0">
                <a:latin typeface="Bahnschrift SemiLight" panose="020B0502040204020203" pitchFamily="34" charset="0"/>
              </a:rPr>
              <a:t>The execution of above will leave us with only the first 4 elements which are required (from 8 elements)</a:t>
            </a:r>
          </a:p>
          <a:p>
            <a:pPr marL="114300" indent="0">
              <a:buNone/>
            </a:pPr>
            <a:endParaRPr lang="en-US" sz="1600" i="1" dirty="0">
              <a:latin typeface="Bahnschrift SemiLight" panose="020B0502040204020203" pitchFamily="34" charset="0"/>
            </a:endParaRPr>
          </a:p>
          <a:p>
            <a:pPr marL="114300" indent="0">
              <a:buNone/>
            </a:pPr>
            <a:endParaRPr lang="en-US" sz="1600" i="1" dirty="0">
              <a:latin typeface="Bahnschrift SemiLight" panose="020B0502040204020203" pitchFamily="34" charset="0"/>
            </a:endParaRPr>
          </a:p>
          <a:p>
            <a:pPr marL="114300" indent="0">
              <a:buNone/>
            </a:pPr>
            <a:endParaRPr lang="en-US" sz="1600" i="1" dirty="0">
              <a:latin typeface="Bahnschrift SemiLight" panose="020B0502040204020203" pitchFamily="34" charset="0"/>
            </a:endParaRPr>
          </a:p>
          <a:p>
            <a:pPr marL="114300" indent="0">
              <a:buNone/>
            </a:pPr>
            <a:endParaRPr lang="en-US" sz="1600" i="1" dirty="0">
              <a:latin typeface="Bahnschrift SemiLight" panose="020B0502040204020203" pitchFamily="34" charset="0"/>
            </a:endParaRPr>
          </a:p>
          <a:p>
            <a:pPr marL="114300" indent="0">
              <a:buNone/>
            </a:pPr>
            <a:endParaRPr lang="en-US" sz="1200" i="1" dirty="0">
              <a:latin typeface="Bahnschrift SemiLight" panose="020B0502040204020203" pitchFamily="34" charset="0"/>
            </a:endParaRPr>
          </a:p>
          <a:p>
            <a:pPr marL="114300" indent="0">
              <a:buNone/>
            </a:pPr>
            <a:endParaRPr lang="en-US" sz="1600" i="1" dirty="0">
              <a:latin typeface="Bahnschrift SemiLight" panose="020B0502040204020203" pitchFamily="34" charset="0"/>
            </a:endParaRPr>
          </a:p>
          <a:p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BBF9E4C-A2F2-4511-BFC3-25BD9B23175A}"/>
              </a:ext>
            </a:extLst>
          </p:cNvPr>
          <p:cNvSpPr/>
          <p:nvPr/>
        </p:nvSpPr>
        <p:spPr>
          <a:xfrm>
            <a:off x="344659" y="1821766"/>
            <a:ext cx="8229600" cy="1920240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62C6874C-3EBB-4C56-8857-25E1CEF42CB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82598933"/>
              </p:ext>
            </p:extLst>
          </p:nvPr>
        </p:nvGraphicFramePr>
        <p:xfrm>
          <a:off x="233826" y="3636498"/>
          <a:ext cx="8608219" cy="17899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Google Shape;157;p33">
            <a:extLst>
              <a:ext uri="{FF2B5EF4-FFF2-40B4-BE49-F238E27FC236}">
                <a16:creationId xmlns:a16="http://schemas.microsoft.com/office/drawing/2014/main" id="{D5FDD999-995B-453D-98BA-38D153AFED30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 t="95453"/>
          <a:stretch/>
        </p:blipFill>
        <p:spPr>
          <a:xfrm>
            <a:off x="0" y="4909624"/>
            <a:ext cx="9147578" cy="2338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470244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F96BC833-9399-4D4D-ADDA-3BBB516CCF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8817" y="137159"/>
            <a:ext cx="8781823" cy="4792981"/>
          </a:xfrm>
        </p:spPr>
        <p:txBody>
          <a:bodyPr/>
          <a:lstStyle/>
          <a:p>
            <a:pPr marL="114300" indent="0">
              <a:buNone/>
            </a:pPr>
            <a:r>
              <a:rPr lang="en-US" i="1" dirty="0">
                <a:latin typeface="Bahnschrift SemiLight" panose="020B0502040204020203" pitchFamily="34" charset="0"/>
              </a:rPr>
              <a:t>C. </a:t>
            </a:r>
            <a:r>
              <a:rPr lang="en-US" i="1" u="sng" dirty="0">
                <a:latin typeface="Bahnschrift SemiLight" panose="020B0502040204020203" pitchFamily="34" charset="0"/>
              </a:rPr>
              <a:t>Find center of the corresponding gate &amp; alignment</a:t>
            </a:r>
          </a:p>
          <a:p>
            <a:pPr marL="114300" indent="0">
              <a:buNone/>
            </a:pPr>
            <a:endParaRPr lang="en-US" i="1" u="sng" dirty="0">
              <a:latin typeface="Bahnschrift SemiLight" panose="020B0502040204020203" pitchFamily="34" charset="0"/>
            </a:endParaRPr>
          </a:p>
          <a:p>
            <a:pPr marL="114300" indent="0">
              <a:buNone/>
            </a:pPr>
            <a:endParaRPr lang="en-US" i="1" u="sng" dirty="0">
              <a:latin typeface="Bahnschrift SemiLight" panose="020B0502040204020203" pitchFamily="34" charset="0"/>
            </a:endParaRPr>
          </a:p>
          <a:p>
            <a:pPr marL="114300" indent="0">
              <a:buNone/>
            </a:pPr>
            <a:endParaRPr lang="en-US" i="1" u="sng" dirty="0">
              <a:latin typeface="Bahnschrift SemiLight" panose="020B0502040204020203" pitchFamily="34" charset="0"/>
            </a:endParaRPr>
          </a:p>
          <a:p>
            <a:pPr marL="114300" indent="0">
              <a:buNone/>
            </a:pPr>
            <a:endParaRPr lang="en-US" i="1" u="sng" dirty="0">
              <a:latin typeface="Bahnschrift SemiLight" panose="020B0502040204020203" pitchFamily="34" charset="0"/>
            </a:endParaRPr>
          </a:p>
          <a:p>
            <a:pPr marL="114300" indent="0">
              <a:buNone/>
            </a:pPr>
            <a:endParaRPr lang="en-US" i="1" u="sng" dirty="0">
              <a:latin typeface="Bahnschrift SemiLight" panose="020B0502040204020203" pitchFamily="34" charset="0"/>
            </a:endParaRPr>
          </a:p>
          <a:p>
            <a:pPr marL="114300" indent="0">
              <a:buNone/>
            </a:pPr>
            <a:endParaRPr lang="en-US" i="1" u="sng" dirty="0">
              <a:latin typeface="Bahnschrift SemiLight" panose="020B0502040204020203" pitchFamily="34" charset="0"/>
            </a:endParaRPr>
          </a:p>
          <a:p>
            <a:pPr marL="114300" indent="0">
              <a:buNone/>
            </a:pPr>
            <a:endParaRPr lang="en-US" sz="1200" dirty="0">
              <a:latin typeface="Bahnschrift SemiLight" panose="020B0502040204020203" pitchFamily="34" charset="0"/>
            </a:endParaRPr>
          </a:p>
          <a:p>
            <a:pPr marL="114300" indent="0">
              <a:buNone/>
            </a:pPr>
            <a:endParaRPr lang="en-US" sz="1200" dirty="0">
              <a:latin typeface="Bahnschrift SemiLight" panose="020B0502040204020203" pitchFamily="34" charset="0"/>
            </a:endParaRPr>
          </a:p>
          <a:p>
            <a:pPr marL="114300" indent="0">
              <a:buNone/>
            </a:pPr>
            <a:endParaRPr lang="en-US" sz="1200" dirty="0">
              <a:latin typeface="Bahnschrift SemiLight" panose="020B0502040204020203" pitchFamily="34" charset="0"/>
            </a:endParaRPr>
          </a:p>
          <a:p>
            <a:pPr marL="114300" indent="0">
              <a:buNone/>
            </a:pPr>
            <a:endParaRPr lang="en-US" sz="1200" dirty="0">
              <a:latin typeface="Bahnschrift SemiLight" panose="020B0502040204020203" pitchFamily="34" charset="0"/>
            </a:endParaRPr>
          </a:p>
          <a:p>
            <a:pPr marL="114300" indent="0">
              <a:buNone/>
            </a:pPr>
            <a:r>
              <a:rPr lang="en-US" sz="1200" dirty="0">
                <a:latin typeface="Bahnschrift SemiLight" panose="020B0502040204020203" pitchFamily="34" charset="0"/>
              </a:rPr>
              <a:t>The vector X, Y read from I2C gives 4 vectors;</a:t>
            </a:r>
          </a:p>
          <a:p>
            <a:pPr marL="114300" indent="0">
              <a:buNone/>
            </a:pPr>
            <a:r>
              <a:rPr lang="en-US" sz="1200" i="1" dirty="0">
                <a:latin typeface="Bahnschrift SemiLight" panose="020B0502040204020203" pitchFamily="34" charset="0"/>
              </a:rPr>
              <a:t>	L = \ </a:t>
            </a:r>
            <a:r>
              <a:rPr lang="en-IN" sz="1200" dirty="0">
                <a:solidFill>
                  <a:srgbClr val="000000"/>
                </a:solidFill>
              </a:rPr>
              <a:t>V</a:t>
            </a:r>
            <a:r>
              <a:rPr lang="en-IN" sz="1200" baseline="-25000" dirty="0">
                <a:solidFill>
                  <a:srgbClr val="000000"/>
                </a:solidFill>
              </a:rPr>
              <a:t>x1 </a:t>
            </a:r>
            <a:r>
              <a:rPr lang="en-IN" sz="1200" dirty="0">
                <a:solidFill>
                  <a:srgbClr val="000000"/>
                </a:solidFill>
              </a:rPr>
              <a:t>- V</a:t>
            </a:r>
            <a:r>
              <a:rPr lang="en-IN" sz="1200" baseline="-25000" dirty="0">
                <a:solidFill>
                  <a:srgbClr val="000000"/>
                </a:solidFill>
              </a:rPr>
              <a:t>x2 </a:t>
            </a:r>
            <a:r>
              <a:rPr lang="en-IN" sz="1200" dirty="0">
                <a:solidFill>
                  <a:srgbClr val="000000"/>
                </a:solidFill>
              </a:rPr>
              <a:t>|</a:t>
            </a:r>
          </a:p>
          <a:p>
            <a:pPr marL="114300" indent="0">
              <a:buNone/>
            </a:pPr>
            <a:r>
              <a:rPr lang="en-IN" sz="1200" dirty="0">
                <a:solidFill>
                  <a:srgbClr val="000000"/>
                </a:solidFill>
              </a:rPr>
              <a:t>	</a:t>
            </a:r>
            <a:r>
              <a:rPr lang="en-US" sz="1200" i="1" dirty="0">
                <a:latin typeface="Bahnschrift SemiLight" panose="020B0502040204020203" pitchFamily="34" charset="0"/>
              </a:rPr>
              <a:t>B = \ </a:t>
            </a:r>
            <a:r>
              <a:rPr lang="en-IN" sz="1200" dirty="0">
                <a:solidFill>
                  <a:srgbClr val="000000"/>
                </a:solidFill>
              </a:rPr>
              <a:t>V</a:t>
            </a:r>
            <a:r>
              <a:rPr lang="en-IN" sz="1200" baseline="-25000" dirty="0">
                <a:solidFill>
                  <a:srgbClr val="000000"/>
                </a:solidFill>
              </a:rPr>
              <a:t>y1 </a:t>
            </a:r>
            <a:r>
              <a:rPr lang="en-IN" sz="1200" dirty="0">
                <a:solidFill>
                  <a:srgbClr val="000000"/>
                </a:solidFill>
              </a:rPr>
              <a:t>- V</a:t>
            </a:r>
            <a:r>
              <a:rPr lang="en-IN" sz="1200" baseline="-25000" dirty="0">
                <a:solidFill>
                  <a:srgbClr val="000000"/>
                </a:solidFill>
              </a:rPr>
              <a:t>y2 </a:t>
            </a:r>
            <a:r>
              <a:rPr lang="en-IN" sz="1200" dirty="0">
                <a:solidFill>
                  <a:srgbClr val="000000"/>
                </a:solidFill>
              </a:rPr>
              <a:t>|</a:t>
            </a:r>
          </a:p>
          <a:p>
            <a:pPr marL="114300" indent="0">
              <a:buNone/>
            </a:pPr>
            <a:endParaRPr lang="en-IN" sz="1200" dirty="0">
              <a:solidFill>
                <a:srgbClr val="000000"/>
              </a:solidFill>
              <a:latin typeface="Bahnschrift SemiLight" panose="020B0502040204020203" pitchFamily="34" charset="0"/>
            </a:endParaRPr>
          </a:p>
          <a:p>
            <a:pPr marL="114300" indent="0">
              <a:buNone/>
            </a:pPr>
            <a:r>
              <a:rPr lang="en-IN" sz="1200" dirty="0">
                <a:solidFill>
                  <a:srgbClr val="000000"/>
                </a:solidFill>
                <a:latin typeface="Bahnschrift SemiLight" panose="020B0502040204020203" pitchFamily="34" charset="0"/>
              </a:rPr>
              <a:t>O  =&gt; </a:t>
            </a:r>
            <a:r>
              <a:rPr lang="en-IN" sz="1200" dirty="0" err="1">
                <a:solidFill>
                  <a:srgbClr val="000000"/>
                </a:solidFill>
                <a:latin typeface="Bahnschrift SemiLight" panose="020B0502040204020203" pitchFamily="34" charset="0"/>
              </a:rPr>
              <a:t>Center</a:t>
            </a:r>
            <a:r>
              <a:rPr lang="en-IN" sz="1200" dirty="0">
                <a:solidFill>
                  <a:srgbClr val="000000"/>
                </a:solidFill>
                <a:latin typeface="Bahnschrift SemiLight" panose="020B0502040204020203" pitchFamily="34" charset="0"/>
              </a:rPr>
              <a:t> of Gate </a:t>
            </a:r>
          </a:p>
          <a:p>
            <a:pPr marL="114300" indent="0">
              <a:buNone/>
            </a:pPr>
            <a:r>
              <a:rPr lang="en-IN" sz="1200" dirty="0">
                <a:solidFill>
                  <a:srgbClr val="000000"/>
                </a:solidFill>
                <a:latin typeface="Bahnschrift SemiLight" panose="020B0502040204020203" pitchFamily="34" charset="0"/>
              </a:rPr>
              <a:t>O’ =&gt; </a:t>
            </a:r>
            <a:r>
              <a:rPr lang="en-IN" sz="1200" dirty="0" err="1">
                <a:solidFill>
                  <a:srgbClr val="000000"/>
                </a:solidFill>
                <a:latin typeface="Bahnschrift SemiLight" panose="020B0502040204020203" pitchFamily="34" charset="0"/>
              </a:rPr>
              <a:t>Center</a:t>
            </a:r>
            <a:r>
              <a:rPr lang="en-IN" sz="1200" dirty="0">
                <a:solidFill>
                  <a:srgbClr val="000000"/>
                </a:solidFill>
                <a:latin typeface="Bahnschrift SemiLight" panose="020B0502040204020203" pitchFamily="34" charset="0"/>
              </a:rPr>
              <a:t> of Screen (known by default)</a:t>
            </a:r>
          </a:p>
          <a:p>
            <a:pPr marL="114300" indent="0">
              <a:buNone/>
            </a:pPr>
            <a:endParaRPr lang="en-IN" sz="1200" dirty="0">
              <a:solidFill>
                <a:srgbClr val="000000"/>
              </a:solidFill>
            </a:endParaRPr>
          </a:p>
          <a:p>
            <a:pPr marL="114300" indent="0">
              <a:buNone/>
            </a:pPr>
            <a:endParaRPr lang="en-IN" sz="1200" dirty="0">
              <a:solidFill>
                <a:srgbClr val="000000"/>
              </a:solidFill>
            </a:endParaRPr>
          </a:p>
          <a:p>
            <a:pPr marL="114300" indent="0">
              <a:buNone/>
            </a:pPr>
            <a:endParaRPr lang="en-IN" sz="1200" dirty="0">
              <a:solidFill>
                <a:srgbClr val="000000"/>
              </a:solidFill>
            </a:endParaRPr>
          </a:p>
          <a:p>
            <a:pPr marL="114300" indent="0">
              <a:buNone/>
            </a:pPr>
            <a:endParaRPr lang="en-IN" sz="1200" dirty="0">
              <a:solidFill>
                <a:srgbClr val="000000"/>
              </a:solidFill>
            </a:endParaRPr>
          </a:p>
          <a:p>
            <a:pPr marL="114300" indent="0">
              <a:buNone/>
            </a:pPr>
            <a:endParaRPr lang="en-US" sz="1200" i="1" dirty="0">
              <a:latin typeface="Bahnschrift SemiLight" panose="020B0502040204020203" pitchFamily="34" charset="0"/>
            </a:endParaRP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B8014DA7-EDF0-4666-AB26-B95B7DA1C0E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81540" y="1131489"/>
            <a:ext cx="2702296" cy="1665051"/>
          </a:xfrm>
          <a:prstGeom prst="rect">
            <a:avLst/>
          </a:prstGeom>
        </p:spPr>
      </p:pic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68180546-07AB-4B8C-B09B-7A8BFB4B835C}"/>
              </a:ext>
            </a:extLst>
          </p:cNvPr>
          <p:cNvCxnSpPr>
            <a:cxnSpLocks/>
          </p:cNvCxnSpPr>
          <p:nvPr/>
        </p:nvCxnSpPr>
        <p:spPr>
          <a:xfrm>
            <a:off x="4656407" y="708660"/>
            <a:ext cx="0" cy="40907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8" name="Google Shape;157;p33">
            <a:extLst>
              <a:ext uri="{FF2B5EF4-FFF2-40B4-BE49-F238E27FC236}">
                <a16:creationId xmlns:a16="http://schemas.microsoft.com/office/drawing/2014/main" id="{A7381440-1C19-4BDA-97BD-D692B50484D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95453"/>
          <a:stretch/>
        </p:blipFill>
        <p:spPr>
          <a:xfrm>
            <a:off x="0" y="4909624"/>
            <a:ext cx="9147578" cy="233875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Text Placeholder 2">
            <a:extLst>
              <a:ext uri="{FF2B5EF4-FFF2-40B4-BE49-F238E27FC236}">
                <a16:creationId xmlns:a16="http://schemas.microsoft.com/office/drawing/2014/main" id="{7555440F-D1A8-4E06-A9A3-048F6A8D9962}"/>
              </a:ext>
            </a:extLst>
          </p:cNvPr>
          <p:cNvSpPr txBox="1">
            <a:spLocks/>
          </p:cNvSpPr>
          <p:nvPr/>
        </p:nvSpPr>
        <p:spPr>
          <a:xfrm>
            <a:off x="4656407" y="289559"/>
            <a:ext cx="4426633" cy="4620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>
              <a:buFont typeface="Arial"/>
              <a:buNone/>
            </a:pPr>
            <a:endParaRPr lang="en-US" i="1" u="sng" dirty="0">
              <a:latin typeface="Bahnschrift SemiLight" panose="020B0502040204020203" pitchFamily="34" charset="0"/>
            </a:endParaRPr>
          </a:p>
          <a:p>
            <a:pPr marL="114300" indent="0">
              <a:buFont typeface="Arial"/>
              <a:buNone/>
            </a:pPr>
            <a:endParaRPr lang="en-US" sz="1200" i="1" u="sng" dirty="0">
              <a:latin typeface="Bahnschrift SemiLight" panose="020B0502040204020203" pitchFamily="34" charset="0"/>
            </a:endParaRPr>
          </a:p>
          <a:p>
            <a:pPr marL="114300" indent="0">
              <a:buFont typeface="Arial"/>
              <a:buNone/>
            </a:pPr>
            <a:endParaRPr lang="en-US" sz="1200" i="1" u="sng" dirty="0">
              <a:latin typeface="Bahnschrift SemiLight" panose="020B0502040204020203" pitchFamily="34" charset="0"/>
            </a:endParaRPr>
          </a:p>
          <a:p>
            <a:pPr marL="114300" indent="0">
              <a:buFont typeface="Arial"/>
              <a:buNone/>
            </a:pPr>
            <a:endParaRPr lang="en-US" sz="1200" i="1" dirty="0">
              <a:latin typeface="Bahnschrift SemiLight" panose="020B0502040204020203" pitchFamily="34" charset="0"/>
            </a:endParaRPr>
          </a:p>
          <a:p>
            <a:pPr marL="114300" indent="0">
              <a:buFont typeface="Arial"/>
              <a:buNone/>
            </a:pPr>
            <a:endParaRPr lang="en-US" sz="1200" i="1" dirty="0">
              <a:latin typeface="Bahnschrift SemiLight" panose="020B0502040204020203" pitchFamily="34" charset="0"/>
            </a:endParaRPr>
          </a:p>
          <a:p>
            <a:pPr marL="114300" indent="0">
              <a:buFont typeface="Arial"/>
              <a:buNone/>
            </a:pPr>
            <a:r>
              <a:rPr lang="en-US" sz="1200" i="1" dirty="0">
                <a:latin typeface="Bahnschrift SemiLight" panose="020B0502040204020203" pitchFamily="34" charset="0"/>
              </a:rPr>
              <a:t>For O,</a:t>
            </a:r>
          </a:p>
          <a:p>
            <a:pPr marL="114300" indent="0">
              <a:buNone/>
            </a:pPr>
            <a:r>
              <a:rPr lang="en-US" sz="1200" i="1" dirty="0">
                <a:solidFill>
                  <a:srgbClr val="000000"/>
                </a:solidFill>
                <a:latin typeface="Bahnschrift SemiLight" panose="020B0502040204020203" pitchFamily="34" charset="0"/>
              </a:rPr>
              <a:t>	</a:t>
            </a:r>
            <a:r>
              <a:rPr lang="en-US" sz="1200" dirty="0">
                <a:solidFill>
                  <a:srgbClr val="000000"/>
                </a:solidFill>
                <a:latin typeface="Bahnschrift SemiLight" panose="020B0502040204020203" pitchFamily="34" charset="0"/>
              </a:rPr>
              <a:t>O</a:t>
            </a:r>
            <a:r>
              <a:rPr lang="en-US" sz="1200" baseline="-25000" dirty="0">
                <a:solidFill>
                  <a:srgbClr val="000000"/>
                </a:solidFill>
                <a:latin typeface="Bahnschrift SemiLight" panose="020B0502040204020203" pitchFamily="34" charset="0"/>
              </a:rPr>
              <a:t>x </a:t>
            </a:r>
            <a:r>
              <a:rPr lang="en-US" sz="1200" dirty="0">
                <a:solidFill>
                  <a:srgbClr val="000000"/>
                </a:solidFill>
                <a:latin typeface="Bahnschrift SemiLight" panose="020B0502040204020203" pitchFamily="34" charset="0"/>
              </a:rPr>
              <a:t>= [ ( </a:t>
            </a:r>
            <a:r>
              <a:rPr lang="en-IN" sz="1200" dirty="0">
                <a:solidFill>
                  <a:srgbClr val="000000"/>
                </a:solidFill>
              </a:rPr>
              <a:t>V</a:t>
            </a:r>
            <a:r>
              <a:rPr lang="en-IN" sz="1200" baseline="-25000" dirty="0">
                <a:solidFill>
                  <a:srgbClr val="000000"/>
                </a:solidFill>
              </a:rPr>
              <a:t>x2 </a:t>
            </a:r>
            <a:r>
              <a:rPr lang="en-IN" sz="1200" dirty="0">
                <a:solidFill>
                  <a:srgbClr val="000000"/>
                </a:solidFill>
              </a:rPr>
              <a:t>– V</a:t>
            </a:r>
            <a:r>
              <a:rPr lang="en-IN" sz="1200" baseline="-25000" dirty="0">
                <a:solidFill>
                  <a:srgbClr val="000000"/>
                </a:solidFill>
              </a:rPr>
              <a:t>x1 </a:t>
            </a:r>
            <a:r>
              <a:rPr lang="en-IN" sz="1200" dirty="0">
                <a:solidFill>
                  <a:srgbClr val="000000"/>
                </a:solidFill>
              </a:rPr>
              <a:t>) / 2 ]  + V</a:t>
            </a:r>
            <a:r>
              <a:rPr lang="en-IN" sz="1200" baseline="-25000" dirty="0">
                <a:solidFill>
                  <a:srgbClr val="000000"/>
                </a:solidFill>
              </a:rPr>
              <a:t>x1 </a:t>
            </a:r>
            <a:r>
              <a:rPr lang="en-IN" sz="1200" dirty="0">
                <a:solidFill>
                  <a:srgbClr val="000000"/>
                </a:solidFill>
              </a:rPr>
              <a:t>;</a:t>
            </a:r>
          </a:p>
          <a:p>
            <a:pPr marL="114300" indent="0">
              <a:buNone/>
            </a:pPr>
            <a:r>
              <a:rPr lang="en-IN" sz="1200" dirty="0">
                <a:solidFill>
                  <a:srgbClr val="000000"/>
                </a:solidFill>
              </a:rPr>
              <a:t>	</a:t>
            </a:r>
            <a:r>
              <a:rPr lang="en-US" sz="1200" dirty="0">
                <a:solidFill>
                  <a:srgbClr val="000000"/>
                </a:solidFill>
                <a:latin typeface="Bahnschrift SemiLight" panose="020B0502040204020203" pitchFamily="34" charset="0"/>
              </a:rPr>
              <a:t>O</a:t>
            </a:r>
            <a:r>
              <a:rPr lang="en-US" sz="1200" baseline="-25000" dirty="0">
                <a:solidFill>
                  <a:srgbClr val="000000"/>
                </a:solidFill>
                <a:latin typeface="Bahnschrift SemiLight" panose="020B0502040204020203" pitchFamily="34" charset="0"/>
              </a:rPr>
              <a:t>y </a:t>
            </a:r>
            <a:r>
              <a:rPr lang="en-US" sz="1200" dirty="0">
                <a:solidFill>
                  <a:srgbClr val="000000"/>
                </a:solidFill>
                <a:latin typeface="Bahnschrift SemiLight" panose="020B0502040204020203" pitchFamily="34" charset="0"/>
              </a:rPr>
              <a:t>= [ ( </a:t>
            </a:r>
            <a:r>
              <a:rPr lang="en-IN" sz="1200" dirty="0">
                <a:solidFill>
                  <a:srgbClr val="000000"/>
                </a:solidFill>
              </a:rPr>
              <a:t>V</a:t>
            </a:r>
            <a:r>
              <a:rPr lang="en-IN" sz="1200" baseline="-25000" dirty="0">
                <a:solidFill>
                  <a:srgbClr val="000000"/>
                </a:solidFill>
              </a:rPr>
              <a:t>y2 </a:t>
            </a:r>
            <a:r>
              <a:rPr lang="en-IN" sz="1200" dirty="0">
                <a:solidFill>
                  <a:srgbClr val="000000"/>
                </a:solidFill>
              </a:rPr>
              <a:t>– V</a:t>
            </a:r>
            <a:r>
              <a:rPr lang="en-IN" sz="1200" baseline="-25000" dirty="0">
                <a:solidFill>
                  <a:srgbClr val="000000"/>
                </a:solidFill>
              </a:rPr>
              <a:t>y1 </a:t>
            </a:r>
            <a:r>
              <a:rPr lang="en-IN" sz="1200" dirty="0">
                <a:solidFill>
                  <a:srgbClr val="000000"/>
                </a:solidFill>
              </a:rPr>
              <a:t>) / 2 ]  + V</a:t>
            </a:r>
            <a:r>
              <a:rPr lang="en-IN" sz="1200" baseline="-25000" dirty="0">
                <a:solidFill>
                  <a:srgbClr val="000000"/>
                </a:solidFill>
              </a:rPr>
              <a:t>y1 </a:t>
            </a:r>
            <a:r>
              <a:rPr lang="en-IN" sz="1200" dirty="0">
                <a:solidFill>
                  <a:srgbClr val="000000"/>
                </a:solidFill>
              </a:rPr>
              <a:t>;</a:t>
            </a:r>
          </a:p>
          <a:p>
            <a:pPr marL="114300" indent="0">
              <a:buNone/>
            </a:pPr>
            <a:r>
              <a:rPr lang="en-IN" sz="1200" dirty="0">
                <a:solidFill>
                  <a:srgbClr val="000000"/>
                </a:solidFill>
              </a:rPr>
              <a:t>	</a:t>
            </a:r>
          </a:p>
          <a:p>
            <a:pPr marL="114300" indent="0">
              <a:buNone/>
            </a:pPr>
            <a:r>
              <a:rPr lang="en-IN" sz="1200" dirty="0">
                <a:solidFill>
                  <a:srgbClr val="000000"/>
                </a:solidFill>
              </a:rPr>
              <a:t>	</a:t>
            </a:r>
            <a:r>
              <a:rPr lang="en-IN" sz="1200" dirty="0">
                <a:solidFill>
                  <a:srgbClr val="000000"/>
                </a:solidFill>
                <a:latin typeface="Bahnschrift SemiLight" panose="020B0502040204020203" pitchFamily="34" charset="0"/>
              </a:rPr>
              <a:t>O = (O</a:t>
            </a:r>
            <a:r>
              <a:rPr lang="en-IN" sz="1200" baseline="-25000" dirty="0">
                <a:solidFill>
                  <a:srgbClr val="000000"/>
                </a:solidFill>
                <a:latin typeface="Bahnschrift SemiLight" panose="020B0502040204020203" pitchFamily="34" charset="0"/>
              </a:rPr>
              <a:t>x </a:t>
            </a:r>
            <a:r>
              <a:rPr lang="en-IN" sz="1200" dirty="0">
                <a:solidFill>
                  <a:srgbClr val="000000"/>
                </a:solidFill>
                <a:latin typeface="Bahnschrift SemiLight" panose="020B0502040204020203" pitchFamily="34" charset="0"/>
              </a:rPr>
              <a:t>, O</a:t>
            </a:r>
            <a:r>
              <a:rPr lang="en-IN" sz="1200" baseline="-25000" dirty="0">
                <a:solidFill>
                  <a:srgbClr val="000000"/>
                </a:solidFill>
                <a:latin typeface="Bahnschrift SemiLight" panose="020B0502040204020203" pitchFamily="34" charset="0"/>
              </a:rPr>
              <a:t>y</a:t>
            </a:r>
            <a:r>
              <a:rPr lang="en-IN" sz="1200" dirty="0">
                <a:solidFill>
                  <a:srgbClr val="000000"/>
                </a:solidFill>
                <a:latin typeface="Bahnschrift SemiLight" panose="020B0502040204020203" pitchFamily="34" charset="0"/>
              </a:rPr>
              <a:t>)</a:t>
            </a:r>
          </a:p>
          <a:p>
            <a:pPr marL="114300" indent="0">
              <a:buNone/>
            </a:pPr>
            <a:endParaRPr lang="en-IN" sz="1200" dirty="0">
              <a:solidFill>
                <a:srgbClr val="000000"/>
              </a:solidFill>
            </a:endParaRPr>
          </a:p>
          <a:p>
            <a:pPr marL="114300" indent="0">
              <a:buNone/>
            </a:pPr>
            <a:endParaRPr lang="en-IN" sz="1200" dirty="0">
              <a:solidFill>
                <a:srgbClr val="000000"/>
              </a:solidFill>
              <a:latin typeface="Bahnschrift SemiLight" panose="020B0502040204020203" pitchFamily="34" charset="0"/>
            </a:endParaRPr>
          </a:p>
          <a:p>
            <a:pPr marL="114300" indent="0">
              <a:buNone/>
            </a:pPr>
            <a:endParaRPr lang="en-IN" sz="1200" dirty="0">
              <a:solidFill>
                <a:srgbClr val="000000"/>
              </a:solidFill>
              <a:latin typeface="Bahnschrift SemiLight" panose="020B0502040204020203" pitchFamily="34" charset="0"/>
            </a:endParaRPr>
          </a:p>
          <a:p>
            <a:pPr marL="114300" indent="0">
              <a:buNone/>
            </a:pPr>
            <a:r>
              <a:rPr lang="en-IN" sz="1200" dirty="0">
                <a:solidFill>
                  <a:srgbClr val="000000"/>
                </a:solidFill>
                <a:latin typeface="Bahnschrift SemiLight" panose="020B0502040204020203" pitchFamily="34" charset="0"/>
              </a:rPr>
              <a:t>Now drawing a vector from O to O’ through vector register (0xC20158) in pixy2</a:t>
            </a:r>
          </a:p>
          <a:p>
            <a:pPr marL="114300" indent="0">
              <a:buFont typeface="Arial"/>
              <a:buNone/>
            </a:pPr>
            <a:r>
              <a:rPr lang="en-IN" sz="1200" dirty="0">
                <a:solidFill>
                  <a:srgbClr val="000000"/>
                </a:solidFill>
              </a:rPr>
              <a:t>	</a:t>
            </a:r>
          </a:p>
          <a:p>
            <a:pPr marL="114300" indent="0">
              <a:buFont typeface="Arial"/>
              <a:buNone/>
            </a:pPr>
            <a:r>
              <a:rPr lang="en-IN" sz="1200" dirty="0">
                <a:solidFill>
                  <a:srgbClr val="000000"/>
                </a:solidFill>
              </a:rPr>
              <a:t>	</a:t>
            </a:r>
            <a:r>
              <a:rPr lang="en-IN" sz="1200" dirty="0">
                <a:solidFill>
                  <a:srgbClr val="000000"/>
                </a:solidFill>
                <a:latin typeface="Bahnschrift SemiLight" panose="020B0502040204020203" pitchFamily="34" charset="0"/>
              </a:rPr>
              <a:t>V =&gt; Vector between O and O’</a:t>
            </a:r>
          </a:p>
          <a:p>
            <a:pPr marL="114300" indent="0">
              <a:buFont typeface="Arial"/>
              <a:buNone/>
            </a:pPr>
            <a:endParaRPr lang="en-IN" sz="1200" dirty="0">
              <a:solidFill>
                <a:srgbClr val="000000"/>
              </a:solidFill>
            </a:endParaRPr>
          </a:p>
          <a:p>
            <a:pPr marL="114300" indent="0">
              <a:buFont typeface="Arial"/>
              <a:buNone/>
            </a:pPr>
            <a:endParaRPr lang="en-IN" sz="1200" dirty="0">
              <a:solidFill>
                <a:srgbClr val="000000"/>
              </a:solidFill>
            </a:endParaRPr>
          </a:p>
          <a:p>
            <a:pPr marL="114300" indent="0">
              <a:buFont typeface="Arial"/>
              <a:buNone/>
            </a:pPr>
            <a:endParaRPr lang="en-US" sz="1200" i="1" dirty="0">
              <a:latin typeface="Bahnschrift Semi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67382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92252BED-E519-41EC-848A-C06D553A58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754" y="83821"/>
            <a:ext cx="8846365" cy="4903176"/>
          </a:xfrm>
        </p:spPr>
        <p:txBody>
          <a:bodyPr/>
          <a:lstStyle/>
          <a:p>
            <a:pPr marL="114300" indent="0">
              <a:buNone/>
            </a:pPr>
            <a:r>
              <a:rPr lang="en-US" sz="1200" dirty="0">
                <a:latin typeface="Bahnschrift SemiLight" panose="020B0502040204020203" pitchFamily="34" charset="0"/>
              </a:rPr>
              <a:t>Through the process below, the drone is centered according to the gate in front of it.</a:t>
            </a:r>
          </a:p>
          <a:p>
            <a:pPr marL="114300" indent="0">
              <a:buNone/>
            </a:pPr>
            <a:endParaRPr lang="en-US" sz="1200" dirty="0">
              <a:latin typeface="Bahnschrift SemiLight" panose="020B0502040204020203" pitchFamily="34" charset="0"/>
            </a:endParaRPr>
          </a:p>
          <a:p>
            <a:pPr marL="114300" indent="0">
              <a:buNone/>
            </a:pPr>
            <a:r>
              <a:rPr lang="en-US" sz="1200" dirty="0">
                <a:latin typeface="Bahnschrift SemiLight" panose="020B0502040204020203" pitchFamily="34" charset="0"/>
              </a:rPr>
              <a:t>while (L:B == </a:t>
            </a:r>
            <a:r>
              <a:rPr lang="en-US" sz="1200" dirty="0" err="1">
                <a:latin typeface="Bahnschrift SemiLight" panose="020B0502040204020203" pitchFamily="34" charset="0"/>
              </a:rPr>
              <a:t>designatedRatio</a:t>
            </a:r>
            <a:r>
              <a:rPr lang="en-US" sz="1200" dirty="0">
                <a:latin typeface="Bahnschrift SemiLight" panose="020B0502040204020203" pitchFamily="34" charset="0"/>
              </a:rPr>
              <a:t>)</a:t>
            </a:r>
          </a:p>
          <a:p>
            <a:pPr marL="114300" indent="0">
              <a:buNone/>
            </a:pPr>
            <a:r>
              <a:rPr lang="en-US" sz="1200" dirty="0">
                <a:latin typeface="Bahnschrift SemiLight" panose="020B0502040204020203" pitchFamily="34" charset="0"/>
              </a:rPr>
              <a:t>    {</a:t>
            </a:r>
          </a:p>
          <a:p>
            <a:pPr marL="114300" indent="0">
              <a:buNone/>
            </a:pPr>
            <a:r>
              <a:rPr lang="en-US" sz="1200" dirty="0">
                <a:latin typeface="Bahnschrift SemiLight" panose="020B0502040204020203" pitchFamily="34" charset="0"/>
              </a:rPr>
              <a:t>      PID( );  //using vector V plotted earlier</a:t>
            </a:r>
            <a:endParaRPr lang="en-IN" sz="1200" dirty="0">
              <a:latin typeface="Bahnschrift SemiLight" panose="020B0502040204020203" pitchFamily="34" charset="0"/>
            </a:endParaRPr>
          </a:p>
          <a:p>
            <a:pPr marL="114300" indent="0">
              <a:buNone/>
            </a:pPr>
            <a:r>
              <a:rPr lang="en-IN" sz="1200" dirty="0">
                <a:latin typeface="Bahnschrift SemiLight" panose="020B0502040204020203" pitchFamily="34" charset="0"/>
              </a:rPr>
              <a:t>    }</a:t>
            </a:r>
          </a:p>
          <a:p>
            <a:pPr marL="114300" indent="0">
              <a:buNone/>
            </a:pPr>
            <a:endParaRPr lang="en-IN" sz="1200" dirty="0">
              <a:latin typeface="Bahnschrift SemiLight" panose="020B0502040204020203" pitchFamily="34" charset="0"/>
            </a:endParaRPr>
          </a:p>
          <a:p>
            <a:pPr marL="114300" indent="0">
              <a:buNone/>
            </a:pPr>
            <a:r>
              <a:rPr lang="en-IN" sz="1200" dirty="0">
                <a:latin typeface="Bahnschrift SemiLight" panose="020B0502040204020203" pitchFamily="34" charset="0"/>
              </a:rPr>
              <a:t>	{</a:t>
            </a:r>
          </a:p>
          <a:p>
            <a:pPr marL="114300" indent="0">
              <a:buNone/>
            </a:pPr>
            <a:r>
              <a:rPr lang="en-IN" sz="1200" dirty="0">
                <a:latin typeface="Bahnschrift SemiLight" panose="020B0502040204020203" pitchFamily="34" charset="0"/>
              </a:rPr>
              <a:t>	error = </a:t>
            </a:r>
            <a:r>
              <a:rPr lang="en-IN" sz="1200" dirty="0" err="1">
                <a:latin typeface="Bahnschrift SemiLight" panose="020B0502040204020203" pitchFamily="34" charset="0"/>
              </a:rPr>
              <a:t>LV</a:t>
            </a:r>
            <a:r>
              <a:rPr lang="en-IN" sz="1200" baseline="-25000" dirty="0" err="1">
                <a:latin typeface="Bahnschrift SemiLight" panose="020B0502040204020203" pitchFamily="34" charset="0"/>
              </a:rPr>
              <a:t>c</a:t>
            </a:r>
            <a:r>
              <a:rPr lang="en-IN" sz="1200" baseline="-25000" dirty="0">
                <a:latin typeface="Bahnschrift SemiLight" panose="020B0502040204020203" pitchFamily="34" charset="0"/>
              </a:rPr>
              <a:t> </a:t>
            </a:r>
            <a:r>
              <a:rPr lang="en-IN" sz="1200" dirty="0">
                <a:latin typeface="Bahnschrift SemiLight" panose="020B0502040204020203" pitchFamily="34" charset="0"/>
              </a:rPr>
              <a:t>;</a:t>
            </a:r>
          </a:p>
          <a:p>
            <a:pPr marL="114300" indent="0">
              <a:buNone/>
            </a:pPr>
            <a:r>
              <a:rPr lang="en-IN" sz="1200" dirty="0">
                <a:latin typeface="Bahnschrift SemiLight" panose="020B0502040204020203" pitchFamily="34" charset="0"/>
              </a:rPr>
              <a:t>	P = </a:t>
            </a:r>
            <a:r>
              <a:rPr lang="en-IN" sz="1200" dirty="0" err="1">
                <a:latin typeface="Bahnschrift SemiLight" panose="020B0502040204020203" pitchFamily="34" charset="0"/>
              </a:rPr>
              <a:t>K</a:t>
            </a:r>
            <a:r>
              <a:rPr lang="en-IN" sz="1200" baseline="-25000" dirty="0" err="1">
                <a:latin typeface="Bahnschrift SemiLight" panose="020B0502040204020203" pitchFamily="34" charset="0"/>
              </a:rPr>
              <a:t>p</a:t>
            </a:r>
            <a:r>
              <a:rPr lang="en-IN" sz="1200" baseline="-25000" dirty="0">
                <a:latin typeface="Bahnschrift SemiLight" panose="020B0502040204020203" pitchFamily="34" charset="0"/>
              </a:rPr>
              <a:t> </a:t>
            </a:r>
            <a:r>
              <a:rPr lang="en-IN" sz="1200" dirty="0">
                <a:latin typeface="Bahnschrift SemiLight" panose="020B0502040204020203" pitchFamily="34" charset="0"/>
              </a:rPr>
              <a:t>* (</a:t>
            </a:r>
            <a:r>
              <a:rPr lang="en-IN" sz="1200" dirty="0" err="1">
                <a:latin typeface="Bahnschrift SemiLight" panose="020B0502040204020203" pitchFamily="34" charset="0"/>
              </a:rPr>
              <a:t>L</a:t>
            </a:r>
            <a:r>
              <a:rPr lang="en-IN" sz="1200" baseline="-25000" dirty="0" err="1">
                <a:latin typeface="Bahnschrift SemiLight" panose="020B0502040204020203" pitchFamily="34" charset="0"/>
              </a:rPr>
              <a:t>v</a:t>
            </a:r>
            <a:r>
              <a:rPr lang="en-IN" sz="1200" baseline="-25000" dirty="0">
                <a:latin typeface="Bahnschrift SemiLight" panose="020B0502040204020203" pitchFamily="34" charset="0"/>
              </a:rPr>
              <a:t> </a:t>
            </a:r>
            <a:r>
              <a:rPr lang="en-IN" sz="1200" dirty="0">
                <a:latin typeface="Bahnschrift SemiLight" panose="020B0502040204020203" pitchFamily="34" charset="0"/>
              </a:rPr>
              <a:t>– </a:t>
            </a:r>
            <a:r>
              <a:rPr lang="en-IN" sz="1200" dirty="0" err="1">
                <a:latin typeface="Bahnschrift SemiLight" panose="020B0502040204020203" pitchFamily="34" charset="0"/>
              </a:rPr>
              <a:t>L</a:t>
            </a:r>
            <a:r>
              <a:rPr lang="en-IN" sz="1200" baseline="-25000" dirty="0" err="1">
                <a:latin typeface="Bahnschrift SemiLight" panose="020B0502040204020203" pitchFamily="34" charset="0"/>
              </a:rPr>
              <a:t>c</a:t>
            </a:r>
            <a:r>
              <a:rPr lang="en-IN" sz="1200" dirty="0">
                <a:latin typeface="Bahnschrift SemiLight" panose="020B0502040204020203" pitchFamily="34" charset="0"/>
              </a:rPr>
              <a:t>)  //</a:t>
            </a:r>
            <a:r>
              <a:rPr lang="en-IN" sz="1200" dirty="0" err="1">
                <a:latin typeface="Bahnschrift SemiLight" panose="020B0502040204020203" pitchFamily="34" charset="0"/>
              </a:rPr>
              <a:t>L</a:t>
            </a:r>
            <a:r>
              <a:rPr lang="en-IN" sz="1200" baseline="-25000" dirty="0" err="1">
                <a:latin typeface="Bahnschrift SemiLight" panose="020B0502040204020203" pitchFamily="34" charset="0"/>
              </a:rPr>
              <a:t>v</a:t>
            </a:r>
            <a:r>
              <a:rPr lang="en-IN" sz="1200" baseline="-25000" dirty="0">
                <a:latin typeface="Bahnschrift SemiLight" panose="020B0502040204020203" pitchFamily="34" charset="0"/>
              </a:rPr>
              <a:t> </a:t>
            </a:r>
            <a:r>
              <a:rPr lang="en-IN" sz="1200" dirty="0">
                <a:latin typeface="Bahnschrift SemiLight" panose="020B0502040204020203" pitchFamily="34" charset="0"/>
              </a:rPr>
              <a:t>is needed length of vector (O)</a:t>
            </a:r>
          </a:p>
          <a:p>
            <a:pPr marL="114300" indent="0">
              <a:buNone/>
            </a:pPr>
            <a:r>
              <a:rPr lang="en-IN" sz="1200" dirty="0">
                <a:latin typeface="Bahnschrift SemiLight" panose="020B0502040204020203" pitchFamily="34" charset="0"/>
              </a:rPr>
              <a:t>		      //</a:t>
            </a:r>
            <a:r>
              <a:rPr lang="en-IN" sz="1200" dirty="0" err="1">
                <a:latin typeface="Bahnschrift SemiLight" panose="020B0502040204020203" pitchFamily="34" charset="0"/>
              </a:rPr>
              <a:t>L</a:t>
            </a:r>
            <a:r>
              <a:rPr lang="en-IN" sz="1200" baseline="-25000" dirty="0" err="1">
                <a:latin typeface="Bahnschrift SemiLight" panose="020B0502040204020203" pitchFamily="34" charset="0"/>
              </a:rPr>
              <a:t>vc</a:t>
            </a:r>
            <a:r>
              <a:rPr lang="en-IN" sz="1200" dirty="0">
                <a:latin typeface="Bahnschrift SemiLight" panose="020B0502040204020203" pitchFamily="34" charset="0"/>
              </a:rPr>
              <a:t> is the current length</a:t>
            </a:r>
          </a:p>
          <a:p>
            <a:pPr marL="114300" indent="0">
              <a:buNone/>
            </a:pPr>
            <a:r>
              <a:rPr lang="en-IN" sz="1200" dirty="0">
                <a:latin typeface="Bahnschrift SemiLight" panose="020B0502040204020203" pitchFamily="34" charset="0"/>
              </a:rPr>
              <a:t>	while(</a:t>
            </a:r>
            <a:r>
              <a:rPr lang="en-IN" sz="1200" dirty="0" err="1">
                <a:latin typeface="Bahnschrift SemiLight" panose="020B0502040204020203" pitchFamily="34" charset="0"/>
              </a:rPr>
              <a:t>L</a:t>
            </a:r>
            <a:r>
              <a:rPr lang="en-IN" sz="1200" baseline="-25000" dirty="0" err="1">
                <a:latin typeface="Bahnschrift SemiLight" panose="020B0502040204020203" pitchFamily="34" charset="0"/>
              </a:rPr>
              <a:t>vc</a:t>
            </a:r>
            <a:r>
              <a:rPr lang="en-IN" sz="1200" baseline="-25000" dirty="0">
                <a:latin typeface="Bahnschrift SemiLight" panose="020B0502040204020203" pitchFamily="34" charset="0"/>
              </a:rPr>
              <a:t> </a:t>
            </a:r>
            <a:r>
              <a:rPr lang="en-IN" sz="1200" dirty="0">
                <a:latin typeface="Bahnschrift SemiLight" panose="020B0502040204020203" pitchFamily="34" charset="0"/>
              </a:rPr>
              <a:t>&lt; 3)       //very small error</a:t>
            </a:r>
          </a:p>
          <a:p>
            <a:pPr marL="114300" indent="0">
              <a:buNone/>
            </a:pPr>
            <a:r>
              <a:rPr lang="en-IN" sz="1200" dirty="0">
                <a:latin typeface="Bahnschrift SemiLight" panose="020B0502040204020203" pitchFamily="34" charset="0"/>
              </a:rPr>
              <a:t>	    {</a:t>
            </a:r>
          </a:p>
          <a:p>
            <a:pPr marL="114300" indent="0">
              <a:buNone/>
            </a:pPr>
            <a:r>
              <a:rPr lang="en-IN" sz="1200" dirty="0">
                <a:latin typeface="Bahnschrift SemiLight" panose="020B0502040204020203" pitchFamily="34" charset="0"/>
              </a:rPr>
              <a:t>	      I = K</a:t>
            </a:r>
            <a:r>
              <a:rPr lang="en-IN" sz="1200" baseline="-25000" dirty="0">
                <a:latin typeface="Bahnschrift SemiLight" panose="020B0502040204020203" pitchFamily="34" charset="0"/>
              </a:rPr>
              <a:t>I</a:t>
            </a:r>
            <a:r>
              <a:rPr lang="en-IN" sz="1200" dirty="0">
                <a:latin typeface="Bahnschrift SemiLight" panose="020B0502040204020203" pitchFamily="34" charset="0"/>
              </a:rPr>
              <a:t> * (</a:t>
            </a:r>
            <a:r>
              <a:rPr lang="en-IN" sz="1200" dirty="0" err="1">
                <a:latin typeface="Bahnschrift SemiLight" panose="020B0502040204020203" pitchFamily="34" charset="0"/>
              </a:rPr>
              <a:t>L</a:t>
            </a:r>
            <a:r>
              <a:rPr lang="en-IN" sz="1200" baseline="-25000" dirty="0" err="1">
                <a:latin typeface="Bahnschrift SemiLight" panose="020B0502040204020203" pitchFamily="34" charset="0"/>
              </a:rPr>
              <a:t>vc</a:t>
            </a:r>
            <a:r>
              <a:rPr lang="en-IN" sz="1200" dirty="0">
                <a:latin typeface="Bahnschrift SemiLight" panose="020B0502040204020203" pitchFamily="34" charset="0"/>
              </a:rPr>
              <a:t>) + I ;   //Integral</a:t>
            </a:r>
          </a:p>
          <a:p>
            <a:pPr marL="114300" indent="0">
              <a:buNone/>
            </a:pPr>
            <a:r>
              <a:rPr lang="en-IN" sz="1200" dirty="0">
                <a:latin typeface="Bahnschrift SemiLight" panose="020B0502040204020203" pitchFamily="34" charset="0"/>
              </a:rPr>
              <a:t>	    }</a:t>
            </a:r>
          </a:p>
          <a:p>
            <a:pPr marL="114300" indent="0">
              <a:buNone/>
            </a:pPr>
            <a:r>
              <a:rPr lang="en-IN" sz="1200" dirty="0">
                <a:latin typeface="Bahnschrift SemiLight" panose="020B0502040204020203" pitchFamily="34" charset="0"/>
              </a:rPr>
              <a:t>	      D = K</a:t>
            </a:r>
            <a:r>
              <a:rPr lang="en-IN" sz="1200" baseline="-25000" dirty="0">
                <a:latin typeface="Bahnschrift SemiLight" panose="020B0502040204020203" pitchFamily="34" charset="0"/>
              </a:rPr>
              <a:t>D </a:t>
            </a:r>
            <a:r>
              <a:rPr lang="en-IN" sz="1200" dirty="0">
                <a:latin typeface="Bahnschrift SemiLight" panose="020B0502040204020203" pitchFamily="34" charset="0"/>
              </a:rPr>
              <a:t>* (</a:t>
            </a:r>
            <a:r>
              <a:rPr lang="en-IN" sz="1200" dirty="0" err="1">
                <a:latin typeface="Bahnschrift SemiLight" panose="020B0502040204020203" pitchFamily="34" charset="0"/>
              </a:rPr>
              <a:t>L</a:t>
            </a:r>
            <a:r>
              <a:rPr lang="en-IN" sz="1200" baseline="-25000" dirty="0" err="1">
                <a:latin typeface="Bahnschrift SemiLight" panose="020B0502040204020203" pitchFamily="34" charset="0"/>
              </a:rPr>
              <a:t>vc</a:t>
            </a:r>
            <a:r>
              <a:rPr lang="en-IN" sz="1200" dirty="0">
                <a:latin typeface="Bahnschrift SemiLight" panose="020B0502040204020203" pitchFamily="34" charset="0"/>
              </a:rPr>
              <a:t> – L</a:t>
            </a:r>
            <a:r>
              <a:rPr lang="en-IN" sz="1200" baseline="-25000" dirty="0">
                <a:latin typeface="Bahnschrift SemiLight" panose="020B0502040204020203" pitchFamily="34" charset="0"/>
              </a:rPr>
              <a:t>vc1</a:t>
            </a:r>
            <a:r>
              <a:rPr lang="en-IN" sz="1200" dirty="0">
                <a:latin typeface="Bahnschrift SemiLight" panose="020B0502040204020203" pitchFamily="34" charset="0"/>
              </a:rPr>
              <a:t>)   //</a:t>
            </a:r>
            <a:r>
              <a:rPr lang="en-IN" sz="1200" dirty="0" err="1">
                <a:latin typeface="Bahnschrift SemiLight" panose="020B0502040204020203" pitchFamily="34" charset="0"/>
              </a:rPr>
              <a:t>currentError-previousError</a:t>
            </a:r>
            <a:endParaRPr lang="en-IN" sz="1200" dirty="0">
              <a:latin typeface="Bahnschrift SemiLight" panose="020B0502040204020203" pitchFamily="34" charset="0"/>
            </a:endParaRPr>
          </a:p>
          <a:p>
            <a:pPr marL="114300" indent="0">
              <a:buNone/>
            </a:pPr>
            <a:r>
              <a:rPr lang="en-IN" sz="1200" dirty="0">
                <a:latin typeface="Bahnschrift SemiLight" panose="020B0502040204020203" pitchFamily="34" charset="0"/>
              </a:rPr>
              <a:t>	PID = P+I+D ;  //actively uses move functions</a:t>
            </a:r>
          </a:p>
          <a:p>
            <a:pPr marL="114300" indent="0">
              <a:buNone/>
            </a:pPr>
            <a:r>
              <a:rPr lang="en-IN" sz="1200" dirty="0">
                <a:latin typeface="Bahnschrift SemiLight" panose="020B0502040204020203" pitchFamily="34" charset="0"/>
              </a:rPr>
              <a:t>	     </a:t>
            </a:r>
            <a:endParaRPr lang="en-US" sz="1200" dirty="0">
              <a:latin typeface="Bahnschrift SemiLight" panose="020B0502040204020203" pitchFamily="34" charset="0"/>
            </a:endParaRPr>
          </a:p>
          <a:p>
            <a:pPr marL="114300" indent="0">
              <a:buNone/>
            </a:pPr>
            <a:r>
              <a:rPr lang="en-US" sz="1200" dirty="0">
                <a:latin typeface="Bahnschrift SemiLight" panose="020B0502040204020203" pitchFamily="34" charset="0"/>
              </a:rPr>
              <a:t>All we need to do after this is </a:t>
            </a:r>
          </a:p>
          <a:p>
            <a:pPr marL="114300" indent="0">
              <a:buNone/>
            </a:pPr>
            <a:r>
              <a:rPr lang="en-US" sz="1200" dirty="0">
                <a:latin typeface="Bahnschrift SemiLight" panose="020B0502040204020203" pitchFamily="34" charset="0"/>
              </a:rPr>
              <a:t>{  </a:t>
            </a:r>
            <a:r>
              <a:rPr lang="en-US" sz="1200" dirty="0" err="1">
                <a:latin typeface="Bahnschrift SemiLight" panose="020B0502040204020203" pitchFamily="34" charset="0"/>
              </a:rPr>
              <a:t>moveFowrward</a:t>
            </a:r>
            <a:r>
              <a:rPr lang="en-US" sz="1200" dirty="0">
                <a:latin typeface="Bahnschrift SemiLight" panose="020B0502040204020203" pitchFamily="34" charset="0"/>
              </a:rPr>
              <a:t>(time)  }	//time=&gt; </a:t>
            </a:r>
            <a:r>
              <a:rPr lang="en-US" sz="1200" dirty="0" err="1">
                <a:latin typeface="Bahnschrift SemiLight" panose="020B0502040204020203" pitchFamily="34" charset="0"/>
              </a:rPr>
              <a:t>delayUntilSignature</a:t>
            </a:r>
            <a:r>
              <a:rPr lang="en-US" sz="1200" dirty="0">
                <a:latin typeface="Bahnschrift SemiLight" panose="020B0502040204020203" pitchFamily="34" charset="0"/>
              </a:rPr>
              <a:t> = Signature-1</a:t>
            </a:r>
          </a:p>
          <a:p>
            <a:pPr marL="114300" indent="0">
              <a:buNone/>
            </a:pPr>
            <a:r>
              <a:rPr lang="en-IN" sz="1200" dirty="0">
                <a:latin typeface="Bahnschrift SemiLight" panose="020B0502040204020203" pitchFamily="34" charset="0"/>
              </a:rPr>
              <a:t>			//signature getting reduced means there’s one less gate in sight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IN" sz="1200" dirty="0">
                <a:latin typeface="Bahnschrift SemiLight" panose="020B0502040204020203" pitchFamily="34" charset="0"/>
              </a:rPr>
              <a:t>After this process, IR PID kicks in.</a:t>
            </a:r>
          </a:p>
        </p:txBody>
      </p:sp>
      <p:pic>
        <p:nvPicPr>
          <p:cNvPr id="5" name="Google Shape;157;p33">
            <a:extLst>
              <a:ext uri="{FF2B5EF4-FFF2-40B4-BE49-F238E27FC236}">
                <a16:creationId xmlns:a16="http://schemas.microsoft.com/office/drawing/2014/main" id="{C05165A2-815E-4D9D-95FA-811C18ED9CD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t="95453"/>
          <a:stretch/>
        </p:blipFill>
        <p:spPr>
          <a:xfrm>
            <a:off x="0" y="4909624"/>
            <a:ext cx="9147578" cy="23387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E719508-98BB-4406-9804-656E0BA73AC2}"/>
              </a:ext>
            </a:extLst>
          </p:cNvPr>
          <p:cNvSpPr/>
          <p:nvPr/>
        </p:nvSpPr>
        <p:spPr>
          <a:xfrm>
            <a:off x="1040129" y="1569720"/>
            <a:ext cx="3909060" cy="2240279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BAA527-4378-450F-A462-86F8FC47AE94}"/>
              </a:ext>
            </a:extLst>
          </p:cNvPr>
          <p:cNvCxnSpPr>
            <a:cxnSpLocks/>
          </p:cNvCxnSpPr>
          <p:nvPr/>
        </p:nvCxnSpPr>
        <p:spPr>
          <a:xfrm flipH="1">
            <a:off x="281940" y="1120140"/>
            <a:ext cx="175260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8C3FAF1-85ED-4149-A3A9-6D1B7D4225FC}"/>
              </a:ext>
            </a:extLst>
          </p:cNvPr>
          <p:cNvCxnSpPr/>
          <p:nvPr/>
        </p:nvCxnSpPr>
        <p:spPr>
          <a:xfrm>
            <a:off x="281940" y="1120140"/>
            <a:ext cx="0" cy="148590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5F5DEB1-F479-43B9-B11F-5B185A223773}"/>
              </a:ext>
            </a:extLst>
          </p:cNvPr>
          <p:cNvCxnSpPr/>
          <p:nvPr/>
        </p:nvCxnSpPr>
        <p:spPr>
          <a:xfrm>
            <a:off x="281940" y="2606040"/>
            <a:ext cx="758189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8EFC341C-91A3-4A98-BBF4-F895D1B747F3}"/>
              </a:ext>
            </a:extLst>
          </p:cNvPr>
          <p:cNvSpPr/>
          <p:nvPr/>
        </p:nvSpPr>
        <p:spPr>
          <a:xfrm>
            <a:off x="175260" y="502920"/>
            <a:ext cx="8686800" cy="4122420"/>
          </a:xfrm>
          <a:prstGeom prst="rect">
            <a:avLst/>
          </a:prstGeom>
          <a:noFill/>
          <a:ln w="12700"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2399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178;p36">
            <a:extLst>
              <a:ext uri="{FF2B5EF4-FFF2-40B4-BE49-F238E27FC236}">
                <a16:creationId xmlns:a16="http://schemas.microsoft.com/office/drawing/2014/main" id="{8718F853-F266-4721-AA24-D7AD5E75EFC3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757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79;p36">
            <a:extLst>
              <a:ext uri="{FF2B5EF4-FFF2-40B4-BE49-F238E27FC236}">
                <a16:creationId xmlns:a16="http://schemas.microsoft.com/office/drawing/2014/main" id="{7FF8DCE3-254D-4D7A-B813-BDD8AA61FE53}"/>
              </a:ext>
            </a:extLst>
          </p:cNvPr>
          <p:cNvSpPr txBox="1"/>
          <p:nvPr/>
        </p:nvSpPr>
        <p:spPr>
          <a:xfrm>
            <a:off x="-3578" y="145275"/>
            <a:ext cx="9147577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IN" sz="2400" b="1" i="1" u="sng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Roboto Mono"/>
                <a:ea typeface="Roboto Mono"/>
                <a:cs typeface="Roboto Mono"/>
                <a:sym typeface="Roboto Mono"/>
              </a:rPr>
              <a:t>                                                                      Drone specifications</a:t>
            </a:r>
            <a:r>
              <a:rPr lang="en" sz="2400" b="1" i="1" u="sng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Roboto Mono"/>
                <a:ea typeface="Roboto Mono"/>
                <a:cs typeface="Roboto Mono"/>
                <a:sym typeface="Roboto Mono"/>
              </a:rPr>
              <a:t>            </a:t>
            </a:r>
            <a:endParaRPr sz="2400" b="1" dirty="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8" name="Google Shape;180;p36">
            <a:extLst>
              <a:ext uri="{FF2B5EF4-FFF2-40B4-BE49-F238E27FC236}">
                <a16:creationId xmlns:a16="http://schemas.microsoft.com/office/drawing/2014/main" id="{EAC6DC14-5EBF-48E1-A00F-C457F9432876}"/>
              </a:ext>
            </a:extLst>
          </p:cNvPr>
          <p:cNvSpPr txBox="1"/>
          <p:nvPr/>
        </p:nvSpPr>
        <p:spPr>
          <a:xfrm>
            <a:off x="386857" y="1350120"/>
            <a:ext cx="8757142" cy="588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2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2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2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2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2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2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2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2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2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2B370E-1EB5-42ED-A9E6-D18100010F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13C05A12-184F-4B26-BE55-641F127BDE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3747408"/>
              </p:ext>
            </p:extLst>
          </p:nvPr>
        </p:nvGraphicFramePr>
        <p:xfrm>
          <a:off x="408669" y="616734"/>
          <a:ext cx="8323082" cy="4285285"/>
        </p:xfrm>
        <a:graphic>
          <a:graphicData uri="http://schemas.openxmlformats.org/drawingml/2006/table">
            <a:tbl>
              <a:tblPr firstRow="1" bandRow="1">
                <a:effectLst>
                  <a:reflection blurRad="6350" stA="50000" endA="300" endPos="55000" dir="5400000" sy="-100000" algn="bl" rotWithShape="0"/>
                </a:effectLst>
                <a:tableStyleId>{C083E6E3-FA7D-4D7B-A595-EF9225AFEA82}</a:tableStyleId>
              </a:tblPr>
              <a:tblGrid>
                <a:gridCol w="2358376">
                  <a:extLst>
                    <a:ext uri="{9D8B030D-6E8A-4147-A177-3AD203B41FA5}">
                      <a16:colId xmlns:a16="http://schemas.microsoft.com/office/drawing/2014/main" val="2176381671"/>
                    </a:ext>
                  </a:extLst>
                </a:gridCol>
                <a:gridCol w="5964706">
                  <a:extLst>
                    <a:ext uri="{9D8B030D-6E8A-4147-A177-3AD203B41FA5}">
                      <a16:colId xmlns:a16="http://schemas.microsoft.com/office/drawing/2014/main" val="1409184476"/>
                    </a:ext>
                  </a:extLst>
                </a:gridCol>
              </a:tblGrid>
              <a:tr h="239861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IN" altLang="en-US" sz="1050" b="1" dirty="0">
                          <a:latin typeface="Daytona Pro Condensed Light" panose="020B0306030503040204" pitchFamily="34" charset="0"/>
                          <a:ea typeface="Segoe UI Emoji" panose="020B0502040204020203" pitchFamily="34" charset="0"/>
                        </a:rPr>
                        <a:t>Frame model / Material</a:t>
                      </a:r>
                      <a:endParaRPr lang="en-IN" sz="1050" b="1" dirty="0">
                        <a:latin typeface="Daytona Pro Condensed Light" panose="020B0306030503040204" pitchFamily="34" charset="0"/>
                        <a:ea typeface="Segoe UI Emoji" panose="020B0502040204020203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050" b="0" dirty="0">
                          <a:latin typeface="Abadi" panose="020B0604020104020204" pitchFamily="34" charset="0"/>
                        </a:rPr>
                        <a:t>Mini 290 (Carbon Fiber)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53463407"/>
                  </a:ext>
                </a:extLst>
              </a:tr>
              <a:tr h="239861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IN" sz="1050" b="1" dirty="0">
                          <a:latin typeface="Daytona Pro Condensed Light" panose="020B0306030503040204" pitchFamily="34" charset="0"/>
                          <a:ea typeface="Segoe UI Emoji" panose="020B0502040204020203" pitchFamily="34" charset="0"/>
                        </a:rPr>
                        <a:t>Frame wheelbase (mm)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050" b="0" dirty="0">
                          <a:latin typeface="Abadi" panose="020B0604020104020204" pitchFamily="34" charset="0"/>
                        </a:rPr>
                        <a:t>290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33703349"/>
                  </a:ext>
                </a:extLst>
              </a:tr>
              <a:tr h="239861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IN" sz="1050" b="1" dirty="0">
                          <a:latin typeface="Daytona Pro Condensed Light" panose="020B0306030503040204" pitchFamily="34" charset="0"/>
                          <a:ea typeface="Segoe UI Emoji" panose="020B0502040204020203" pitchFamily="34" charset="0"/>
                        </a:rPr>
                        <a:t>Frame arm size (mm)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050" b="0" dirty="0">
                          <a:latin typeface="Abadi" panose="020B0604020104020204" pitchFamily="34" charset="0"/>
                        </a:rPr>
                        <a:t>125 x 25 (L x W)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75389000"/>
                  </a:ext>
                </a:extLst>
              </a:tr>
              <a:tr h="239861">
                <a:tc>
                  <a:txBody>
                    <a:bodyPr/>
                    <a:lstStyle/>
                    <a:p>
                      <a:r>
                        <a:rPr lang="en-US" altLang="en-US" sz="1050" b="1" dirty="0">
                          <a:latin typeface="Daytona Pro Condensed Light" panose="020B0306030503040204" pitchFamily="34" charset="0"/>
                          <a:ea typeface="Segoe UI Emoji" panose="020B0502040204020203" pitchFamily="34" charset="0"/>
                        </a:rPr>
                        <a:t>Multi-copter type </a:t>
                      </a:r>
                      <a:endParaRPr lang="en-IN" sz="1050" b="1" dirty="0">
                        <a:latin typeface="Daytona Pro Condensed Light" panose="020B0306030503040204" pitchFamily="34" charset="0"/>
                        <a:ea typeface="Segoe UI Emoji" panose="020B0502040204020203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Abadi" panose="020B0604020104020204" pitchFamily="34" charset="0"/>
                        </a:rPr>
                        <a:t>Hexacopter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57692778"/>
                  </a:ext>
                </a:extLst>
              </a:tr>
              <a:tr h="239861">
                <a:tc>
                  <a:txBody>
                    <a:bodyPr/>
                    <a:lstStyle/>
                    <a:p>
                      <a:r>
                        <a:rPr lang="en-US" altLang="en-US" sz="1050" b="1" dirty="0">
                          <a:latin typeface="Daytona Pro Condensed Light" panose="020B0306030503040204" pitchFamily="34" charset="0"/>
                          <a:ea typeface="Segoe UI Emoji" panose="020B0502040204020203" pitchFamily="34" charset="0"/>
                        </a:rPr>
                        <a:t>ESC category </a:t>
                      </a:r>
                      <a:endParaRPr lang="en-IN" sz="1050" b="1" dirty="0">
                        <a:latin typeface="Daytona Pro Condensed Light" panose="020B0306030503040204" pitchFamily="34" charset="0"/>
                        <a:ea typeface="Segoe UI Emoji" panose="020B0502040204020203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Abadi" panose="020B0604020104020204" pitchFamily="34" charset="0"/>
                        </a:rPr>
                        <a:t>15A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49700020"/>
                  </a:ext>
                </a:extLst>
              </a:tr>
              <a:tr h="239861">
                <a:tc>
                  <a:txBody>
                    <a:bodyPr/>
                    <a:lstStyle/>
                    <a:p>
                      <a:r>
                        <a:rPr lang="en-IN" sz="1050" b="1" dirty="0">
                          <a:latin typeface="Daytona Pro Condensed Light" panose="020B0306030503040204" pitchFamily="34" charset="0"/>
                          <a:ea typeface="Segoe UI Emoji" panose="020B0502040204020203" pitchFamily="34" charset="0"/>
                        </a:rPr>
                        <a:t>Motor rating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Abadi" panose="020B0604020104020204" pitchFamily="34" charset="0"/>
                        </a:rPr>
                        <a:t>2300kV BLDC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54700323"/>
                  </a:ext>
                </a:extLst>
              </a:tr>
              <a:tr h="239861">
                <a:tc>
                  <a:txBody>
                    <a:bodyPr/>
                    <a:lstStyle/>
                    <a:p>
                      <a:r>
                        <a:rPr lang="en-IN" sz="1050" b="1" dirty="0">
                          <a:latin typeface="Daytona Pro Condensed Light" panose="020B0306030503040204" pitchFamily="34" charset="0"/>
                          <a:ea typeface="Segoe UI Emoji" panose="020B0502040204020203" pitchFamily="34" charset="0"/>
                        </a:rPr>
                        <a:t>Propeller rating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Abadi" panose="020B0604020104020204" pitchFamily="34" charset="0"/>
                        </a:rPr>
                        <a:t>6” 6030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78660469"/>
                  </a:ext>
                </a:extLst>
              </a:tr>
              <a:tr h="239861">
                <a:tc>
                  <a:txBody>
                    <a:bodyPr/>
                    <a:lstStyle/>
                    <a:p>
                      <a:r>
                        <a:rPr lang="en-IN" sz="1050" b="1" dirty="0">
                          <a:latin typeface="Daytona Pro Condensed Light" panose="020B0306030503040204" pitchFamily="34" charset="0"/>
                          <a:ea typeface="Segoe UI Emoji" panose="020B0502040204020203" pitchFamily="34" charset="0"/>
                        </a:rPr>
                        <a:t>Flight Controller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Abadi" panose="020B0604020104020204" pitchFamily="34" charset="0"/>
                        </a:rPr>
                        <a:t>DJI </a:t>
                      </a:r>
                      <a:r>
                        <a:rPr lang="en-IN" sz="1050" dirty="0" err="1">
                          <a:latin typeface="Abadi" panose="020B0604020104020204" pitchFamily="34" charset="0"/>
                        </a:rPr>
                        <a:t>Naza</a:t>
                      </a:r>
                      <a:r>
                        <a:rPr lang="en-IN" sz="1050" dirty="0">
                          <a:latin typeface="Abadi" panose="020B0604020104020204" pitchFamily="34" charset="0"/>
                        </a:rPr>
                        <a:t> M-lite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16067847"/>
                  </a:ext>
                </a:extLst>
              </a:tr>
              <a:tr h="239861">
                <a:tc>
                  <a:txBody>
                    <a:bodyPr/>
                    <a:lstStyle/>
                    <a:p>
                      <a:r>
                        <a:rPr lang="en-IN" sz="1050" b="1" dirty="0">
                          <a:latin typeface="Daytona Pro Condensed Light" panose="020B0306030503040204" pitchFamily="34" charset="0"/>
                          <a:ea typeface="Segoe UI Emoji" panose="020B0502040204020203" pitchFamily="34" charset="0"/>
                        </a:rPr>
                        <a:t>Battery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Abadi" panose="020B0604020104020204" pitchFamily="34" charset="0"/>
                        </a:rPr>
                        <a:t>3300mAh </a:t>
                      </a:r>
                      <a:r>
                        <a:rPr lang="en-IN" sz="1050" dirty="0" err="1">
                          <a:latin typeface="Abadi" panose="020B0604020104020204" pitchFamily="34" charset="0"/>
                        </a:rPr>
                        <a:t>LiPO</a:t>
                      </a:r>
                      <a:r>
                        <a:rPr lang="en-IN" sz="1050" dirty="0">
                          <a:latin typeface="Abadi" panose="020B0604020104020204" pitchFamily="34" charset="0"/>
                        </a:rPr>
                        <a:t> battery 3S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55514184"/>
                  </a:ext>
                </a:extLst>
              </a:tr>
              <a:tr h="239861">
                <a:tc>
                  <a:txBody>
                    <a:bodyPr/>
                    <a:lstStyle/>
                    <a:p>
                      <a:r>
                        <a:rPr lang="en-IN" sz="1050" b="1" dirty="0">
                          <a:latin typeface="Daytona Pro Condensed Light" panose="020B0306030503040204" pitchFamily="34" charset="0"/>
                          <a:ea typeface="Segoe UI Emoji" panose="020B0502040204020203" pitchFamily="34" charset="0"/>
                        </a:rPr>
                        <a:t>Claw servo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Abadi" panose="020B0604020104020204" pitchFamily="34" charset="0"/>
                        </a:rPr>
                        <a:t>M-995 10kg Servo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77583655"/>
                  </a:ext>
                </a:extLst>
              </a:tr>
              <a:tr h="239861">
                <a:tc>
                  <a:txBody>
                    <a:bodyPr/>
                    <a:lstStyle/>
                    <a:p>
                      <a:r>
                        <a:rPr lang="en-IN" sz="1050" b="1" dirty="0">
                          <a:latin typeface="Daytona Pro Condensed Light" panose="020B0306030503040204" pitchFamily="34" charset="0"/>
                          <a:ea typeface="Segoe UI Emoji" panose="020B0502040204020203" pitchFamily="34" charset="0"/>
                        </a:rPr>
                        <a:t>Compass Module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Abadi" panose="020B0604020104020204" pitchFamily="34" charset="0"/>
                        </a:rPr>
                        <a:t>HMC5883L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96632244"/>
                  </a:ext>
                </a:extLst>
              </a:tr>
              <a:tr h="261925">
                <a:tc>
                  <a:txBody>
                    <a:bodyPr/>
                    <a:lstStyle/>
                    <a:p>
                      <a:r>
                        <a:rPr lang="en-IN" sz="1050" b="1" dirty="0">
                          <a:latin typeface="Daytona Pro Condensed Light" panose="020B0306030503040204" pitchFamily="34" charset="0"/>
                          <a:ea typeface="Segoe UI Emoji" panose="020B0502040204020203" pitchFamily="34" charset="0"/>
                        </a:rPr>
                        <a:t>Master microcontroller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badi" panose="020B0604020104020204" pitchFamily="34" charset="0"/>
                          <a:ea typeface="+mn-ea"/>
                          <a:cs typeface="Calibri"/>
                        </a:rPr>
                        <a:t>STM32F103C8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16336441"/>
                  </a:ext>
                </a:extLst>
              </a:tr>
              <a:tr h="239861">
                <a:tc>
                  <a:txBody>
                    <a:bodyPr/>
                    <a:lstStyle/>
                    <a:p>
                      <a:r>
                        <a:rPr lang="en-IN" sz="1050" b="1" dirty="0">
                          <a:latin typeface="Daytona Pro Condensed Light" panose="020B0306030503040204" pitchFamily="34" charset="0"/>
                          <a:ea typeface="Segoe UI Emoji" panose="020B0502040204020203" pitchFamily="34" charset="0"/>
                        </a:rPr>
                        <a:t>Camera for obstacle detection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Abadi" panose="020B0604020104020204" pitchFamily="34" charset="0"/>
                        </a:rPr>
                        <a:t>Pixy2cam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77260123"/>
                  </a:ext>
                </a:extLst>
              </a:tr>
              <a:tr h="239861">
                <a:tc>
                  <a:txBody>
                    <a:bodyPr/>
                    <a:lstStyle/>
                    <a:p>
                      <a:r>
                        <a:rPr lang="en-IN" sz="1050" b="1" dirty="0">
                          <a:latin typeface="Daytona Pro Condensed Light" panose="020B0306030503040204" pitchFamily="34" charset="0"/>
                          <a:ea typeface="Segoe UI Emoji" panose="020B0502040204020203" pitchFamily="34" charset="0"/>
                        </a:rPr>
                        <a:t>IR Sensor for obstacle avoidance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Abadi" panose="020B0604020104020204" pitchFamily="34" charset="0"/>
                        </a:rPr>
                        <a:t>Sharp GP2D12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1851790"/>
                  </a:ext>
                </a:extLst>
              </a:tr>
              <a:tr h="239861">
                <a:tc>
                  <a:txBody>
                    <a:bodyPr/>
                    <a:lstStyle/>
                    <a:p>
                      <a:r>
                        <a:rPr lang="en-IN" sz="1050" b="1" dirty="0" err="1">
                          <a:latin typeface="Daytona Pro Condensed Light" panose="020B0306030503040204" pitchFamily="34" charset="0"/>
                          <a:ea typeface="Segoe UI Emoji" panose="020B0502040204020203" pitchFamily="34" charset="0"/>
                        </a:rPr>
                        <a:t>RxTx</a:t>
                      </a:r>
                      <a:endParaRPr lang="en-IN" sz="1050" b="1" dirty="0">
                        <a:latin typeface="Daytona Pro Condensed Light" panose="020B0306030503040204" pitchFamily="34" charset="0"/>
                        <a:ea typeface="Segoe UI Emoji" panose="020B0502040204020203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050" dirty="0" err="1">
                          <a:latin typeface="Abadi" panose="020B0604020104020204" pitchFamily="34" charset="0"/>
                        </a:rPr>
                        <a:t>Radiolink</a:t>
                      </a:r>
                      <a:r>
                        <a:rPr lang="en-IN" sz="1050" dirty="0">
                          <a:latin typeface="Abadi" panose="020B0604020104020204" pitchFamily="34" charset="0"/>
                        </a:rPr>
                        <a:t> R12DS pair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90856495"/>
                  </a:ext>
                </a:extLst>
              </a:tr>
              <a:tr h="239861">
                <a:tc>
                  <a:txBody>
                    <a:bodyPr/>
                    <a:lstStyle/>
                    <a:p>
                      <a:r>
                        <a:rPr lang="en-IN" sz="1050" b="1" dirty="0" err="1">
                          <a:latin typeface="Daytona Pro Condensed Light" panose="020B0306030503040204" pitchFamily="34" charset="0"/>
                          <a:ea typeface="Segoe UI Emoji" panose="020B0502040204020203" pitchFamily="34" charset="0"/>
                        </a:rPr>
                        <a:t>WiFi</a:t>
                      </a:r>
                      <a:r>
                        <a:rPr lang="en-IN" sz="1050" b="1" dirty="0">
                          <a:latin typeface="Daytona Pro Condensed Light" panose="020B0306030503040204" pitchFamily="34" charset="0"/>
                          <a:ea typeface="Segoe UI Emoji" panose="020B0502040204020203" pitchFamily="34" charset="0"/>
                        </a:rPr>
                        <a:t> Tx for Camera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Abadi" panose="020B0604020104020204" pitchFamily="34" charset="0"/>
                        </a:rPr>
                        <a:t>ESP826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84911563"/>
                  </a:ext>
                </a:extLst>
              </a:tr>
              <a:tr h="239861">
                <a:tc>
                  <a:txBody>
                    <a:bodyPr/>
                    <a:lstStyle/>
                    <a:p>
                      <a:r>
                        <a:rPr lang="en-IN" sz="1050" b="1" dirty="0">
                          <a:latin typeface="Daytona Pro Condensed Light" panose="020B0306030503040204" pitchFamily="34" charset="0"/>
                          <a:ea typeface="Segoe UI Emoji" panose="020B0502040204020203" pitchFamily="34" charset="0"/>
                        </a:rPr>
                        <a:t>Barometer / Altimeter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Abadi" panose="020B0604020104020204" pitchFamily="34" charset="0"/>
                        </a:rPr>
                        <a:t>MS5611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3726151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06838B-CFCA-4A3A-A44C-A6930DD627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" y="129540"/>
            <a:ext cx="8884920" cy="4960620"/>
          </a:xfrm>
        </p:spPr>
        <p:txBody>
          <a:bodyPr/>
          <a:lstStyle/>
          <a:p>
            <a:pPr marL="114300" indent="0">
              <a:buNone/>
            </a:pPr>
            <a:r>
              <a:rPr lang="en-US" i="1" dirty="0">
                <a:latin typeface="Bahnschrift SemiLight" panose="020B0502040204020203" pitchFamily="34" charset="0"/>
              </a:rPr>
              <a:t>D. </a:t>
            </a:r>
            <a:r>
              <a:rPr lang="en-US" i="1" u="sng" dirty="0">
                <a:latin typeface="Bahnschrift SemiLight" panose="020B0502040204020203" pitchFamily="34" charset="0"/>
              </a:rPr>
              <a:t>IR PID loop to avoid collision while passing through gates</a:t>
            </a:r>
          </a:p>
          <a:p>
            <a:pPr marL="114300" indent="0">
              <a:buNone/>
            </a:pPr>
            <a:endParaRPr lang="en-US" i="1" u="sng" dirty="0">
              <a:latin typeface="Bahnschrift SemiLight" panose="020B0502040204020203" pitchFamily="34" charset="0"/>
            </a:endParaRPr>
          </a:p>
          <a:p>
            <a:pPr marL="114300" indent="0">
              <a:buNone/>
            </a:pPr>
            <a:r>
              <a:rPr lang="en-US" sz="1200" i="1" dirty="0">
                <a:latin typeface="Bahnschrift SemiLight" panose="020B0502040204020203" pitchFamily="34" charset="0"/>
              </a:rPr>
              <a:t>While the drone goes inside the gates, the InfraRed sensor module gives data for PID correction of the drone to avoid any collision within the frame.</a:t>
            </a:r>
          </a:p>
          <a:p>
            <a:pPr marL="114300" indent="0">
              <a:buNone/>
            </a:pPr>
            <a:endParaRPr lang="en-IN" sz="1200" dirty="0">
              <a:latin typeface="Bahnschrift" panose="020B0502040204020203" pitchFamily="34" charset="0"/>
            </a:endParaRPr>
          </a:p>
          <a:p>
            <a:pPr marL="114300" indent="0">
              <a:buNone/>
            </a:pPr>
            <a:r>
              <a:rPr lang="en-IN" sz="1200" dirty="0">
                <a:latin typeface="Bahnschrift" panose="020B0502040204020203" pitchFamily="34" charset="0"/>
              </a:rPr>
              <a:t>Interrupt of semaphore when drone is inside the gate :</a:t>
            </a:r>
          </a:p>
          <a:p>
            <a:pPr marL="114300" indent="0">
              <a:buNone/>
            </a:pPr>
            <a:endParaRPr lang="en-IN" sz="1200" dirty="0">
              <a:latin typeface="Bahnschrift" panose="020B0502040204020203" pitchFamily="34" charset="0"/>
            </a:endParaRPr>
          </a:p>
          <a:p>
            <a:pPr marL="114300" indent="0">
              <a:buNone/>
            </a:pPr>
            <a:r>
              <a:rPr lang="en-IN" sz="1200" dirty="0">
                <a:latin typeface="Bahnschrift" panose="020B0502040204020203" pitchFamily="34" charset="0"/>
              </a:rPr>
              <a:t>	The IR sensor reads along values…</a:t>
            </a:r>
          </a:p>
          <a:p>
            <a:pPr marL="114300" indent="0">
              <a:buNone/>
            </a:pPr>
            <a:endParaRPr lang="en-IN" sz="1200" dirty="0">
              <a:latin typeface="Bahnschrift" panose="020B0502040204020203" pitchFamily="34" charset="0"/>
            </a:endParaRPr>
          </a:p>
          <a:p>
            <a:pPr marL="114300" indent="0">
              <a:buNone/>
            </a:pPr>
            <a:endParaRPr lang="en-IN" sz="1200" dirty="0">
              <a:latin typeface="Bahnschrift" panose="020B0502040204020203" pitchFamily="34" charset="0"/>
            </a:endParaRPr>
          </a:p>
          <a:p>
            <a:pPr marL="114300" indent="0">
              <a:buNone/>
            </a:pPr>
            <a:endParaRPr lang="en-IN" sz="1200" dirty="0">
              <a:latin typeface="Bahnschrift" panose="020B0502040204020203" pitchFamily="34" charset="0"/>
            </a:endParaRPr>
          </a:p>
          <a:p>
            <a:pPr marL="114300" indent="0">
              <a:buNone/>
            </a:pPr>
            <a:endParaRPr lang="en-IN" sz="1200" dirty="0">
              <a:latin typeface="Bahnschrift" panose="020B0502040204020203" pitchFamily="34" charset="0"/>
            </a:endParaRPr>
          </a:p>
          <a:p>
            <a:pPr marL="114300" indent="0">
              <a:buNone/>
            </a:pPr>
            <a:endParaRPr lang="en-IN" sz="1200" dirty="0">
              <a:latin typeface="Bahnschrift" panose="020B0502040204020203" pitchFamily="34" charset="0"/>
            </a:endParaRPr>
          </a:p>
          <a:p>
            <a:pPr marL="114300" indent="0">
              <a:buNone/>
            </a:pPr>
            <a:endParaRPr lang="en-IN" sz="1200" dirty="0">
              <a:latin typeface="Bahnschrift" panose="020B0502040204020203" pitchFamily="34" charset="0"/>
            </a:endParaRPr>
          </a:p>
          <a:p>
            <a:pPr marL="114300" indent="0">
              <a:buNone/>
            </a:pPr>
            <a:r>
              <a:rPr lang="en-IN" sz="1200" dirty="0">
                <a:latin typeface="Bahnschrift" panose="020B0502040204020203" pitchFamily="34" charset="0"/>
              </a:rPr>
              <a:t>	We know that, </a:t>
            </a:r>
            <a:r>
              <a:rPr lang="en-IN" sz="1050" i="1" dirty="0" err="1">
                <a:latin typeface="Bahnschrift" panose="020B0502040204020203" pitchFamily="34" charset="0"/>
              </a:rPr>
              <a:t>Length</a:t>
            </a:r>
            <a:r>
              <a:rPr lang="en-IN" sz="1050" i="1" baseline="-25000" dirty="0" err="1">
                <a:latin typeface="Bahnschrift" panose="020B0502040204020203" pitchFamily="34" charset="0"/>
              </a:rPr>
              <a:t>gate</a:t>
            </a:r>
            <a:r>
              <a:rPr lang="en-IN" sz="1050" i="1" dirty="0">
                <a:latin typeface="Bahnschrift" panose="020B0502040204020203" pitchFamily="34" charset="0"/>
              </a:rPr>
              <a:t> = 1000mm	</a:t>
            </a:r>
          </a:p>
          <a:p>
            <a:pPr marL="114300" indent="0">
              <a:buNone/>
            </a:pPr>
            <a:r>
              <a:rPr lang="en-IN" sz="1050" i="1" dirty="0">
                <a:latin typeface="Bahnschrift" panose="020B0502040204020203" pitchFamily="34" charset="0"/>
              </a:rPr>
              <a:t>		  </a:t>
            </a:r>
            <a:r>
              <a:rPr lang="en-IN" sz="1050" i="1" dirty="0" err="1">
                <a:latin typeface="Bahnschrift" panose="020B0502040204020203" pitchFamily="34" charset="0"/>
              </a:rPr>
              <a:t>Height</a:t>
            </a:r>
            <a:r>
              <a:rPr lang="en-IN" sz="1050" i="1" baseline="-25000" dirty="0" err="1">
                <a:latin typeface="Bahnschrift" panose="020B0502040204020203" pitchFamily="34" charset="0"/>
              </a:rPr>
              <a:t>gate</a:t>
            </a:r>
            <a:r>
              <a:rPr lang="en-IN" sz="1050" i="1" dirty="0">
                <a:latin typeface="Bahnschrift" panose="020B0502040204020203" pitchFamily="34" charset="0"/>
              </a:rPr>
              <a:t> = 500mm</a:t>
            </a:r>
          </a:p>
          <a:p>
            <a:pPr marL="114300" indent="0">
              <a:buNone/>
            </a:pPr>
            <a:r>
              <a:rPr lang="en-IN" sz="1050" i="1" dirty="0">
                <a:latin typeface="Bahnschrift" panose="020B0502040204020203" pitchFamily="34" charset="0"/>
              </a:rPr>
              <a:t>		  </a:t>
            </a:r>
            <a:r>
              <a:rPr lang="en-IN" sz="1050" i="1" dirty="0" err="1">
                <a:latin typeface="Bahnschrift" panose="020B0502040204020203" pitchFamily="34" charset="0"/>
              </a:rPr>
              <a:t>Diameter</a:t>
            </a:r>
            <a:r>
              <a:rPr lang="en-IN" sz="1050" i="1" baseline="-25000" dirty="0" err="1">
                <a:latin typeface="Bahnschrift" panose="020B0502040204020203" pitchFamily="34" charset="0"/>
              </a:rPr>
              <a:t>drone</a:t>
            </a:r>
            <a:r>
              <a:rPr lang="en-IN" sz="1050" i="1" baseline="-25000" dirty="0">
                <a:latin typeface="Bahnschrift" panose="020B0502040204020203" pitchFamily="34" charset="0"/>
              </a:rPr>
              <a:t> </a:t>
            </a:r>
            <a:r>
              <a:rPr lang="en-IN" sz="1050" i="1" dirty="0">
                <a:latin typeface="Bahnschrift" panose="020B0502040204020203" pitchFamily="34" charset="0"/>
              </a:rPr>
              <a:t>= 290mm</a:t>
            </a:r>
          </a:p>
          <a:p>
            <a:pPr marL="114300" indent="0">
              <a:buNone/>
            </a:pPr>
            <a:r>
              <a:rPr lang="en-IN" sz="1050" i="1" dirty="0">
                <a:latin typeface="Bahnschrift" panose="020B0502040204020203" pitchFamily="34" charset="0"/>
              </a:rPr>
              <a:t>	</a:t>
            </a:r>
            <a:r>
              <a:rPr lang="en-IN" sz="1050" dirty="0">
                <a:latin typeface="Bahnschrift" panose="020B0502040204020203" pitchFamily="34" charset="0"/>
              </a:rPr>
              <a:t>So, </a:t>
            </a:r>
          </a:p>
          <a:p>
            <a:pPr marL="114300" indent="0">
              <a:buNone/>
            </a:pPr>
            <a:r>
              <a:rPr lang="en-IN" sz="1050" dirty="0">
                <a:latin typeface="Bahnschrift" panose="020B0502040204020203" pitchFamily="34" charset="0"/>
              </a:rPr>
              <a:t>	      1000mm – 290mm = 710mm</a:t>
            </a:r>
          </a:p>
          <a:p>
            <a:pPr marL="114300" indent="0">
              <a:buNone/>
            </a:pPr>
            <a:r>
              <a:rPr lang="en-IN" sz="1050" dirty="0">
                <a:latin typeface="Bahnschrift" panose="020B0502040204020203" pitchFamily="34" charset="0"/>
              </a:rPr>
              <a:t>	Hence,</a:t>
            </a:r>
          </a:p>
          <a:p>
            <a:pPr marL="114300" indent="0">
              <a:buNone/>
            </a:pPr>
            <a:r>
              <a:rPr lang="en-IN" sz="1050" dirty="0">
                <a:latin typeface="Bahnschrift" panose="020B0502040204020203" pitchFamily="34" charset="0"/>
              </a:rPr>
              <a:t>	      L1 = L2 = 710/2 = 355mm (for best results of </a:t>
            </a:r>
            <a:r>
              <a:rPr lang="en-IN" sz="1050" dirty="0" err="1">
                <a:latin typeface="Bahnschrift" panose="020B0502040204020203" pitchFamily="34" charset="0"/>
              </a:rPr>
              <a:t>centering</a:t>
            </a:r>
            <a:r>
              <a:rPr lang="en-IN" sz="1050" dirty="0">
                <a:latin typeface="Bahnschrift" panose="020B0502040204020203" pitchFamily="34" charset="0"/>
              </a:rPr>
              <a:t> inside gate)</a:t>
            </a:r>
          </a:p>
          <a:p>
            <a:pPr marL="114300" indent="0" algn="r">
              <a:buNone/>
            </a:pPr>
            <a:r>
              <a:rPr lang="en-US" sz="1050" b="1" i="1" dirty="0">
                <a:latin typeface="Abadi" panose="020B0604020104020204" pitchFamily="34" charset="0"/>
              </a:rPr>
              <a:t>(continued…)</a:t>
            </a:r>
            <a:endParaRPr lang="en-IN" sz="1050" dirty="0">
              <a:latin typeface="Bahnschrift" panose="020B0502040204020203" pitchFamily="34" charset="0"/>
            </a:endParaRPr>
          </a:p>
          <a:p>
            <a:pPr marL="114300" indent="0">
              <a:buNone/>
            </a:pPr>
            <a:endParaRPr lang="en-IN" sz="1200" dirty="0">
              <a:latin typeface="Bahnschrift" panose="020B0502040204020203" pitchFamily="34" charset="0"/>
            </a:endParaRPr>
          </a:p>
          <a:p>
            <a:pPr marL="114300" indent="0">
              <a:buNone/>
            </a:pPr>
            <a:r>
              <a:rPr lang="en-IN" sz="1200" dirty="0">
                <a:latin typeface="Bahnschrift" panose="020B0502040204020203" pitchFamily="34" charset="0"/>
              </a:rPr>
              <a:t>	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3D81F1B-1CED-4CB3-A2A0-48D432D140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300" y="2171700"/>
            <a:ext cx="2011854" cy="1143099"/>
          </a:xfrm>
          <a:prstGeom prst="rect">
            <a:avLst/>
          </a:prstGeom>
        </p:spPr>
      </p:pic>
      <p:pic>
        <p:nvPicPr>
          <p:cNvPr id="14" name="Google Shape;157;p33">
            <a:extLst>
              <a:ext uri="{FF2B5EF4-FFF2-40B4-BE49-F238E27FC236}">
                <a16:creationId xmlns:a16="http://schemas.microsoft.com/office/drawing/2014/main" id="{9767174E-2E57-4D1D-BAD8-F6C6FAA7949A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95453"/>
          <a:stretch/>
        </p:blipFill>
        <p:spPr>
          <a:xfrm>
            <a:off x="0" y="4909624"/>
            <a:ext cx="9147578" cy="2338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71DDBEF-891D-4F8E-A064-D85B328E6B28}"/>
              </a:ext>
            </a:extLst>
          </p:cNvPr>
          <p:cNvCxnSpPr/>
          <p:nvPr/>
        </p:nvCxnSpPr>
        <p:spPr>
          <a:xfrm>
            <a:off x="701040" y="1844040"/>
            <a:ext cx="0" cy="284988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46D0FB1-441C-4F54-AB0D-99EB0A9D391E}"/>
              </a:ext>
            </a:extLst>
          </p:cNvPr>
          <p:cNvCxnSpPr>
            <a:cxnSpLocks/>
          </p:cNvCxnSpPr>
          <p:nvPr/>
        </p:nvCxnSpPr>
        <p:spPr>
          <a:xfrm flipH="1">
            <a:off x="693420" y="1844040"/>
            <a:ext cx="1905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ECA296B-EBCD-4A07-9EBF-8146C200ED8C}"/>
              </a:ext>
            </a:extLst>
          </p:cNvPr>
          <p:cNvCxnSpPr>
            <a:cxnSpLocks/>
          </p:cNvCxnSpPr>
          <p:nvPr/>
        </p:nvCxnSpPr>
        <p:spPr>
          <a:xfrm flipH="1">
            <a:off x="693420" y="4693920"/>
            <a:ext cx="1905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99325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157;p33">
            <a:extLst>
              <a:ext uri="{FF2B5EF4-FFF2-40B4-BE49-F238E27FC236}">
                <a16:creationId xmlns:a16="http://schemas.microsoft.com/office/drawing/2014/main" id="{77751C43-EF85-4403-A9BB-86CD350B412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t="95453"/>
          <a:stretch/>
        </p:blipFill>
        <p:spPr>
          <a:xfrm>
            <a:off x="0" y="4909624"/>
            <a:ext cx="9147578" cy="23387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E74CAEFD-B09B-4240-86D5-5F86F90489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5360" y="630408"/>
            <a:ext cx="7985759" cy="3882684"/>
          </a:xfrm>
        </p:spPr>
        <p:txBody>
          <a:bodyPr/>
          <a:lstStyle/>
          <a:p>
            <a:pPr marL="114300" indent="0">
              <a:buNone/>
            </a:pPr>
            <a:endParaRPr lang="en-US" sz="1600" i="1" u="sng" dirty="0">
              <a:latin typeface="Bahnschrift SemiLight" panose="020B0502040204020203" pitchFamily="34" charset="0"/>
            </a:endParaRPr>
          </a:p>
          <a:p>
            <a:pPr marL="114300" indent="0">
              <a:buNone/>
            </a:pPr>
            <a:endParaRPr lang="en-US" sz="1600" i="1" u="sng" dirty="0">
              <a:latin typeface="Bahnschrift SemiLight" panose="020B0502040204020203" pitchFamily="34" charset="0"/>
            </a:endParaRPr>
          </a:p>
          <a:p>
            <a:pPr marL="114300" indent="0">
              <a:buNone/>
            </a:pPr>
            <a:endParaRPr lang="en-IN" sz="1200" dirty="0">
              <a:latin typeface="Bahnschrift SemiBold" panose="020B0502040204020203" pitchFamily="34" charset="0"/>
              <a:cs typeface="Biome Light" panose="020B0303030204020804" pitchFamily="34" charset="0"/>
            </a:endParaRPr>
          </a:p>
          <a:p>
            <a:pPr marL="114300" indent="0">
              <a:buNone/>
            </a:pPr>
            <a:r>
              <a:rPr lang="en-IN" sz="1400" dirty="0">
                <a:latin typeface="Bahnschrift SemiBold" panose="020B0502040204020203" pitchFamily="34" charset="0"/>
                <a:cs typeface="Biome Light" panose="020B0303030204020804" pitchFamily="34" charset="0"/>
              </a:rPr>
              <a:t>{</a:t>
            </a:r>
          </a:p>
          <a:p>
            <a:pPr marL="114300" indent="0">
              <a:buNone/>
            </a:pPr>
            <a:endParaRPr lang="en-IN" sz="1400" dirty="0">
              <a:latin typeface="Bahnschrift SemiBold" panose="020B0502040204020203" pitchFamily="34" charset="0"/>
              <a:cs typeface="Biome Light" panose="020B0303030204020804" pitchFamily="34" charset="0"/>
            </a:endParaRPr>
          </a:p>
          <a:p>
            <a:pPr marL="114300" indent="0">
              <a:buNone/>
            </a:pPr>
            <a:r>
              <a:rPr lang="en-IN" sz="1400" dirty="0">
                <a:latin typeface="Bahnschrift SemiBold" panose="020B0502040204020203" pitchFamily="34" charset="0"/>
                <a:cs typeface="Biome Light" panose="020B0303030204020804" pitchFamily="34" charset="0"/>
              </a:rPr>
              <a:t>    P = </a:t>
            </a:r>
            <a:r>
              <a:rPr lang="en-IN" sz="1400" dirty="0" err="1">
                <a:latin typeface="Bahnschrift SemiBold" panose="020B0502040204020203" pitchFamily="34" charset="0"/>
                <a:cs typeface="Biome Light" panose="020B0303030204020804" pitchFamily="34" charset="0"/>
              </a:rPr>
              <a:t>K</a:t>
            </a:r>
            <a:r>
              <a:rPr lang="en-IN" sz="1400" baseline="-25000" dirty="0" err="1">
                <a:latin typeface="Bahnschrift SemiBold" panose="020B0502040204020203" pitchFamily="34" charset="0"/>
                <a:cs typeface="Biome Light" panose="020B0303030204020804" pitchFamily="34" charset="0"/>
              </a:rPr>
              <a:t>p</a:t>
            </a:r>
            <a:r>
              <a:rPr lang="en-IN" sz="1400" dirty="0">
                <a:latin typeface="Bahnschrift SemiBold" panose="020B0502040204020203" pitchFamily="34" charset="0"/>
                <a:cs typeface="Biome Light" panose="020B0303030204020804" pitchFamily="34" charset="0"/>
              </a:rPr>
              <a:t> * (355 – L</a:t>
            </a:r>
            <a:r>
              <a:rPr lang="en-IN" sz="1400" baseline="-25000" dirty="0">
                <a:latin typeface="Bahnschrift SemiBold" panose="020B0502040204020203" pitchFamily="34" charset="0"/>
                <a:cs typeface="Biome Light" panose="020B0303030204020804" pitchFamily="34" charset="0"/>
              </a:rPr>
              <a:t>1</a:t>
            </a:r>
            <a:r>
              <a:rPr lang="en-IN" sz="1400" dirty="0">
                <a:latin typeface="Bahnschrift SemiBold" panose="020B0502040204020203" pitchFamily="34" charset="0"/>
                <a:cs typeface="Biome Light" panose="020B0303030204020804" pitchFamily="34" charset="0"/>
              </a:rPr>
              <a:t>) ;</a:t>
            </a:r>
          </a:p>
          <a:p>
            <a:pPr marL="114300" indent="0">
              <a:buNone/>
            </a:pPr>
            <a:r>
              <a:rPr lang="en-IN" sz="1400" dirty="0">
                <a:latin typeface="Bahnschrift SemiBold" panose="020B0502040204020203" pitchFamily="34" charset="0"/>
                <a:cs typeface="Biome Light" panose="020B0303030204020804" pitchFamily="34" charset="0"/>
              </a:rPr>
              <a:t>    while (L</a:t>
            </a:r>
            <a:r>
              <a:rPr lang="en-IN" sz="1400" baseline="-25000" dirty="0">
                <a:latin typeface="Bahnschrift SemiBold" panose="020B0502040204020203" pitchFamily="34" charset="0"/>
                <a:cs typeface="Biome Light" panose="020B0303030204020804" pitchFamily="34" charset="0"/>
              </a:rPr>
              <a:t>1</a:t>
            </a:r>
            <a:r>
              <a:rPr lang="en-IN" sz="1400" dirty="0">
                <a:latin typeface="Bahnschrift SemiBold" panose="020B0502040204020203" pitchFamily="34" charset="0"/>
                <a:cs typeface="Biome Light" panose="020B0303030204020804" pitchFamily="34" charset="0"/>
              </a:rPr>
              <a:t>&lt;3 || L</a:t>
            </a:r>
            <a:r>
              <a:rPr lang="en-IN" sz="1400" baseline="-25000" dirty="0">
                <a:latin typeface="Bahnschrift SemiBold" panose="020B0502040204020203" pitchFamily="34" charset="0"/>
                <a:cs typeface="Biome Light" panose="020B0303030204020804" pitchFamily="34" charset="0"/>
              </a:rPr>
              <a:t>1</a:t>
            </a:r>
            <a:r>
              <a:rPr lang="en-IN" sz="1400" dirty="0">
                <a:latin typeface="Bahnschrift SemiBold" panose="020B0502040204020203" pitchFamily="34" charset="0"/>
                <a:cs typeface="Biome Light" panose="020B0303030204020804" pitchFamily="34" charset="0"/>
              </a:rPr>
              <a:t>&lt;5)</a:t>
            </a:r>
          </a:p>
          <a:p>
            <a:pPr marL="114300" indent="0">
              <a:buNone/>
            </a:pPr>
            <a:r>
              <a:rPr lang="en-IN" sz="1400" dirty="0">
                <a:latin typeface="Bahnschrift SemiBold" panose="020B0502040204020203" pitchFamily="34" charset="0"/>
                <a:cs typeface="Biome Light" panose="020B0303030204020804" pitchFamily="34" charset="0"/>
              </a:rPr>
              <a:t>        {</a:t>
            </a:r>
          </a:p>
          <a:p>
            <a:pPr marL="114300" indent="0">
              <a:buNone/>
            </a:pPr>
            <a:r>
              <a:rPr lang="en-IN" sz="1400" dirty="0">
                <a:latin typeface="Bahnschrift SemiBold" panose="020B0502040204020203" pitchFamily="34" charset="0"/>
                <a:cs typeface="Biome Light" panose="020B0303030204020804" pitchFamily="34" charset="0"/>
              </a:rPr>
              <a:t>         I = (K</a:t>
            </a:r>
            <a:r>
              <a:rPr lang="en-IN" sz="1400" baseline="-25000" dirty="0">
                <a:latin typeface="Bahnschrift SemiBold" panose="020B0502040204020203" pitchFamily="34" charset="0"/>
                <a:cs typeface="Biome Light" panose="020B0303030204020804" pitchFamily="34" charset="0"/>
              </a:rPr>
              <a:t>i </a:t>
            </a:r>
            <a:r>
              <a:rPr lang="en-IN" sz="1400" dirty="0">
                <a:latin typeface="Bahnschrift SemiBold" panose="020B0502040204020203" pitchFamily="34" charset="0"/>
                <a:cs typeface="Biome Light" panose="020B0303030204020804" pitchFamily="34" charset="0"/>
              </a:rPr>
              <a:t>* L</a:t>
            </a:r>
            <a:r>
              <a:rPr lang="en-IN" sz="1400" baseline="-25000" dirty="0">
                <a:latin typeface="Bahnschrift SemiBold" panose="020B0502040204020203" pitchFamily="34" charset="0"/>
                <a:cs typeface="Biome Light" panose="020B0303030204020804" pitchFamily="34" charset="0"/>
              </a:rPr>
              <a:t>1</a:t>
            </a:r>
            <a:r>
              <a:rPr lang="en-IN" sz="1400" dirty="0">
                <a:latin typeface="Bahnschrift SemiBold" panose="020B0502040204020203" pitchFamily="34" charset="0"/>
                <a:cs typeface="Biome Light" panose="020B0303030204020804" pitchFamily="34" charset="0"/>
              </a:rPr>
              <a:t>) + I ;</a:t>
            </a:r>
          </a:p>
          <a:p>
            <a:pPr marL="114300" indent="0">
              <a:buNone/>
            </a:pPr>
            <a:r>
              <a:rPr lang="en-IN" sz="1400" dirty="0">
                <a:latin typeface="Bahnschrift SemiBold" panose="020B0502040204020203" pitchFamily="34" charset="0"/>
                <a:cs typeface="Biome Light" panose="020B0303030204020804" pitchFamily="34" charset="0"/>
              </a:rPr>
              <a:t>        }</a:t>
            </a:r>
          </a:p>
          <a:p>
            <a:pPr marL="114300" indent="0">
              <a:buNone/>
            </a:pPr>
            <a:r>
              <a:rPr lang="en-IN" sz="1400" dirty="0">
                <a:latin typeface="Bahnschrift SemiBold" panose="020B0502040204020203" pitchFamily="34" charset="0"/>
                <a:cs typeface="Biome Light" panose="020B0303030204020804" pitchFamily="34" charset="0"/>
              </a:rPr>
              <a:t>    D = K</a:t>
            </a:r>
            <a:r>
              <a:rPr lang="en-IN" sz="1400" baseline="-25000" dirty="0">
                <a:latin typeface="Bahnschrift SemiBold" panose="020B0502040204020203" pitchFamily="34" charset="0"/>
                <a:cs typeface="Biome Light" panose="020B0303030204020804" pitchFamily="34" charset="0"/>
              </a:rPr>
              <a:t>D</a:t>
            </a:r>
            <a:r>
              <a:rPr lang="en-IN" sz="1400" dirty="0">
                <a:latin typeface="Bahnschrift SemiBold" panose="020B0502040204020203" pitchFamily="34" charset="0"/>
                <a:cs typeface="Biome Light" panose="020B0303030204020804" pitchFamily="34" charset="0"/>
              </a:rPr>
              <a:t> * (L</a:t>
            </a:r>
            <a:r>
              <a:rPr lang="en-IN" sz="1400" baseline="-25000" dirty="0">
                <a:latin typeface="Bahnschrift SemiBold" panose="020B0502040204020203" pitchFamily="34" charset="0"/>
                <a:cs typeface="Biome Light" panose="020B0303030204020804" pitchFamily="34" charset="0"/>
              </a:rPr>
              <a:t>1</a:t>
            </a:r>
            <a:r>
              <a:rPr lang="en-IN" sz="1400" dirty="0">
                <a:latin typeface="Bahnschrift SemiBold" panose="020B0502040204020203" pitchFamily="34" charset="0"/>
                <a:cs typeface="Biome Light" panose="020B0303030204020804" pitchFamily="34" charset="0"/>
              </a:rPr>
              <a:t> – L</a:t>
            </a:r>
            <a:r>
              <a:rPr lang="en-IN" sz="1400" baseline="-25000" dirty="0">
                <a:latin typeface="Bahnschrift SemiBold" panose="020B0502040204020203" pitchFamily="34" charset="0"/>
                <a:cs typeface="Biome Light" panose="020B0303030204020804" pitchFamily="34" charset="0"/>
              </a:rPr>
              <a:t>1prev</a:t>
            </a:r>
            <a:r>
              <a:rPr lang="en-IN" sz="1400" dirty="0">
                <a:latin typeface="Bahnschrift SemiBold" panose="020B0502040204020203" pitchFamily="34" charset="0"/>
                <a:cs typeface="Biome Light" panose="020B0303030204020804" pitchFamily="34" charset="0"/>
              </a:rPr>
              <a:t>) ;    //current-previous error</a:t>
            </a:r>
          </a:p>
          <a:p>
            <a:pPr marL="114300" indent="0">
              <a:buNone/>
            </a:pPr>
            <a:r>
              <a:rPr lang="en-IN" sz="1400" dirty="0">
                <a:latin typeface="Bahnschrift SemiBold" panose="020B0502040204020203" pitchFamily="34" charset="0"/>
                <a:cs typeface="Biome Light" panose="020B0303030204020804" pitchFamily="34" charset="0"/>
              </a:rPr>
              <a:t>    PID = P+I+D ;	  //Actively uses more functions</a:t>
            </a:r>
          </a:p>
          <a:p>
            <a:pPr marL="114300" indent="0">
              <a:buNone/>
            </a:pPr>
            <a:endParaRPr lang="en-IN" sz="1400" dirty="0">
              <a:latin typeface="Bahnschrift SemiBold" panose="020B0502040204020203" pitchFamily="34" charset="0"/>
              <a:cs typeface="Biome Light" panose="020B0303030204020804" pitchFamily="34" charset="0"/>
            </a:endParaRPr>
          </a:p>
          <a:p>
            <a:pPr marL="114300" indent="0">
              <a:buNone/>
            </a:pPr>
            <a:r>
              <a:rPr lang="en-IN" sz="1400" dirty="0">
                <a:latin typeface="Bahnschrift SemiBold" panose="020B0502040204020203" pitchFamily="34" charset="0"/>
                <a:cs typeface="Biome Light" panose="020B0303030204020804" pitchFamily="34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99050B-86EF-4C38-A39D-C03E6FD03519}"/>
              </a:ext>
            </a:extLst>
          </p:cNvPr>
          <p:cNvSpPr txBox="1"/>
          <p:nvPr/>
        </p:nvSpPr>
        <p:spPr>
          <a:xfrm>
            <a:off x="418957" y="476519"/>
            <a:ext cx="1380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 SemiLight" panose="020B0502040204020203" pitchFamily="34" charset="0"/>
              </a:rPr>
              <a:t>IR PID loop:</a:t>
            </a:r>
            <a:endParaRPr lang="en-IN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5273CD3-3DFF-4E67-9E55-3B6E5EDBF8F4}"/>
              </a:ext>
            </a:extLst>
          </p:cNvPr>
          <p:cNvCxnSpPr/>
          <p:nvPr/>
        </p:nvCxnSpPr>
        <p:spPr>
          <a:xfrm>
            <a:off x="922020" y="1405890"/>
            <a:ext cx="0" cy="284988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BC97E5E-F851-4702-8819-1F87A49E3770}"/>
              </a:ext>
            </a:extLst>
          </p:cNvPr>
          <p:cNvCxnSpPr>
            <a:cxnSpLocks/>
          </p:cNvCxnSpPr>
          <p:nvPr/>
        </p:nvCxnSpPr>
        <p:spPr>
          <a:xfrm flipH="1">
            <a:off x="914400" y="1405890"/>
            <a:ext cx="1905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030F3A7-B74A-4C67-8421-1C7FEBFF7AE4}"/>
              </a:ext>
            </a:extLst>
          </p:cNvPr>
          <p:cNvCxnSpPr>
            <a:cxnSpLocks/>
          </p:cNvCxnSpPr>
          <p:nvPr/>
        </p:nvCxnSpPr>
        <p:spPr>
          <a:xfrm flipH="1">
            <a:off x="914400" y="4255770"/>
            <a:ext cx="1905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39AD685-FD06-4521-B72A-3E56EBFEF409}"/>
              </a:ext>
            </a:extLst>
          </p:cNvPr>
          <p:cNvCxnSpPr/>
          <p:nvPr/>
        </p:nvCxnSpPr>
        <p:spPr>
          <a:xfrm>
            <a:off x="5585460" y="1405890"/>
            <a:ext cx="0" cy="284988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A835186-8F3E-4981-B1CC-20276634CD72}"/>
              </a:ext>
            </a:extLst>
          </p:cNvPr>
          <p:cNvCxnSpPr>
            <a:cxnSpLocks/>
          </p:cNvCxnSpPr>
          <p:nvPr/>
        </p:nvCxnSpPr>
        <p:spPr>
          <a:xfrm flipH="1">
            <a:off x="5402580" y="1405890"/>
            <a:ext cx="1905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0FDABAB-26A8-4959-9414-DD357367503E}"/>
              </a:ext>
            </a:extLst>
          </p:cNvPr>
          <p:cNvCxnSpPr>
            <a:cxnSpLocks/>
          </p:cNvCxnSpPr>
          <p:nvPr/>
        </p:nvCxnSpPr>
        <p:spPr>
          <a:xfrm flipH="1">
            <a:off x="5402580" y="4255770"/>
            <a:ext cx="1905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29624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>
            <a:spLocks noGrp="1"/>
          </p:cNvSpPr>
          <p:nvPr>
            <p:ph type="title"/>
          </p:nvPr>
        </p:nvSpPr>
        <p:spPr>
          <a:xfrm>
            <a:off x="0" y="19928"/>
            <a:ext cx="914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000" b="1" i="1" u="sng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Roboto Mono"/>
                <a:ea typeface="Roboto Mono"/>
                <a:cs typeface="Roboto Mono"/>
                <a:sym typeface="Roboto Mono"/>
              </a:rPr>
              <a:t>                                                                    Frame Detection Algorithm Details </a:t>
            </a:r>
            <a:endParaRPr sz="2000" dirty="0"/>
          </a:p>
        </p:txBody>
      </p:sp>
      <p:sp>
        <p:nvSpPr>
          <p:cNvPr id="99" name="Google Shape;99;p20"/>
          <p:cNvSpPr txBox="1">
            <a:spLocks noGrp="1"/>
          </p:cNvSpPr>
          <p:nvPr>
            <p:ph type="body" idx="1"/>
          </p:nvPr>
        </p:nvSpPr>
        <p:spPr>
          <a:xfrm>
            <a:off x="-22860" y="447910"/>
            <a:ext cx="8976360" cy="37571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r>
              <a:rPr lang="en-US" sz="1400" dirty="0">
                <a:latin typeface="Bahnschrift SemiLight" panose="020B0502040204020203" pitchFamily="34" charset="0"/>
              </a:rPr>
              <a:t>By knowledge, L:B ratio is same for all gates &amp; provided </a:t>
            </a:r>
            <a:r>
              <a:rPr lang="en-US" sz="1400" dirty="0" err="1">
                <a:latin typeface="Bahnschrift SemiLight" panose="020B0502040204020203" pitchFamily="34" charset="0"/>
              </a:rPr>
              <a:t>colour</a:t>
            </a:r>
            <a:r>
              <a:rPr lang="en-US" sz="1400" dirty="0">
                <a:latin typeface="Bahnschrift SemiLight" panose="020B0502040204020203" pitchFamily="34" charset="0"/>
              </a:rPr>
              <a:t> is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 SemiLight" panose="020B0502040204020203" pitchFamily="34" charset="0"/>
              </a:rPr>
              <a:t>‘</a:t>
            </a:r>
            <a:r>
              <a:rPr lang="en-IN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RAL1023’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Bahnschrift SemiLight" panose="020B0502040204020203" pitchFamily="34" charset="0"/>
            </a:endParaRPr>
          </a:p>
          <a:p>
            <a:pPr marL="114300" indent="0">
              <a:buNone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 SemiLight" panose="020B0502040204020203" pitchFamily="34" charset="0"/>
              </a:rPr>
              <a:t>This makes us not worry about other similar looking gates.</a:t>
            </a:r>
          </a:p>
          <a:p>
            <a:pPr marL="114300" indent="0">
              <a:buNone/>
            </a:pPr>
            <a:endParaRPr lang="en-US" sz="1400" i="1" dirty="0">
              <a:solidFill>
                <a:schemeClr val="tx1">
                  <a:lumMod val="65000"/>
                  <a:lumOff val="35000"/>
                </a:schemeClr>
              </a:solidFill>
              <a:latin typeface="Abadi" panose="020B0604020104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1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We grab image data as explained in Slide 17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We centre the drone as explained in Slide 18/19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We adjust drone inside frame using IR PID as explained in Slide 20/21</a:t>
            </a:r>
          </a:p>
          <a:p>
            <a:pPr marL="114300" indent="0">
              <a:buNone/>
            </a:pPr>
            <a:endParaRPr lang="en-IN" sz="1400" i="1" dirty="0">
              <a:solidFill>
                <a:schemeClr val="tx1">
                  <a:lumMod val="65000"/>
                  <a:lumOff val="35000"/>
                </a:schemeClr>
              </a:solidFill>
              <a:latin typeface="Abadi" panose="020B0604020104020204" pitchFamily="34" charset="0"/>
            </a:endParaRPr>
          </a:p>
          <a:p>
            <a:pPr marL="114300" indent="0">
              <a:buNone/>
            </a:pPr>
            <a:r>
              <a:rPr lang="en-I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All this was done after the frame was detected.</a:t>
            </a:r>
          </a:p>
          <a:p>
            <a:pPr marL="114300" indent="0">
              <a:buNone/>
            </a:pPr>
            <a:r>
              <a:rPr lang="en-IN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For frame detection, we use pixy2cam (camera) AI module available after-market. </a:t>
            </a:r>
          </a:p>
          <a:p>
            <a:pPr marL="114300" indent="0">
              <a:buNone/>
            </a:pPr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  <a:latin typeface="Abadi" panose="020B0604020104020204" pitchFamily="34" charset="0"/>
            </a:endParaRPr>
          </a:p>
          <a:p>
            <a:pPr marL="114300" indent="0">
              <a:buNone/>
            </a:pPr>
            <a:r>
              <a:rPr lang="en-I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Provided frame dimensions were fixed. In figures: </a:t>
            </a:r>
          </a:p>
          <a:p>
            <a:pPr marL="114300" indent="0">
              <a:buNone/>
            </a:pPr>
            <a:r>
              <a:rPr lang="en-I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	</a:t>
            </a:r>
            <a:r>
              <a:rPr lang="en-IN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Length</a:t>
            </a:r>
            <a:r>
              <a:rPr lang="en-IN" sz="1400" baseline="-25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gate</a:t>
            </a:r>
            <a:r>
              <a:rPr lang="en-IN" sz="1400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 </a:t>
            </a:r>
            <a:r>
              <a:rPr lang="en-I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= 1000mm</a:t>
            </a:r>
          </a:p>
          <a:p>
            <a:pPr marL="114300" indent="0">
              <a:buNone/>
            </a:pPr>
            <a:r>
              <a:rPr lang="en-I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	</a:t>
            </a:r>
            <a:r>
              <a:rPr lang="en-IN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Height</a:t>
            </a:r>
            <a:r>
              <a:rPr lang="en-IN" sz="1400" baseline="-25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gate</a:t>
            </a:r>
            <a:r>
              <a:rPr lang="en-IN" sz="1400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 </a:t>
            </a:r>
            <a:r>
              <a:rPr lang="en-I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= 500mm</a:t>
            </a:r>
          </a:p>
          <a:p>
            <a:pPr marL="114300" indent="0">
              <a:buNone/>
            </a:pPr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  <a:latin typeface="Abadi" panose="020B0604020104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The </a:t>
            </a:r>
            <a:r>
              <a:rPr lang="en-IN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Length:Height</a:t>
            </a:r>
            <a:r>
              <a:rPr lang="en-I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 ratio is fixed as 2:1 (or 2.00 as float)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Given frame colour - RAL1023</a:t>
            </a:r>
          </a:p>
          <a:p>
            <a:pPr marL="114300" indent="0" algn="ctr">
              <a:lnSpc>
                <a:spcPct val="200000"/>
              </a:lnSpc>
              <a:buNone/>
            </a:pPr>
            <a:r>
              <a:rPr lang="en-IN" sz="1200" b="1" i="1" dirty="0">
                <a:solidFill>
                  <a:schemeClr val="tx1"/>
                </a:solidFill>
                <a:latin typeface="Abadi" panose="020B0604020104020204" pitchFamily="34" charset="0"/>
              </a:rPr>
              <a:t>“We use this ratio and colour ‘RAL1023’ to train the AI camera module for detecting frames on-the-go using in-built operations.”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4" name="Google Shape;157;p33">
            <a:extLst>
              <a:ext uri="{FF2B5EF4-FFF2-40B4-BE49-F238E27FC236}">
                <a16:creationId xmlns:a16="http://schemas.microsoft.com/office/drawing/2014/main" id="{D0DE29E9-D505-486B-B0B1-C3D6ADB6BA5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95453"/>
          <a:stretch/>
        </p:blipFill>
        <p:spPr>
          <a:xfrm>
            <a:off x="0" y="4909624"/>
            <a:ext cx="9147578" cy="2338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4DF556A-EB6F-4757-9896-4E6B0D8020D0}"/>
              </a:ext>
            </a:extLst>
          </p:cNvPr>
          <p:cNvSpPr/>
          <p:nvPr/>
        </p:nvSpPr>
        <p:spPr>
          <a:xfrm>
            <a:off x="53340" y="4536597"/>
            <a:ext cx="9029700" cy="2943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" name="Picture 4" descr="A circuit board&#10;&#10;Description automatically generated">
            <a:extLst>
              <a:ext uri="{FF2B5EF4-FFF2-40B4-BE49-F238E27FC236}">
                <a16:creationId xmlns:a16="http://schemas.microsoft.com/office/drawing/2014/main" id="{DAC144C4-FA7F-47B7-8D73-E646FA14787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161" t="8275" r="15182" b="5877"/>
          <a:stretch/>
        </p:blipFill>
        <p:spPr>
          <a:xfrm>
            <a:off x="6926580" y="900697"/>
            <a:ext cx="1866900" cy="1678673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1C31AD2-E67A-4FAE-B657-40F19F136C2C}"/>
              </a:ext>
            </a:extLst>
          </p:cNvPr>
          <p:cNvSpPr txBox="1"/>
          <p:nvPr/>
        </p:nvSpPr>
        <p:spPr>
          <a:xfrm>
            <a:off x="7060772" y="2660721"/>
            <a:ext cx="15776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latin typeface="Bahnschrift" panose="020B0502040204020203" pitchFamily="34" charset="0"/>
              </a:rPr>
              <a:t>pixy2cam module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110B8DC-24C3-40B9-903C-F434CC176978}"/>
              </a:ext>
            </a:extLst>
          </p:cNvPr>
          <p:cNvCxnSpPr>
            <a:cxnSpLocks/>
          </p:cNvCxnSpPr>
          <p:nvPr/>
        </p:nvCxnSpPr>
        <p:spPr>
          <a:xfrm>
            <a:off x="6675120" y="746516"/>
            <a:ext cx="0" cy="222960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30E9219-3408-40CF-99D2-377CF9085F96}"/>
              </a:ext>
            </a:extLst>
          </p:cNvPr>
          <p:cNvCxnSpPr>
            <a:cxnSpLocks/>
          </p:cNvCxnSpPr>
          <p:nvPr/>
        </p:nvCxnSpPr>
        <p:spPr>
          <a:xfrm flipH="1">
            <a:off x="6667500" y="2968498"/>
            <a:ext cx="228600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" name="Picture 19" descr="A picture containing drawing, flower&#10;&#10;Description automatically generated">
            <a:extLst>
              <a:ext uri="{FF2B5EF4-FFF2-40B4-BE49-F238E27FC236}">
                <a16:creationId xmlns:a16="http://schemas.microsoft.com/office/drawing/2014/main" id="{ECBEB669-A7BF-4DDE-87B7-5EB77454D1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08522" y="3120796"/>
            <a:ext cx="1271407" cy="127140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157;p33">
            <a:extLst>
              <a:ext uri="{FF2B5EF4-FFF2-40B4-BE49-F238E27FC236}">
                <a16:creationId xmlns:a16="http://schemas.microsoft.com/office/drawing/2014/main" id="{DC1C90A2-3AB5-4E88-92B7-DBF72FCDFF6E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t="95453"/>
          <a:stretch/>
        </p:blipFill>
        <p:spPr>
          <a:xfrm>
            <a:off x="0" y="4909624"/>
            <a:ext cx="9147578" cy="23387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AA8972CA-7DB7-4A1D-BBC0-984BD1148D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10640" y="622788"/>
            <a:ext cx="7985759" cy="3882684"/>
          </a:xfrm>
        </p:spPr>
        <p:txBody>
          <a:bodyPr/>
          <a:lstStyle/>
          <a:p>
            <a:pPr marL="114300" indent="0">
              <a:buNone/>
            </a:pPr>
            <a:endParaRPr lang="en-IN" sz="1400" dirty="0">
              <a:latin typeface="Bahnschrift SemiBold" panose="020B0502040204020203" pitchFamily="34" charset="0"/>
              <a:cs typeface="Biome Light" panose="020B0303030204020804" pitchFamily="34" charset="0"/>
            </a:endParaRPr>
          </a:p>
          <a:p>
            <a:pPr marL="114300" indent="0">
              <a:buNone/>
            </a:pPr>
            <a:r>
              <a:rPr lang="en-IN" sz="1400" i="1" dirty="0">
                <a:solidFill>
                  <a:schemeClr val="tx1"/>
                </a:solidFill>
                <a:latin typeface="Bahnschrift SemiBold" panose="020B0502040204020203" pitchFamily="34" charset="0"/>
                <a:cs typeface="Biome Light" panose="020B0303030204020804" pitchFamily="34" charset="0"/>
              </a:rPr>
              <a:t>    </a:t>
            </a:r>
            <a:r>
              <a:rPr lang="en-IN" sz="1400" i="1" u="sng" dirty="0">
                <a:solidFill>
                  <a:schemeClr val="tx1"/>
                </a:solidFill>
                <a:latin typeface="Bahnschrift SemiBold" panose="020B0502040204020203" pitchFamily="34" charset="0"/>
                <a:cs typeface="Biome Light" panose="020B0303030204020804" pitchFamily="34" charset="0"/>
              </a:rPr>
              <a:t>Rank</a:t>
            </a:r>
            <a:r>
              <a:rPr lang="en-IN" sz="1400" i="1" dirty="0">
                <a:solidFill>
                  <a:schemeClr val="tx1"/>
                </a:solidFill>
                <a:latin typeface="Bahnschrift SemiBold" panose="020B0502040204020203" pitchFamily="34" charset="0"/>
                <a:cs typeface="Biome Light" panose="020B0303030204020804" pitchFamily="34" charset="0"/>
              </a:rPr>
              <a:t> : Assigned number to multiple same objects in sight or off sight.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1400" dirty="0">
              <a:latin typeface="Bahnschrift SemiBold" panose="020B0502040204020203" pitchFamily="34" charset="0"/>
              <a:cs typeface="Biome Light" panose="020B03030302040208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IN" sz="1400" dirty="0">
              <a:latin typeface="Bahnschrift SemiBold" panose="020B0502040204020203" pitchFamily="34" charset="0"/>
              <a:cs typeface="Biome Light" panose="020B03030302040208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1400" dirty="0">
                <a:latin typeface="Bahnschrift SemiBold" panose="020B0502040204020203" pitchFamily="34" charset="0"/>
                <a:cs typeface="Biome Light" panose="020B0303030204020804" pitchFamily="34" charset="0"/>
              </a:rPr>
              <a:t>Gates in sight are given ranks by the AI cam. We call them as signature.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1400" dirty="0">
              <a:latin typeface="Bahnschrift SemiBold" panose="020B0502040204020203" pitchFamily="34" charset="0"/>
              <a:cs typeface="Biome Light" panose="020B03030302040208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1400" dirty="0">
                <a:latin typeface="Bahnschrift SemiBold" panose="020B0502040204020203" pitchFamily="34" charset="0"/>
                <a:cs typeface="Biome Light" panose="020B0303030204020804" pitchFamily="34" charset="0"/>
              </a:rPr>
              <a:t>The drone will keep looking for gates unless no gate is in sight. </a:t>
            </a:r>
          </a:p>
          <a:p>
            <a:pPr marL="114300" indent="0">
              <a:buNone/>
            </a:pPr>
            <a:r>
              <a:rPr lang="en-IN" sz="1400" dirty="0">
                <a:latin typeface="Bahnschrift SemiBold" panose="020B0502040204020203" pitchFamily="34" charset="0"/>
                <a:cs typeface="Biome Light" panose="020B0303030204020804" pitchFamily="34" charset="0"/>
              </a:rPr>
              <a:t>	</a:t>
            </a:r>
            <a:r>
              <a:rPr lang="en-IN" sz="1400" b="1" dirty="0">
                <a:latin typeface="Abadi Extra Light" panose="020B0204020104020204" pitchFamily="34" charset="0"/>
                <a:cs typeface="Biome Light" panose="020B0303030204020804" pitchFamily="34" charset="0"/>
              </a:rPr>
              <a:t>while(</a:t>
            </a:r>
            <a:r>
              <a:rPr lang="en-IN" sz="1400" b="1" dirty="0" err="1">
                <a:latin typeface="Abadi Extra Light" panose="020B0204020104020204" pitchFamily="34" charset="0"/>
                <a:cs typeface="Biome Light" panose="020B0303030204020804" pitchFamily="34" charset="0"/>
              </a:rPr>
              <a:t>framesInSight</a:t>
            </a:r>
            <a:r>
              <a:rPr lang="en-IN" sz="1400" b="1" dirty="0">
                <a:latin typeface="Abadi Extra Light" panose="020B0204020104020204" pitchFamily="34" charset="0"/>
                <a:cs typeface="Biome Light" panose="020B0303030204020804" pitchFamily="34" charset="0"/>
              </a:rPr>
              <a:t> != 0)</a:t>
            </a:r>
          </a:p>
          <a:p>
            <a:pPr marL="114300" indent="0">
              <a:buNone/>
            </a:pPr>
            <a:r>
              <a:rPr lang="en-IN" sz="1400" b="1" dirty="0">
                <a:latin typeface="Abadi Extra Light" panose="020B0204020104020204" pitchFamily="34" charset="0"/>
                <a:cs typeface="Biome Light" panose="020B0303030204020804" pitchFamily="34" charset="0"/>
              </a:rPr>
              <a:t>		{ signature = signature-1 }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1400" dirty="0">
              <a:latin typeface="Bahnschrift SemiBold" panose="020B0502040204020203" pitchFamily="34" charset="0"/>
              <a:cs typeface="Biome Light" panose="020B03030302040208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1400" dirty="0">
                <a:latin typeface="Bahnschrift SemiBold" panose="020B0502040204020203" pitchFamily="34" charset="0"/>
                <a:cs typeface="Biome Light" panose="020B0303030204020804" pitchFamily="34" charset="0"/>
              </a:rPr>
              <a:t>When the frame are no more in sight and (signature == 0):</a:t>
            </a:r>
          </a:p>
          <a:p>
            <a:pPr marL="114300" indent="0">
              <a:buNone/>
            </a:pPr>
            <a:r>
              <a:rPr lang="en-IN" sz="1400" dirty="0">
                <a:latin typeface="Bahnschrift SemiBold" panose="020B0502040204020203" pitchFamily="34" charset="0"/>
                <a:cs typeface="Biome Light" panose="020B0303030204020804" pitchFamily="34" charset="0"/>
              </a:rPr>
              <a:t>	</a:t>
            </a:r>
            <a:r>
              <a:rPr lang="en-IN" sz="1400" b="1" dirty="0">
                <a:latin typeface="Abadi Extra Light" panose="020B0204020104020204" pitchFamily="34" charset="0"/>
                <a:cs typeface="Biome Light" panose="020B0303030204020804" pitchFamily="34" charset="0"/>
              </a:rPr>
              <a:t>Execute(</a:t>
            </a:r>
            <a:r>
              <a:rPr lang="en-IN" sz="1400" b="1" dirty="0" err="1">
                <a:latin typeface="Abadi Extra Light" panose="020B0204020104020204" pitchFamily="34" charset="0"/>
                <a:cs typeface="Biome Light" panose="020B0303030204020804" pitchFamily="34" charset="0"/>
              </a:rPr>
              <a:t>landing_procedure</a:t>
            </a:r>
            <a:r>
              <a:rPr lang="en-IN" sz="1400" b="1" dirty="0">
                <a:latin typeface="Abadi Extra Light" panose="020B0204020104020204" pitchFamily="34" charset="0"/>
                <a:cs typeface="Biome Light" panose="020B0303030204020804" pitchFamily="34" charset="0"/>
              </a:rPr>
              <a:t>)</a:t>
            </a:r>
            <a:endParaRPr lang="en-IN" sz="600" b="1" dirty="0">
              <a:latin typeface="Abadi Extra Light" panose="020B0204020104020204" pitchFamily="34" charset="0"/>
              <a:cs typeface="Biome Light" panose="020B0303030204020804" pitchFamily="34" charset="0"/>
            </a:endParaRPr>
          </a:p>
          <a:p>
            <a:pPr marL="114300" indent="0">
              <a:buNone/>
            </a:pPr>
            <a:endParaRPr lang="en-IN" sz="1400" dirty="0">
              <a:latin typeface="Bahnschrift SemiBold" panose="020B0502040204020203" pitchFamily="34" charset="0"/>
              <a:cs typeface="Biome Light" panose="020B0303030204020804" pitchFamily="34" charset="0"/>
            </a:endParaRPr>
          </a:p>
          <a:p>
            <a:pPr marL="114300" indent="0">
              <a:buNone/>
            </a:pPr>
            <a:endParaRPr lang="en-IN" sz="1050" dirty="0">
              <a:latin typeface="Bahnschrift SemiBold" panose="020B0502040204020203" pitchFamily="34" charset="0"/>
              <a:cs typeface="Biome Light" panose="020B0303030204020804" pitchFamily="34" charset="0"/>
            </a:endParaRPr>
          </a:p>
          <a:p>
            <a:pPr marL="114300" indent="0">
              <a:buNone/>
            </a:pPr>
            <a:r>
              <a:rPr lang="en-IN" sz="1050" dirty="0">
                <a:latin typeface="Bahnschrift SemiBold" panose="020B0502040204020203" pitchFamily="34" charset="0"/>
                <a:cs typeface="Biome Light" panose="020B0303030204020804" pitchFamily="34" charset="0"/>
              </a:rPr>
              <a:t>	Reference: </a:t>
            </a:r>
            <a:r>
              <a:rPr lang="en-IN" sz="1050" dirty="0">
                <a:hlinkClick r:id="rId3"/>
              </a:rPr>
              <a:t>https://www.youtube.com/watch?v=EcCbEWiyiQY</a:t>
            </a:r>
            <a:endParaRPr lang="en-IN" sz="1050" dirty="0">
              <a:latin typeface="Bahnschrift SemiBold" panose="020B0502040204020203" pitchFamily="34" charset="0"/>
              <a:cs typeface="Biome Light" panose="020B03030302040208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7A03A23-4D58-4689-88B7-749D20D78B17}"/>
              </a:ext>
            </a:extLst>
          </p:cNvPr>
          <p:cNvCxnSpPr>
            <a:cxnSpLocks/>
          </p:cNvCxnSpPr>
          <p:nvPr/>
        </p:nvCxnSpPr>
        <p:spPr>
          <a:xfrm flipH="1">
            <a:off x="1310640" y="1428750"/>
            <a:ext cx="15240" cy="260985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D845A70-DF17-4D6A-98D9-4995C86F5527}"/>
              </a:ext>
            </a:extLst>
          </p:cNvPr>
          <p:cNvCxnSpPr>
            <a:cxnSpLocks/>
          </p:cNvCxnSpPr>
          <p:nvPr/>
        </p:nvCxnSpPr>
        <p:spPr>
          <a:xfrm flipH="1">
            <a:off x="1318260" y="1428750"/>
            <a:ext cx="1905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B23D7E2-1602-4A4A-8597-DDF0D12A90A7}"/>
              </a:ext>
            </a:extLst>
          </p:cNvPr>
          <p:cNvCxnSpPr>
            <a:cxnSpLocks/>
          </p:cNvCxnSpPr>
          <p:nvPr/>
        </p:nvCxnSpPr>
        <p:spPr>
          <a:xfrm flipH="1">
            <a:off x="1310640" y="4030980"/>
            <a:ext cx="19812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EA5CCDD-25B0-4159-A2FB-91E2E8090859}"/>
              </a:ext>
            </a:extLst>
          </p:cNvPr>
          <p:cNvCxnSpPr>
            <a:cxnSpLocks/>
          </p:cNvCxnSpPr>
          <p:nvPr/>
        </p:nvCxnSpPr>
        <p:spPr>
          <a:xfrm>
            <a:off x="7696200" y="1417320"/>
            <a:ext cx="0" cy="262128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A52698A-26CD-4100-BEFA-4558292CD7CC}"/>
              </a:ext>
            </a:extLst>
          </p:cNvPr>
          <p:cNvCxnSpPr>
            <a:cxnSpLocks/>
          </p:cNvCxnSpPr>
          <p:nvPr/>
        </p:nvCxnSpPr>
        <p:spPr>
          <a:xfrm flipH="1">
            <a:off x="7513320" y="1417320"/>
            <a:ext cx="1905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D47CBC2-E01F-4D1F-A507-67D784646B8A}"/>
              </a:ext>
            </a:extLst>
          </p:cNvPr>
          <p:cNvCxnSpPr>
            <a:cxnSpLocks/>
          </p:cNvCxnSpPr>
          <p:nvPr/>
        </p:nvCxnSpPr>
        <p:spPr>
          <a:xfrm flipH="1">
            <a:off x="7513320" y="4038600"/>
            <a:ext cx="18288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2DBF772-8AA3-43EF-A16D-AF080115432B}"/>
              </a:ext>
            </a:extLst>
          </p:cNvPr>
          <p:cNvCxnSpPr/>
          <p:nvPr/>
        </p:nvCxnSpPr>
        <p:spPr>
          <a:xfrm>
            <a:off x="108880" y="4592320"/>
            <a:ext cx="8930936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656D351-0C35-4754-AE15-BF44C79610DB}"/>
              </a:ext>
            </a:extLst>
          </p:cNvPr>
          <p:cNvCxnSpPr/>
          <p:nvPr/>
        </p:nvCxnSpPr>
        <p:spPr>
          <a:xfrm>
            <a:off x="106532" y="4547768"/>
            <a:ext cx="8930936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34810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>
            <a:spLocks noGrp="1"/>
          </p:cNvSpPr>
          <p:nvPr>
            <p:ph type="title"/>
          </p:nvPr>
        </p:nvSpPr>
        <p:spPr>
          <a:xfrm>
            <a:off x="0" y="239026"/>
            <a:ext cx="914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000" b="1" i="1" u="sng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Roboto Mono"/>
                <a:ea typeface="Roboto Mono"/>
                <a:cs typeface="Roboto Mono"/>
                <a:sym typeface="Roboto Mono"/>
              </a:rPr>
              <a:t>                                                                   Gazebo Simulation &amp; Assumptions</a:t>
            </a:r>
            <a:endParaRPr sz="2000" dirty="0"/>
          </a:p>
        </p:txBody>
      </p:sp>
      <p:sp>
        <p:nvSpPr>
          <p:cNvPr id="105" name="Google Shape;105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738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  <a:buNone/>
            </a:pPr>
            <a:r>
              <a:rPr lang="en-IN" sz="1100" i="1" dirty="0">
                <a:latin typeface="Bahnschrift Light" panose="020B0502040204020203" pitchFamily="34" charset="0"/>
              </a:rPr>
              <a:t>Gazebo Simulation Resources </a:t>
            </a:r>
            <a:r>
              <a:rPr lang="en-IN" sz="1100" dirty="0">
                <a:latin typeface="Bahnschrift Light" panose="020B0502040204020203" pitchFamily="34" charset="0"/>
              </a:rPr>
              <a:t>: </a:t>
            </a:r>
            <a:r>
              <a:rPr lang="en-IN" sz="1100" dirty="0">
                <a:latin typeface="Bahnschrift Light" panose="020B0502040204020203" pitchFamily="34" charset="0"/>
                <a:hlinkClick r:id="rId3"/>
              </a:rPr>
              <a:t>https://drive.google.com/drive/folders/1cQmLsdZa3bAO2rOxepxtQAlwnBhihTJf?usp=sharing</a:t>
            </a:r>
            <a:endParaRPr lang="en-IN" sz="1100" dirty="0">
              <a:latin typeface="Bahnschrift Light" panose="020B0502040204020203" pitchFamily="34" charset="0"/>
            </a:endParaRPr>
          </a:p>
          <a:p>
            <a:pPr marL="0" lvl="0" indent="0">
              <a:spcAft>
                <a:spcPts val="1600"/>
              </a:spcAft>
              <a:buNone/>
            </a:pPr>
            <a:endParaRPr sz="1100" dirty="0">
              <a:latin typeface="Bahnschrift Light" panose="020B0502040204020203" pitchFamily="34" charset="0"/>
            </a:endParaRPr>
          </a:p>
        </p:txBody>
      </p:sp>
      <p:pic>
        <p:nvPicPr>
          <p:cNvPr id="4" name="Google Shape;157;p33">
            <a:extLst>
              <a:ext uri="{FF2B5EF4-FFF2-40B4-BE49-F238E27FC236}">
                <a16:creationId xmlns:a16="http://schemas.microsoft.com/office/drawing/2014/main" id="{3AF4955C-713D-4C58-B5C3-B77123493EEB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t="95453"/>
          <a:stretch/>
        </p:blipFill>
        <p:spPr>
          <a:xfrm>
            <a:off x="0" y="4909624"/>
            <a:ext cx="9147578" cy="23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E69FCD71-B935-46ED-ABB4-F899420568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2122" y="1824075"/>
            <a:ext cx="4223571" cy="237575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 descr="A picture containing photo, skiing, snow, person&#10;&#10;Description automatically generated">
            <a:extLst>
              <a:ext uri="{FF2B5EF4-FFF2-40B4-BE49-F238E27FC236}">
                <a16:creationId xmlns:a16="http://schemas.microsoft.com/office/drawing/2014/main" id="{2C173583-0167-4BB2-AB34-EF9F35558B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28309" y="1825549"/>
            <a:ext cx="4223569" cy="237575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C2FCC7F-F5EE-40FB-A65E-8EE52852EEB1}"/>
              </a:ext>
            </a:extLst>
          </p:cNvPr>
          <p:cNvSpPr txBox="1"/>
          <p:nvPr/>
        </p:nvSpPr>
        <p:spPr>
          <a:xfrm>
            <a:off x="975502" y="4385670"/>
            <a:ext cx="7192995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200" dirty="0">
                <a:latin typeface="Bahnschrift Light" panose="020B0502040204020203" pitchFamily="34" charset="0"/>
              </a:rPr>
              <a:t>We’ve provided the link to resources (in use and development).</a:t>
            </a:r>
          </a:p>
          <a:p>
            <a:pPr algn="ctr"/>
            <a:r>
              <a:rPr lang="en-IN" sz="700" i="1" dirty="0">
                <a:latin typeface="Bahnschrift Light" panose="020B0502040204020203" pitchFamily="34" charset="0"/>
              </a:rPr>
              <a:t>Unfortunately for us, Gazebo simulation was incomplete due to unfortunate events with our teammate’s family. We were not able to meet this requirement within the deadline. 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>
            <a:spLocks noGrp="1"/>
          </p:cNvSpPr>
          <p:nvPr>
            <p:ph type="title"/>
          </p:nvPr>
        </p:nvSpPr>
        <p:spPr>
          <a:xfrm>
            <a:off x="0" y="44034"/>
            <a:ext cx="914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000" b="1" i="1" u="sng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Roboto Mono"/>
                <a:ea typeface="Roboto Mono"/>
                <a:cs typeface="Roboto Mono"/>
                <a:sym typeface="Roboto Mono"/>
              </a:rPr>
              <a:t>                                                             Component Sources, Price &amp; total cost</a:t>
            </a:r>
            <a:endParaRPr sz="2000" dirty="0"/>
          </a:p>
        </p:txBody>
      </p:sp>
      <p:pic>
        <p:nvPicPr>
          <p:cNvPr id="4" name="Google Shape;157;p33">
            <a:extLst>
              <a:ext uri="{FF2B5EF4-FFF2-40B4-BE49-F238E27FC236}">
                <a16:creationId xmlns:a16="http://schemas.microsoft.com/office/drawing/2014/main" id="{D6207E56-55D3-4F96-89D6-44644DDBFF5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95453"/>
          <a:stretch/>
        </p:blipFill>
        <p:spPr>
          <a:xfrm>
            <a:off x="0" y="4909624"/>
            <a:ext cx="9147578" cy="2338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0ECDFC6-6F79-4DC0-B6E4-641576010A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1779875"/>
              </p:ext>
            </p:extLst>
          </p:nvPr>
        </p:nvGraphicFramePr>
        <p:xfrm>
          <a:off x="106533" y="532914"/>
          <a:ext cx="8930936" cy="4292905"/>
        </p:xfrm>
        <a:graphic>
          <a:graphicData uri="http://schemas.openxmlformats.org/drawingml/2006/table">
            <a:tbl>
              <a:tblPr firstRow="1" bandRow="1">
                <a:effectLst>
                  <a:reflection blurRad="6350" stA="50000" endA="300" endPos="55000" dir="5400000" sy="-100000" algn="bl" rotWithShape="0"/>
                </a:effectLst>
                <a:tableStyleId>{C083E6E3-FA7D-4D7B-A595-EF9225AFEA82}</a:tableStyleId>
              </a:tblPr>
              <a:tblGrid>
                <a:gridCol w="2588050">
                  <a:extLst>
                    <a:ext uri="{9D8B030D-6E8A-4147-A177-3AD203B41FA5}">
                      <a16:colId xmlns:a16="http://schemas.microsoft.com/office/drawing/2014/main" val="2176381671"/>
                    </a:ext>
                  </a:extLst>
                </a:gridCol>
                <a:gridCol w="1366105">
                  <a:extLst>
                    <a:ext uri="{9D8B030D-6E8A-4147-A177-3AD203B41FA5}">
                      <a16:colId xmlns:a16="http://schemas.microsoft.com/office/drawing/2014/main" val="1409184476"/>
                    </a:ext>
                  </a:extLst>
                </a:gridCol>
                <a:gridCol w="4976781">
                  <a:extLst>
                    <a:ext uri="{9D8B030D-6E8A-4147-A177-3AD203B41FA5}">
                      <a16:colId xmlns:a16="http://schemas.microsoft.com/office/drawing/2014/main" val="1616489639"/>
                    </a:ext>
                  </a:extLst>
                </a:gridCol>
              </a:tblGrid>
              <a:tr h="239861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IN" sz="1050" b="1" dirty="0">
                          <a:latin typeface="Daytona Pro Condensed Light" panose="020B0306030503040204" pitchFamily="34" charset="0"/>
                          <a:ea typeface="Segoe UI Emoji" panose="020B0502040204020203" pitchFamily="34" charset="0"/>
                        </a:rPr>
                        <a:t>Compass/</a:t>
                      </a:r>
                      <a:r>
                        <a:rPr lang="en-IN" sz="1050" b="1" dirty="0" err="1">
                          <a:latin typeface="Daytona Pro Condensed Light" panose="020B0306030503040204" pitchFamily="34" charset="0"/>
                          <a:ea typeface="Segoe UI Emoji" panose="020B0502040204020203" pitchFamily="34" charset="0"/>
                        </a:rPr>
                        <a:t>Magnetomemter</a:t>
                      </a:r>
                      <a:r>
                        <a:rPr lang="en-IN" sz="1050" b="1" dirty="0">
                          <a:latin typeface="Daytona Pro Condensed Light" panose="020B0306030503040204" pitchFamily="34" charset="0"/>
                          <a:ea typeface="Segoe UI Emoji" panose="020B0502040204020203" pitchFamily="34" charset="0"/>
                        </a:rPr>
                        <a:t> HMC5883L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05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₹</a:t>
                      </a:r>
                      <a:r>
                        <a:rPr lang="en-IN" sz="105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  <a:ea typeface="+mn-ea"/>
                          <a:cs typeface="+mn-cs"/>
                          <a:sym typeface="Arial"/>
                        </a:rPr>
                        <a:t>370</a:t>
                      </a:r>
                      <a:r>
                        <a:rPr lang="en-IN" sz="1050" b="0" dirty="0">
                          <a:latin typeface="Abadi" panose="020B0604020104020204" pitchFamily="34" charset="0"/>
                        </a:rPr>
                        <a:t>/-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800" dirty="0">
                          <a:hlinkClick r:id="rId4"/>
                        </a:rPr>
                        <a:t>https://robu.in/product/gy-273-hmc5883l-3-axis-module-magnetic-field-sensor/</a:t>
                      </a:r>
                      <a:endParaRPr lang="en-IN" sz="600" b="0" dirty="0">
                        <a:latin typeface="Abadi" panose="020B0604020104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53463407"/>
                  </a:ext>
                </a:extLst>
              </a:tr>
              <a:tr h="239861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IN" sz="1050" b="1" dirty="0">
                          <a:latin typeface="Daytona Pro Condensed Light" panose="020B0306030503040204" pitchFamily="34" charset="0"/>
                          <a:ea typeface="Segoe UI Emoji" panose="020B0502040204020203" pitchFamily="34" charset="0"/>
                        </a:rPr>
                        <a:t>Barometer MS5611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05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₹</a:t>
                      </a:r>
                      <a:r>
                        <a:rPr lang="en-IN" sz="105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  <a:ea typeface="+mn-ea"/>
                          <a:cs typeface="+mn-cs"/>
                          <a:sym typeface="Arial"/>
                        </a:rPr>
                        <a:t>900</a:t>
                      </a:r>
                      <a:r>
                        <a:rPr lang="en-IN" sz="1050" b="0" dirty="0">
                          <a:latin typeface="Abadi" panose="020B0604020104020204" pitchFamily="34" charset="0"/>
                        </a:rPr>
                        <a:t>/-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800" dirty="0">
                          <a:hlinkClick r:id="rId5"/>
                        </a:rPr>
                        <a:t>https://robu.in/product/gy-63-ms5611-01ba03-high-precision-pressure-sensor-height-sensor-module/</a:t>
                      </a:r>
                      <a:endParaRPr lang="en-IN" sz="800" b="0" dirty="0">
                        <a:latin typeface="Abadi" panose="020B0604020104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33703349"/>
                  </a:ext>
                </a:extLst>
              </a:tr>
              <a:tr h="2398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IN" sz="1050" b="1" dirty="0">
                          <a:latin typeface="Daytona Pro Condensed Light" panose="020B0306030503040204" pitchFamily="34" charset="0"/>
                          <a:ea typeface="Segoe UI Emoji" panose="020B0502040204020203" pitchFamily="34" charset="0"/>
                        </a:rPr>
                        <a:t>IR Sensor x2 (sharp </a:t>
                      </a:r>
                      <a:r>
                        <a:rPr lang="en-IN" sz="9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Daytona Pro Condensed" panose="020B0506030503040204" pitchFamily="34" charset="0"/>
                          <a:ea typeface="+mn-ea"/>
                          <a:cs typeface="+mn-cs"/>
                          <a:sym typeface="Arial"/>
                        </a:rPr>
                        <a:t>GP2Y0A41SK0F</a:t>
                      </a:r>
                      <a:r>
                        <a:rPr lang="en-IN" sz="1050" b="1" dirty="0">
                          <a:latin typeface="Daytona Pro Condensed Light" panose="020B0306030503040204" pitchFamily="34" charset="0"/>
                          <a:ea typeface="Segoe UI Emoji" panose="020B0502040204020203" pitchFamily="34" charset="0"/>
                        </a:rPr>
                        <a:t>)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05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₹</a:t>
                      </a:r>
                      <a:r>
                        <a:rPr lang="en-IN" sz="1050" b="0" dirty="0">
                          <a:latin typeface="Abadi" panose="020B0604020104020204" pitchFamily="34" charset="0"/>
                        </a:rPr>
                        <a:t>1200/- (600x2)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900" dirty="0">
                          <a:hlinkClick r:id="rId6"/>
                        </a:rPr>
                        <a:t>https://robu.in/product/sharp-ir-distance-measuring-sensor-unit-4-30-cm-cable/</a:t>
                      </a:r>
                      <a:endParaRPr lang="en-IN" sz="900" b="0" dirty="0">
                        <a:latin typeface="Abadi" panose="020B0604020104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75389000"/>
                  </a:ext>
                </a:extLst>
              </a:tr>
              <a:tr h="239861">
                <a:tc>
                  <a:txBody>
                    <a:bodyPr/>
                    <a:lstStyle/>
                    <a:p>
                      <a:r>
                        <a:rPr lang="en-IN" sz="1050" b="1" dirty="0">
                          <a:latin typeface="Daytona Pro Condensed Light" panose="020B0306030503040204" pitchFamily="34" charset="0"/>
                          <a:ea typeface="Segoe UI Emoji" panose="020B0502040204020203" pitchFamily="34" charset="0"/>
                        </a:rPr>
                        <a:t>Motors 2300kv x6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05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₹</a:t>
                      </a:r>
                      <a:r>
                        <a:rPr lang="en-IN" sz="1050" dirty="0">
                          <a:latin typeface="Abadi" panose="020B0604020104020204" pitchFamily="34" charset="0"/>
                        </a:rPr>
                        <a:t>4500/- (750x6)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700" dirty="0">
                          <a:hlinkClick r:id="rId7"/>
                        </a:rPr>
                        <a:t>https://robu.in/product/rs2205-2300kv-cw-brushless-motor-fpv-racing-quad-motor-fpv-multicopter-qav250-qav300/</a:t>
                      </a:r>
                      <a:endParaRPr lang="en-IN" sz="700" dirty="0">
                        <a:latin typeface="Abadi" panose="020B0604020104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57692778"/>
                  </a:ext>
                </a:extLst>
              </a:tr>
              <a:tr h="239861">
                <a:tc>
                  <a:txBody>
                    <a:bodyPr/>
                    <a:lstStyle/>
                    <a:p>
                      <a:r>
                        <a:rPr lang="en-IN" sz="1050" b="1" dirty="0">
                          <a:latin typeface="Daytona Pro Condensed Light" panose="020B0306030503040204" pitchFamily="34" charset="0"/>
                          <a:ea typeface="Segoe UI Emoji" panose="020B0502040204020203" pitchFamily="34" charset="0"/>
                        </a:rPr>
                        <a:t>6" Propeller Pairs (CW+CCW) x 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05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₹</a:t>
                      </a:r>
                      <a:r>
                        <a:rPr lang="en-IN" sz="1050" dirty="0">
                          <a:latin typeface="Abadi" panose="020B0604020104020204" pitchFamily="34" charset="0"/>
                        </a:rPr>
                        <a:t>900/-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900" dirty="0">
                          <a:latin typeface="Abadi" panose="020B0604020104020204" pitchFamily="34" charset="0"/>
                          <a:hlinkClick r:id="rId8"/>
                        </a:rPr>
                        <a:t>https://robu.in</a:t>
                      </a:r>
                      <a:r>
                        <a:rPr lang="en-IN" sz="900" dirty="0">
                          <a:latin typeface="Abadi" panose="020B0604020104020204" pitchFamily="34" charset="0"/>
                        </a:rPr>
                        <a:t> (or local market)</a:t>
                      </a:r>
                      <a:endParaRPr lang="en-IN" sz="1050" dirty="0">
                        <a:latin typeface="Abadi" panose="020B0604020104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49700020"/>
                  </a:ext>
                </a:extLst>
              </a:tr>
              <a:tr h="239861">
                <a:tc>
                  <a:txBody>
                    <a:bodyPr/>
                    <a:lstStyle/>
                    <a:p>
                      <a:r>
                        <a:rPr lang="pl-PL" sz="1050" b="1" dirty="0">
                          <a:latin typeface="Daytona Pro Condensed Light" panose="020B0306030503040204" pitchFamily="34" charset="0"/>
                          <a:ea typeface="Segoe UI Emoji" panose="020B0502040204020203" pitchFamily="34" charset="0"/>
                        </a:rPr>
                        <a:t>1500 mAh LiPO battery Orane</a:t>
                      </a:r>
                      <a:endParaRPr lang="en-IN" sz="1050" b="1" dirty="0">
                        <a:latin typeface="Daytona Pro Condensed Light" panose="020B0306030503040204" pitchFamily="34" charset="0"/>
                        <a:ea typeface="Segoe UI Emoji" panose="020B0502040204020203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05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₹</a:t>
                      </a:r>
                      <a:r>
                        <a:rPr lang="en-IN" sz="1050" dirty="0">
                          <a:latin typeface="Abadi" panose="020B0604020104020204" pitchFamily="34" charset="0"/>
                        </a:rPr>
                        <a:t>2800/-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900" dirty="0">
                          <a:hlinkClick r:id="rId9"/>
                        </a:rPr>
                        <a:t>https://robu.in/product/orange-1500mah-4s-100c200c-lithium-polymer-battery-pack-lipo/</a:t>
                      </a:r>
                      <a:endParaRPr lang="en-IN" sz="900" dirty="0">
                        <a:latin typeface="Abadi" panose="020B0604020104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54700323"/>
                  </a:ext>
                </a:extLst>
              </a:tr>
              <a:tr h="239861">
                <a:tc>
                  <a:txBody>
                    <a:bodyPr/>
                    <a:lstStyle/>
                    <a:p>
                      <a:r>
                        <a:rPr lang="en-IN" sz="1050" b="1" dirty="0">
                          <a:latin typeface="Daytona Pro Condensed Light" panose="020B0306030503040204" pitchFamily="34" charset="0"/>
                          <a:ea typeface="Segoe UI Emoji" panose="020B0502040204020203" pitchFamily="34" charset="0"/>
                        </a:rPr>
                        <a:t>15A ESC x6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05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₹</a:t>
                      </a:r>
                      <a:r>
                        <a:rPr lang="en-IN" sz="1050" dirty="0">
                          <a:latin typeface="Abadi" panose="020B0604020104020204" pitchFamily="34" charset="0"/>
                        </a:rPr>
                        <a:t>3000/- (500x6)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500" dirty="0">
                          <a:hlinkClick r:id="rId10"/>
                        </a:rPr>
                        <a:t>https://www.roboelements.com/product/30a-esc-brushless-bldc-motor-electronic-speed-controller-for-quadcopter/?gclid=Cj0KCQjwvb75BRD1ARIsAP6LcqsZredyqG3bi0cnp8qZr1oxryIL_Wqly5hLrXrpgqNPt85X168MTLkaAiiSEALw_wcB</a:t>
                      </a:r>
                      <a:endParaRPr lang="en-IN" sz="500" dirty="0">
                        <a:latin typeface="Abadi" panose="020B0604020104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78660469"/>
                  </a:ext>
                </a:extLst>
              </a:tr>
              <a:tr h="239861">
                <a:tc>
                  <a:txBody>
                    <a:bodyPr/>
                    <a:lstStyle/>
                    <a:p>
                      <a:r>
                        <a:rPr lang="en-IN" sz="1050" b="1" dirty="0">
                          <a:latin typeface="Daytona Pro Condensed Light" panose="020B0306030503040204" pitchFamily="34" charset="0"/>
                          <a:ea typeface="Segoe UI Emoji" panose="020B0502040204020203" pitchFamily="34" charset="0"/>
                        </a:rPr>
                        <a:t>Carbon Fibre Drone Printing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05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₹</a:t>
                      </a:r>
                      <a:r>
                        <a:rPr lang="en-IN" sz="1050" dirty="0">
                          <a:latin typeface="Abadi" panose="020B0604020104020204" pitchFamily="34" charset="0"/>
                        </a:rPr>
                        <a:t>4000/- 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900" dirty="0">
                          <a:latin typeface="Abadi" panose="020B0604020104020204" pitchFamily="34" charset="0"/>
                          <a:hlinkClick r:id="rId8"/>
                        </a:rPr>
                        <a:t>https://robu.in</a:t>
                      </a:r>
                      <a:endParaRPr lang="en-IN" sz="900" dirty="0">
                        <a:latin typeface="Abadi" panose="020B0604020104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16067847"/>
                  </a:ext>
                </a:extLst>
              </a:tr>
              <a:tr h="239861">
                <a:tc>
                  <a:txBody>
                    <a:bodyPr/>
                    <a:lstStyle/>
                    <a:p>
                      <a:r>
                        <a:rPr lang="en-IN" sz="1050" b="1" dirty="0">
                          <a:latin typeface="Daytona Pro Condensed Light" panose="020B0306030503040204" pitchFamily="34" charset="0"/>
                          <a:ea typeface="Segoe UI Emoji" panose="020B0502040204020203" pitchFamily="34" charset="0"/>
                        </a:rPr>
                        <a:t>Pixy2 Camera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05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₹</a:t>
                      </a:r>
                      <a:r>
                        <a:rPr lang="en-IN" sz="1050" dirty="0">
                          <a:latin typeface="Abadi" panose="020B0604020104020204" pitchFamily="34" charset="0"/>
                        </a:rPr>
                        <a:t>7300/- 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900" dirty="0">
                          <a:hlinkClick r:id="rId11"/>
                        </a:rPr>
                        <a:t>https://robu.in/product/pixy-1-0-smart-vision-sensor-object-tracking-camera/</a:t>
                      </a:r>
                      <a:endParaRPr lang="en-IN" sz="900" dirty="0">
                        <a:latin typeface="Abadi" panose="020B0604020104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55514184"/>
                  </a:ext>
                </a:extLst>
              </a:tr>
              <a:tr h="239861">
                <a:tc>
                  <a:txBody>
                    <a:bodyPr/>
                    <a:lstStyle/>
                    <a:p>
                      <a:r>
                        <a:rPr lang="en-IN" sz="1050" b="1" dirty="0">
                          <a:latin typeface="Daytona Pro Condensed Light" panose="020B0306030503040204" pitchFamily="34" charset="0"/>
                          <a:ea typeface="Segoe UI Emoji" panose="020B0502040204020203" pitchFamily="34" charset="0"/>
                        </a:rPr>
                        <a:t>Master Microcontroller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05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₹</a:t>
                      </a:r>
                      <a:r>
                        <a:rPr lang="en-IN" sz="1050" dirty="0">
                          <a:latin typeface="Abadi" panose="020B0604020104020204" pitchFamily="34" charset="0"/>
                        </a:rPr>
                        <a:t>500/- 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800" dirty="0">
                          <a:hlinkClick r:id="rId12"/>
                        </a:rPr>
                        <a:t>https://robu.in/product/stm32f103c8t6-minimum-system-board-microcomputer-stm32-arm-core-board/</a:t>
                      </a:r>
                      <a:endParaRPr lang="en-IN" sz="800" dirty="0">
                        <a:latin typeface="Abadi" panose="020B0604020104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77583655"/>
                  </a:ext>
                </a:extLst>
              </a:tr>
              <a:tr h="239861">
                <a:tc>
                  <a:txBody>
                    <a:bodyPr/>
                    <a:lstStyle/>
                    <a:p>
                      <a:r>
                        <a:rPr lang="en-IN" sz="1050" b="1" dirty="0">
                          <a:latin typeface="Daytona Pro Condensed Light" panose="020B0306030503040204" pitchFamily="34" charset="0"/>
                          <a:ea typeface="Segoe UI Emoji" panose="020B0502040204020203" pitchFamily="34" charset="0"/>
                        </a:rPr>
                        <a:t>10kg Servo Motor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05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₹</a:t>
                      </a:r>
                      <a:r>
                        <a:rPr lang="en-IN" sz="1050" dirty="0">
                          <a:latin typeface="Abadi" panose="020B0604020104020204" pitchFamily="34" charset="0"/>
                        </a:rPr>
                        <a:t>500/- 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900" dirty="0">
                          <a:latin typeface="Abadi" panose="020B0604020104020204" pitchFamily="34" charset="0"/>
                          <a:hlinkClick r:id="rId13"/>
                        </a:rPr>
                        <a:t>https://robu.in/product/towerpro-mg945-digital-high-speed-servo-motor-standard-quality/</a:t>
                      </a:r>
                      <a:endParaRPr lang="en-IN" sz="900" dirty="0">
                        <a:latin typeface="Abadi" panose="020B0604020104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96632244"/>
                  </a:ext>
                </a:extLst>
              </a:tr>
              <a:tr h="261925">
                <a:tc>
                  <a:txBody>
                    <a:bodyPr/>
                    <a:lstStyle/>
                    <a:p>
                      <a:r>
                        <a:rPr lang="en-IN" sz="1050" b="1" dirty="0">
                          <a:latin typeface="Daytona Pro Condensed Light" panose="020B0306030503040204" pitchFamily="34" charset="0"/>
                          <a:ea typeface="Segoe UI Emoji" panose="020B0502040204020203" pitchFamily="34" charset="0"/>
                        </a:rPr>
                        <a:t>flight controller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badi" panose="020B0604020104020204" pitchFamily="34" charset="0"/>
                          <a:ea typeface="+mn-ea"/>
                          <a:cs typeface="Calibri"/>
                        </a:rPr>
                        <a:t>- Own -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badi" panose="020B0604020104020204" pitchFamily="34" charset="0"/>
                          <a:ea typeface="+mn-ea"/>
                          <a:cs typeface="Calibri"/>
                        </a:rPr>
                        <a:t>-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16336441"/>
                  </a:ext>
                </a:extLst>
              </a:tr>
              <a:tr h="239861">
                <a:tc>
                  <a:txBody>
                    <a:bodyPr/>
                    <a:lstStyle/>
                    <a:p>
                      <a:r>
                        <a:rPr lang="en-IN" sz="1050" b="1" dirty="0">
                          <a:latin typeface="Daytona Pro Condensed Light" panose="020B0306030503040204" pitchFamily="34" charset="0"/>
                          <a:ea typeface="Segoe UI Emoji" panose="020B0502040204020203" pitchFamily="34" charset="0"/>
                        </a:rPr>
                        <a:t>Receiver and Transmitter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Abadi" panose="020B0604020104020204" pitchFamily="34" charset="0"/>
                        </a:rPr>
                        <a:t>- Own -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Abadi" panose="020B0604020104020204" pitchFamily="34" charset="0"/>
                        </a:rPr>
                        <a:t>-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77260123"/>
                  </a:ext>
                </a:extLst>
              </a:tr>
              <a:tr h="239861">
                <a:tc>
                  <a:txBody>
                    <a:bodyPr/>
                    <a:lstStyle/>
                    <a:p>
                      <a:r>
                        <a:rPr lang="en-IN" sz="1050" b="1" dirty="0" err="1">
                          <a:latin typeface="Daytona Pro Condensed Light" panose="020B0306030503040204" pitchFamily="34" charset="0"/>
                          <a:ea typeface="Segoe UI Emoji" panose="020B0502040204020203" pitchFamily="34" charset="0"/>
                        </a:rPr>
                        <a:t>WiFi</a:t>
                      </a:r>
                      <a:r>
                        <a:rPr lang="en-IN" sz="1050" b="1" dirty="0">
                          <a:latin typeface="Daytona Pro Condensed Light" panose="020B0306030503040204" pitchFamily="34" charset="0"/>
                          <a:ea typeface="Segoe UI Emoji" panose="020B0502040204020203" pitchFamily="34" charset="0"/>
                        </a:rPr>
                        <a:t> Tx for camera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05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₹</a:t>
                      </a:r>
                      <a:r>
                        <a:rPr lang="en-IN" sz="1050" dirty="0">
                          <a:latin typeface="Abadi" panose="020B0604020104020204" pitchFamily="34" charset="0"/>
                        </a:rPr>
                        <a:t>2000/- 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050" dirty="0">
                          <a:latin typeface="Abadi" panose="020B0604020104020204" pitchFamily="34" charset="0"/>
                          <a:hlinkClick r:id="rId8"/>
                        </a:rPr>
                        <a:t>https://robu.in</a:t>
                      </a:r>
                      <a:endParaRPr lang="en-IN" sz="1050" dirty="0">
                        <a:latin typeface="Abadi" panose="020B0604020104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1851790"/>
                  </a:ext>
                </a:extLst>
              </a:tr>
              <a:tr h="239861">
                <a:tc>
                  <a:txBody>
                    <a:bodyPr/>
                    <a:lstStyle/>
                    <a:p>
                      <a:r>
                        <a:rPr lang="en-US" sz="1050" b="1" dirty="0">
                          <a:latin typeface="Daytona Pro Condensed Light" panose="020B0306030503040204" pitchFamily="34" charset="0"/>
                          <a:ea typeface="Segoe UI Emoji" panose="020B0502040204020203" pitchFamily="34" charset="0"/>
                        </a:rPr>
                        <a:t>Reflective balls for motion capture training (x5)</a:t>
                      </a:r>
                      <a:endParaRPr lang="en-IN" sz="1050" b="1" dirty="0">
                        <a:latin typeface="Daytona Pro Condensed Light" panose="020B0306030503040204" pitchFamily="34" charset="0"/>
                        <a:ea typeface="Segoe UI Emoji" panose="020B0502040204020203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Abadi" panose="020B0604020104020204" pitchFamily="34" charset="0"/>
                        </a:rPr>
                        <a:t>- Own -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sz="1050" dirty="0">
                        <a:latin typeface="Abadi" panose="020B0604020104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90856495"/>
                  </a:ext>
                </a:extLst>
              </a:tr>
              <a:tr h="239861">
                <a:tc>
                  <a:txBody>
                    <a:bodyPr/>
                    <a:lstStyle/>
                    <a:p>
                      <a:endParaRPr lang="en-IN" sz="1050" b="1" dirty="0">
                        <a:latin typeface="Daytona Pro Condensed Light" panose="020B0306030503040204" pitchFamily="34" charset="0"/>
                        <a:ea typeface="Segoe UI Emoji" panose="020B0502040204020203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sz="1050" dirty="0">
                        <a:latin typeface="Abadi" panose="020B0604020104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sz="1050" dirty="0">
                        <a:latin typeface="Abadi" panose="020B0604020104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84911563"/>
                  </a:ext>
                </a:extLst>
              </a:tr>
              <a:tr h="239861">
                <a:tc>
                  <a:txBody>
                    <a:bodyPr/>
                    <a:lstStyle/>
                    <a:p>
                      <a:r>
                        <a:rPr lang="en-IN" sz="1100" b="1" dirty="0">
                          <a:latin typeface="Bahnschrift" panose="020B0502040204020203" pitchFamily="34" charset="0"/>
                          <a:ea typeface="Segoe UI Emoji" panose="020B0502040204020203" pitchFamily="34" charset="0"/>
                        </a:rPr>
                        <a:t>TOTAL APPROXIMATE COST -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Abadi" panose="020B0604020104020204" pitchFamily="34" charset="0"/>
                        </a:rPr>
                        <a:t>32-35k INR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sz="1050" dirty="0">
                        <a:latin typeface="Abadi" panose="020B0604020104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37261518"/>
                  </a:ext>
                </a:extLst>
              </a:tr>
            </a:tbl>
          </a:graphicData>
        </a:graphic>
      </p:graphicFrame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81F1981-F977-40FA-B969-6422F45FCDDC}"/>
              </a:ext>
            </a:extLst>
          </p:cNvPr>
          <p:cNvCxnSpPr/>
          <p:nvPr/>
        </p:nvCxnSpPr>
        <p:spPr>
          <a:xfrm>
            <a:off x="106532" y="4593488"/>
            <a:ext cx="8930936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097F265-E31C-47E5-A3F7-4664F8E456C0}"/>
              </a:ext>
            </a:extLst>
          </p:cNvPr>
          <p:cNvCxnSpPr/>
          <p:nvPr/>
        </p:nvCxnSpPr>
        <p:spPr>
          <a:xfrm>
            <a:off x="106532" y="4783988"/>
            <a:ext cx="8930936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>
            <a:spLocks noGrp="1"/>
          </p:cNvSpPr>
          <p:nvPr>
            <p:ph type="title"/>
          </p:nvPr>
        </p:nvSpPr>
        <p:spPr>
          <a:xfrm>
            <a:off x="0" y="239026"/>
            <a:ext cx="914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000" b="1" i="1" u="sng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Roboto Mono"/>
                <a:ea typeface="Roboto Mono"/>
                <a:cs typeface="Roboto Mono"/>
                <a:sym typeface="Roboto Mono"/>
              </a:rPr>
              <a:t>                                                                                               Component Details</a:t>
            </a:r>
            <a:endParaRPr sz="2000" dirty="0"/>
          </a:p>
        </p:txBody>
      </p:sp>
      <p:pic>
        <p:nvPicPr>
          <p:cNvPr id="4" name="Google Shape;157;p33">
            <a:extLst>
              <a:ext uri="{FF2B5EF4-FFF2-40B4-BE49-F238E27FC236}">
                <a16:creationId xmlns:a16="http://schemas.microsoft.com/office/drawing/2014/main" id="{6DBD5D81-9A39-42BB-88BA-5F4AC4D8589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95453"/>
          <a:stretch/>
        </p:blipFill>
        <p:spPr>
          <a:xfrm>
            <a:off x="0" y="4909624"/>
            <a:ext cx="9147578" cy="2338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BB6FB944-917A-4902-AEF0-BE4F0BCBBA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4442532"/>
              </p:ext>
            </p:extLst>
          </p:nvPr>
        </p:nvGraphicFramePr>
        <p:xfrm>
          <a:off x="225083" y="962784"/>
          <a:ext cx="8693834" cy="362697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4346917">
                  <a:extLst>
                    <a:ext uri="{9D8B030D-6E8A-4147-A177-3AD203B41FA5}">
                      <a16:colId xmlns:a16="http://schemas.microsoft.com/office/drawing/2014/main" val="1313087143"/>
                    </a:ext>
                  </a:extLst>
                </a:gridCol>
                <a:gridCol w="4346917">
                  <a:extLst>
                    <a:ext uri="{9D8B030D-6E8A-4147-A177-3AD203B41FA5}">
                      <a16:colId xmlns:a16="http://schemas.microsoft.com/office/drawing/2014/main" val="2246994537"/>
                    </a:ext>
                  </a:extLst>
                </a:gridCol>
              </a:tblGrid>
              <a:tr h="287788">
                <a:tc>
                  <a:txBody>
                    <a:bodyPr/>
                    <a:lstStyle/>
                    <a:p>
                      <a:pPr algn="l"/>
                      <a:r>
                        <a:rPr lang="en-IN" sz="1050" dirty="0">
                          <a:latin typeface="Bahnschrift Light SemiCondensed" panose="020B0502040204020203" pitchFamily="34" charset="0"/>
                        </a:rPr>
                        <a:t>Component ---------------------------------------------------------------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050" dirty="0">
                          <a:latin typeface="Bahnschrift Light SemiCondensed" panose="020B0502040204020203" pitchFamily="34" charset="0"/>
                        </a:rPr>
                        <a:t>Specifications ------------------------------------------------------------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5279030"/>
                  </a:ext>
                </a:extLst>
              </a:tr>
              <a:tr h="303562"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Bahnschrift Light SemiCondensed" panose="020B0502040204020203" pitchFamily="34" charset="0"/>
                        </a:rPr>
                        <a:t>IR Sensor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Bahnschrift Light SemiCondensed" panose="020B0502040204020203" pitchFamily="34" charset="0"/>
                        </a:rPr>
                        <a:t>3-80cm accuracy and range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8317196"/>
                  </a:ext>
                </a:extLst>
              </a:tr>
              <a:tr h="303562"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Bahnschrift Light SemiCondensed" panose="020B0502040204020203" pitchFamily="34" charset="0"/>
                        </a:rPr>
                        <a:t>AI Camera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Bahnschrift Light SemiCondensed" panose="020B0502040204020203" pitchFamily="34" charset="0"/>
                        </a:rPr>
                        <a:t>640x480  @60Hz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228479"/>
                  </a:ext>
                </a:extLst>
              </a:tr>
              <a:tr h="303562"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Bahnschrift Light SemiCondensed" panose="020B0502040204020203" pitchFamily="34" charset="0"/>
                        </a:rPr>
                        <a:t>Claw servo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Bahnschrift Light SemiCondensed" panose="020B0502040204020203" pitchFamily="34" charset="0"/>
                        </a:rPr>
                        <a:t>10kg drive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5192993"/>
                  </a:ext>
                </a:extLst>
              </a:tr>
              <a:tr h="303562"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Bahnschrift Light SemiCondensed" panose="020B0502040204020203" pitchFamily="34" charset="0"/>
                        </a:rPr>
                        <a:t>Motors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Bahnschrift Light SemiCondensed" panose="020B0502040204020203" pitchFamily="34" charset="0"/>
                        </a:rPr>
                        <a:t>2300kv, 0.000434kt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3300259"/>
                  </a:ext>
                </a:extLst>
              </a:tr>
              <a:tr h="303562"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Bahnschrift Light SemiCondensed" panose="020B0502040204020203" pitchFamily="34" charset="0"/>
                        </a:rPr>
                        <a:t>Frame Material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Bahnschrift Light SemiCondensed" panose="020B0502040204020203" pitchFamily="34" charset="0"/>
                        </a:rPr>
                        <a:t>Carbon Fibre (Twill weave)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2370017"/>
                  </a:ext>
                </a:extLst>
              </a:tr>
              <a:tr h="303562"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Bahnschrift Light SemiCondensed" panose="020B0502040204020203" pitchFamily="34" charset="0"/>
                        </a:rPr>
                        <a:t>Flight Controller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Bahnschrift Light SemiCondensed" panose="020B0502040204020203" pitchFamily="34" charset="0"/>
                        </a:rPr>
                        <a:t>8Ch </a:t>
                      </a:r>
                      <a:r>
                        <a:rPr lang="en-IN" sz="1050" dirty="0" err="1">
                          <a:latin typeface="Bahnschrift Light SemiCondensed" panose="020B0502040204020203" pitchFamily="34" charset="0"/>
                        </a:rPr>
                        <a:t>Naza</a:t>
                      </a:r>
                      <a:r>
                        <a:rPr lang="en-IN" sz="1050" dirty="0">
                          <a:latin typeface="Bahnschrift Light SemiCondensed" panose="020B0502040204020203" pitchFamily="34" charset="0"/>
                        </a:rPr>
                        <a:t> </a:t>
                      </a:r>
                      <a:r>
                        <a:rPr lang="en-IN" sz="1050" dirty="0" err="1">
                          <a:latin typeface="Bahnschrift Light SemiCondensed" panose="020B0502040204020203" pitchFamily="34" charset="0"/>
                        </a:rPr>
                        <a:t>mLite</a:t>
                      </a:r>
                      <a:endParaRPr lang="en-IN" sz="1050" dirty="0">
                        <a:latin typeface="Bahnschrift Light SemiCondensed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3095842"/>
                  </a:ext>
                </a:extLst>
              </a:tr>
              <a:tr h="303562"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Bahnschrift Light SemiCondensed" panose="020B0502040204020203" pitchFamily="34" charset="0"/>
                        </a:rPr>
                        <a:t>Radio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Bahnschrift Light SemiCondensed" panose="020B0502040204020203" pitchFamily="34" charset="0"/>
                        </a:rPr>
                        <a:t>R12DS FHDSS 12 channel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5929169"/>
                  </a:ext>
                </a:extLst>
              </a:tr>
              <a:tr h="303562"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Bahnschrift Light SemiCondensed" panose="020B0502040204020203" pitchFamily="34" charset="0"/>
                        </a:rPr>
                        <a:t>Battery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Bahnschrift Light SemiCondensed" panose="020B0502040204020203" pitchFamily="34" charset="0"/>
                        </a:rPr>
                        <a:t>1500mAh </a:t>
                      </a:r>
                      <a:r>
                        <a:rPr lang="en-IN" sz="1050" dirty="0" err="1">
                          <a:latin typeface="Bahnschrift Light SemiCondensed" panose="020B0502040204020203" pitchFamily="34" charset="0"/>
                        </a:rPr>
                        <a:t>LiPO</a:t>
                      </a:r>
                      <a:r>
                        <a:rPr lang="en-IN" sz="1050" dirty="0">
                          <a:latin typeface="Bahnschrift Light SemiCondensed" panose="020B0502040204020203" pitchFamily="34" charset="0"/>
                        </a:rPr>
                        <a:t> 4s 40C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4431227"/>
                  </a:ext>
                </a:extLst>
              </a:tr>
              <a:tr h="303562"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Bahnschrift Light SemiCondensed" panose="020B0502040204020203" pitchFamily="34" charset="0"/>
                        </a:rPr>
                        <a:t>ESC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Bahnschrift Light SemiCondensed" panose="020B0502040204020203" pitchFamily="34" charset="0"/>
                        </a:rPr>
                        <a:t>15A with large decouple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2298480"/>
                  </a:ext>
                </a:extLst>
              </a:tr>
              <a:tr h="303562"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Bahnschrift Light SemiCondensed" panose="020B0502040204020203" pitchFamily="34" charset="0"/>
                        </a:rPr>
                        <a:t>Propellers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Bahnschrift Light SemiCondensed" panose="020B0502040204020203" pitchFamily="34" charset="0"/>
                        </a:rPr>
                        <a:t>6" ABS 6030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4881854"/>
                  </a:ext>
                </a:extLst>
              </a:tr>
              <a:tr h="303562"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Bahnschrift Light SemiCondensed" panose="020B0502040204020203" pitchFamily="34" charset="0"/>
                        </a:rPr>
                        <a:t>Master MCU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>
                          <a:latin typeface="Bahnschrift Light SemiCondensed" panose="020B0502040204020203" pitchFamily="34" charset="0"/>
                        </a:rPr>
                        <a:t>ARM Cortex M3 72mHz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7036571"/>
                  </a:ext>
                </a:extLst>
              </a:tr>
            </a:tbl>
          </a:graphicData>
        </a:graphic>
      </p:graphicFrame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09D4764-A673-4B03-89E5-34BA154743C3}"/>
              </a:ext>
            </a:extLst>
          </p:cNvPr>
          <p:cNvCxnSpPr>
            <a:cxnSpLocks/>
          </p:cNvCxnSpPr>
          <p:nvPr/>
        </p:nvCxnSpPr>
        <p:spPr>
          <a:xfrm>
            <a:off x="4572000" y="1266092"/>
            <a:ext cx="0" cy="33166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>
            <a:spLocks noGrp="1"/>
          </p:cNvSpPr>
          <p:nvPr>
            <p:ph type="title"/>
          </p:nvPr>
        </p:nvSpPr>
        <p:spPr>
          <a:xfrm>
            <a:off x="0" y="239026"/>
            <a:ext cx="914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000" b="1" i="1" u="sng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Roboto Mono"/>
                <a:ea typeface="Roboto Mono"/>
                <a:cs typeface="Roboto Mono"/>
                <a:sym typeface="Roboto Mono"/>
              </a:rPr>
              <a:t>                                                                             Execution plan with timelines</a:t>
            </a:r>
            <a:endParaRPr sz="2000" dirty="0"/>
          </a:p>
        </p:txBody>
      </p:sp>
      <p:sp>
        <p:nvSpPr>
          <p:cNvPr id="123" name="Google Shape;123;p24"/>
          <p:cNvSpPr txBox="1">
            <a:spLocks noGrp="1"/>
          </p:cNvSpPr>
          <p:nvPr>
            <p:ph type="body" idx="1"/>
          </p:nvPr>
        </p:nvSpPr>
        <p:spPr>
          <a:xfrm>
            <a:off x="60960" y="758386"/>
            <a:ext cx="9022080" cy="39043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latin typeface="Bahnschrift Light" panose="020B0502040204020203" pitchFamily="34" charset="0"/>
              </a:rPr>
              <a:t>Drone build time = 1-2 days </a:t>
            </a:r>
          </a:p>
          <a:p>
            <a:pPr marL="171450" indent="-171450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latin typeface="Bahnschrift Light" panose="020B0502040204020203" pitchFamily="34" charset="0"/>
              </a:rPr>
              <a:t>Drone motion AI training and RHP training = 3-4 days</a:t>
            </a:r>
          </a:p>
          <a:p>
            <a:pPr marL="171450" indent="-171450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latin typeface="Bahnschrift Light" panose="020B0502040204020203" pitchFamily="34" charset="0"/>
              </a:rPr>
              <a:t>PID tuning for IR correction = 3 days</a:t>
            </a:r>
          </a:p>
          <a:p>
            <a:pPr marL="171450" indent="-171450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latin typeface="Bahnschrift Light" panose="020B0502040204020203" pitchFamily="34" charset="0"/>
              </a:rPr>
              <a:t>Gate detection training = 7 days</a:t>
            </a:r>
          </a:p>
          <a:p>
            <a:pPr marL="171450" indent="-171450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latin typeface="Bahnschrift Light" panose="020B0502040204020203" pitchFamily="34" charset="0"/>
              </a:rPr>
              <a:t>PID tuning for gate detection and obstacle avoiding = 5 days</a:t>
            </a:r>
          </a:p>
          <a:p>
            <a:pPr marL="171450" indent="-171450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latin typeface="Bahnschrift Light" panose="020B0502040204020203" pitchFamily="34" charset="0"/>
              </a:rPr>
              <a:t>Autonomous mission training and logging = 4 days</a:t>
            </a:r>
          </a:p>
          <a:p>
            <a:pPr marL="171450" indent="-171450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latin typeface="Bahnschrift Light" panose="020B0502040204020203" pitchFamily="34" charset="0"/>
              </a:rPr>
              <a:t>GCS and GUI creation = 3 days</a:t>
            </a:r>
          </a:p>
          <a:p>
            <a:pPr marL="0" lvl="0" indent="0">
              <a:spcAft>
                <a:spcPts val="1600"/>
              </a:spcAft>
              <a:buNone/>
            </a:pPr>
            <a:endParaRPr lang="en-US" sz="1400" dirty="0">
              <a:latin typeface="Bahnschrift Light" panose="020B0502040204020203" pitchFamily="34" charset="0"/>
            </a:endParaRPr>
          </a:p>
          <a:p>
            <a:pPr marL="0" lvl="0" indent="0">
              <a:spcAft>
                <a:spcPts val="1600"/>
              </a:spcAft>
              <a:buNone/>
            </a:pPr>
            <a:endParaRPr lang="en-US" sz="1250" b="1" i="1" dirty="0">
              <a:latin typeface="Bahnschrift Light" panose="020B0502040204020203" pitchFamily="34" charset="0"/>
            </a:endParaRPr>
          </a:p>
          <a:p>
            <a:pPr marL="0" lvl="0" indent="0">
              <a:spcAft>
                <a:spcPts val="1600"/>
              </a:spcAft>
              <a:buNone/>
            </a:pPr>
            <a:r>
              <a:rPr lang="en-US" sz="1200" b="1" i="1" dirty="0">
                <a:latin typeface="Bahnschrift Light" panose="020B0502040204020203" pitchFamily="34" charset="0"/>
              </a:rPr>
              <a:t>  We need a total of </a:t>
            </a:r>
            <a:r>
              <a:rPr lang="en-US" sz="1200" b="1" i="1" u="sng" dirty="0">
                <a:latin typeface="Bahnschrift Light" panose="020B0502040204020203" pitchFamily="34" charset="0"/>
              </a:rPr>
              <a:t>25-28 days</a:t>
            </a:r>
            <a:r>
              <a:rPr lang="en-US" sz="1200" b="1" i="1" dirty="0">
                <a:latin typeface="Bahnschrift Light" panose="020B0502040204020203" pitchFamily="34" charset="0"/>
              </a:rPr>
              <a:t> for full completion of the product, once we get a hands on for all the modules and parts for it.</a:t>
            </a:r>
          </a:p>
        </p:txBody>
      </p:sp>
      <p:pic>
        <p:nvPicPr>
          <p:cNvPr id="4" name="Google Shape;157;p33">
            <a:extLst>
              <a:ext uri="{FF2B5EF4-FFF2-40B4-BE49-F238E27FC236}">
                <a16:creationId xmlns:a16="http://schemas.microsoft.com/office/drawing/2014/main" id="{22898142-A2AF-4A99-89C5-DCD596D4F54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95453"/>
          <a:stretch/>
        </p:blipFill>
        <p:spPr>
          <a:xfrm>
            <a:off x="0" y="4909624"/>
            <a:ext cx="9147578" cy="2338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71345418-D8A5-4494-AD53-4FB400BEF53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89483495"/>
              </p:ext>
            </p:extLst>
          </p:nvPr>
        </p:nvGraphicFramePr>
        <p:xfrm>
          <a:off x="106680" y="2865119"/>
          <a:ext cx="8839200" cy="26141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9AA4798-2CDF-4330-B61F-BA82E05EB39A}"/>
              </a:ext>
            </a:extLst>
          </p:cNvPr>
          <p:cNvCxnSpPr/>
          <p:nvPr/>
        </p:nvCxnSpPr>
        <p:spPr>
          <a:xfrm>
            <a:off x="106532" y="4547768"/>
            <a:ext cx="8930936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2DF2561-3838-4F86-9410-8FF4A1B7B62C}"/>
              </a:ext>
            </a:extLst>
          </p:cNvPr>
          <p:cNvCxnSpPr/>
          <p:nvPr/>
        </p:nvCxnSpPr>
        <p:spPr>
          <a:xfrm>
            <a:off x="99060" y="3785768"/>
            <a:ext cx="8930936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5"/>
          <p:cNvSpPr txBox="1">
            <a:spLocks noGrp="1"/>
          </p:cNvSpPr>
          <p:nvPr>
            <p:ph type="title"/>
          </p:nvPr>
        </p:nvSpPr>
        <p:spPr>
          <a:xfrm>
            <a:off x="0" y="239026"/>
            <a:ext cx="914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000" b="1" i="1" u="sng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Roboto Mono"/>
                <a:ea typeface="Roboto Mono"/>
                <a:cs typeface="Roboto Mono"/>
                <a:sym typeface="Roboto Mono"/>
              </a:rPr>
              <a:t>                                                                                                  Current Progress</a:t>
            </a:r>
            <a:endParaRPr sz="2000" dirty="0"/>
          </a:p>
        </p:txBody>
      </p:sp>
      <p:sp>
        <p:nvSpPr>
          <p:cNvPr id="129" name="Google Shape;129;p25"/>
          <p:cNvSpPr txBox="1">
            <a:spLocks noGrp="1"/>
          </p:cNvSpPr>
          <p:nvPr>
            <p:ph type="body" idx="1"/>
          </p:nvPr>
        </p:nvSpPr>
        <p:spPr>
          <a:xfrm>
            <a:off x="311700" y="1579440"/>
            <a:ext cx="8520600" cy="1984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Wingdings" panose="05000000000000000000" pitchFamily="2" charset="2"/>
              <a:buChar char="ü"/>
            </a:pPr>
            <a:r>
              <a:rPr lang="en-IN" sz="1600" dirty="0">
                <a:latin typeface="Bahnschrift SemiLight" panose="020B0502040204020203" pitchFamily="34" charset="0"/>
              </a:rPr>
              <a:t>Minimal viable firmware ready</a:t>
            </a: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Wingdings" panose="05000000000000000000" pitchFamily="2" charset="2"/>
              <a:buChar char="ü"/>
            </a:pPr>
            <a:r>
              <a:rPr lang="en-IN" sz="1600" dirty="0">
                <a:latin typeface="Bahnschrift SemiLight" panose="020B0502040204020203" pitchFamily="34" charset="0"/>
              </a:rPr>
              <a:t>Action plan ready</a:t>
            </a: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Wingdings" panose="05000000000000000000" pitchFamily="2" charset="2"/>
              <a:buChar char="ü"/>
            </a:pPr>
            <a:r>
              <a:rPr lang="en-IN" sz="1600" dirty="0">
                <a:latin typeface="Bahnschrift SemiLight" panose="020B0502040204020203" pitchFamily="34" charset="0"/>
              </a:rPr>
              <a:t>Hardware assembly as soon as the college re-opens</a:t>
            </a:r>
          </a:p>
          <a:p>
            <a:pPr marL="285750" lvl="0" indent="-285750" algn="l" rtl="0">
              <a:spcBef>
                <a:spcPts val="0"/>
              </a:spcBef>
              <a:spcAft>
                <a:spcPts val="1600"/>
              </a:spcAft>
              <a:buFont typeface="Wingdings" panose="05000000000000000000" pitchFamily="2" charset="2"/>
              <a:buChar char="ü"/>
            </a:pPr>
            <a:r>
              <a:rPr lang="en-IN" sz="1600" dirty="0">
                <a:latin typeface="Bahnschrift SemiLight" panose="020B0502040204020203" pitchFamily="34" charset="0"/>
              </a:rPr>
              <a:t>AI training logic ready</a:t>
            </a:r>
            <a:endParaRPr sz="1600" dirty="0">
              <a:latin typeface="Bahnschrift SemiLight" panose="020B0502040204020203" pitchFamily="34" charset="0"/>
            </a:endParaRPr>
          </a:p>
        </p:txBody>
      </p:sp>
      <p:pic>
        <p:nvPicPr>
          <p:cNvPr id="4" name="Google Shape;157;p33">
            <a:extLst>
              <a:ext uri="{FF2B5EF4-FFF2-40B4-BE49-F238E27FC236}">
                <a16:creationId xmlns:a16="http://schemas.microsoft.com/office/drawing/2014/main" id="{555F6DD8-15F9-4B65-9EA1-484867F527B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95453"/>
          <a:stretch/>
        </p:blipFill>
        <p:spPr>
          <a:xfrm>
            <a:off x="0" y="4909624"/>
            <a:ext cx="9147578" cy="23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6"/>
          <p:cNvSpPr txBox="1">
            <a:spLocks noGrp="1"/>
          </p:cNvSpPr>
          <p:nvPr>
            <p:ph type="title"/>
          </p:nvPr>
        </p:nvSpPr>
        <p:spPr>
          <a:xfrm>
            <a:off x="0" y="239026"/>
            <a:ext cx="914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000" b="1" i="1" u="sng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Roboto Mono"/>
                <a:ea typeface="Roboto Mono"/>
                <a:cs typeface="Roboto Mono"/>
                <a:sym typeface="Roboto Mono"/>
              </a:rPr>
              <a:t>                                                                                                            References</a:t>
            </a:r>
            <a:endParaRPr sz="2000" dirty="0"/>
          </a:p>
        </p:txBody>
      </p:sp>
      <p:sp>
        <p:nvSpPr>
          <p:cNvPr id="135" name="Google Shape;135;p26"/>
          <p:cNvSpPr txBox="1">
            <a:spLocks noGrp="1"/>
          </p:cNvSpPr>
          <p:nvPr>
            <p:ph type="body" idx="1"/>
          </p:nvPr>
        </p:nvSpPr>
        <p:spPr>
          <a:xfrm>
            <a:off x="311700" y="945372"/>
            <a:ext cx="8520600" cy="37571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  <a:buNone/>
            </a:pPr>
            <a:r>
              <a:rPr lang="en-IN" sz="1000" i="1" dirty="0">
                <a:latin typeface="Bahnschrift Light" panose="020B0502040204020203" pitchFamily="34" charset="0"/>
                <a:hlinkClick r:id="rId3"/>
              </a:rPr>
              <a:t>https://www.ecalc.ch/xcoptercalc.php?ecalc&amp;lang=en</a:t>
            </a:r>
            <a:endParaRPr lang="en-IN" sz="1000" i="1" dirty="0">
              <a:latin typeface="Bahnschrift Light" panose="020B0502040204020203" pitchFamily="34" charset="0"/>
            </a:endParaRPr>
          </a:p>
          <a:p>
            <a:pPr marL="0" lvl="0" indent="0">
              <a:spcAft>
                <a:spcPts val="1600"/>
              </a:spcAft>
              <a:buNone/>
            </a:pPr>
            <a:r>
              <a:rPr lang="en-IN" sz="1000" i="1" dirty="0">
                <a:latin typeface="Bahnschrift Light" panose="020B0502040204020203" pitchFamily="34" charset="0"/>
                <a:hlinkClick r:id="rId4"/>
              </a:rPr>
              <a:t>https://ieeexplore.ieee.org/document/7849648</a:t>
            </a:r>
            <a:endParaRPr lang="en-IN" sz="1000" i="1" dirty="0">
              <a:latin typeface="Bahnschrift Light" panose="020B0502040204020203" pitchFamily="34" charset="0"/>
            </a:endParaRPr>
          </a:p>
          <a:p>
            <a:pPr marL="0" lvl="0" indent="0">
              <a:spcAft>
                <a:spcPts val="1600"/>
              </a:spcAft>
              <a:buNone/>
            </a:pPr>
            <a:r>
              <a:rPr lang="en-IN" sz="1000" i="1" dirty="0">
                <a:latin typeface="Bahnschrift Light" panose="020B0502040204020203" pitchFamily="34" charset="0"/>
                <a:hlinkClick r:id="rId5"/>
              </a:rPr>
              <a:t>https://www.researchgate.net/</a:t>
            </a:r>
            <a:endParaRPr lang="en-IN" sz="1000" i="1" dirty="0">
              <a:latin typeface="Bahnschrift Light" panose="020B0502040204020203" pitchFamily="34" charset="0"/>
            </a:endParaRPr>
          </a:p>
          <a:p>
            <a:pPr marL="0" lvl="0" indent="0">
              <a:spcAft>
                <a:spcPts val="1600"/>
              </a:spcAft>
              <a:buNone/>
            </a:pPr>
            <a:r>
              <a:rPr lang="en-IN" sz="1000" i="1" dirty="0">
                <a:latin typeface="Bahnschrift Light" panose="020B0502040204020203" pitchFamily="34" charset="0"/>
                <a:hlinkClick r:id="rId6"/>
              </a:rPr>
              <a:t>https://www.udemy.com/course/robotics-with-ros-autonomous-drone-with-path-planning-slam/</a:t>
            </a:r>
            <a:endParaRPr lang="en-IN" sz="1000" i="1" dirty="0">
              <a:latin typeface="Bahnschrift Light" panose="020B0502040204020203" pitchFamily="34" charset="0"/>
            </a:endParaRPr>
          </a:p>
          <a:p>
            <a:pPr marL="0" lvl="0" indent="0">
              <a:spcAft>
                <a:spcPts val="1600"/>
              </a:spcAft>
              <a:buNone/>
            </a:pPr>
            <a:r>
              <a:rPr lang="en-IN" sz="1000" i="1" dirty="0">
                <a:latin typeface="Bahnschrift Light" panose="020B0502040204020203" pitchFamily="34" charset="0"/>
                <a:hlinkClick r:id="rId7"/>
              </a:rPr>
              <a:t>https://www.semanticscholar.org/</a:t>
            </a:r>
            <a:endParaRPr lang="en-IN" sz="1000" i="1" dirty="0">
              <a:latin typeface="Bahnschrift Light" panose="020B0502040204020203" pitchFamily="34" charset="0"/>
            </a:endParaRPr>
          </a:p>
          <a:p>
            <a:pPr marL="0" lvl="0" indent="0">
              <a:spcAft>
                <a:spcPts val="1600"/>
              </a:spcAft>
              <a:buNone/>
            </a:pPr>
            <a:r>
              <a:rPr lang="en-IN" sz="1000" i="1" dirty="0">
                <a:latin typeface="Bahnschrift Light" panose="020B0502040204020203" pitchFamily="34" charset="0"/>
                <a:hlinkClick r:id="rId8"/>
              </a:rPr>
              <a:t>https://www.simscale.com/</a:t>
            </a:r>
            <a:endParaRPr lang="en-IN" sz="1000" i="1" dirty="0">
              <a:latin typeface="Bahnschrift Light" panose="020B0502040204020203" pitchFamily="34" charset="0"/>
            </a:endParaRPr>
          </a:p>
          <a:p>
            <a:pPr marL="0" lvl="0" indent="0">
              <a:spcAft>
                <a:spcPts val="1600"/>
              </a:spcAft>
              <a:buNone/>
            </a:pPr>
            <a:r>
              <a:rPr lang="en-IN" sz="1000" i="1" dirty="0">
                <a:latin typeface="Bahnschrift Light" panose="020B0502040204020203" pitchFamily="34" charset="0"/>
                <a:hlinkClick r:id="rId9"/>
              </a:rPr>
              <a:t>https://www.wired.com/2014/05/modeling-the-thrust-from-a-quadcopter/</a:t>
            </a:r>
            <a:endParaRPr lang="en-IN" sz="1000" i="1" dirty="0">
              <a:latin typeface="Bahnschrift Light" panose="020B0502040204020203" pitchFamily="34" charset="0"/>
            </a:endParaRPr>
          </a:p>
          <a:p>
            <a:pPr marL="0" lvl="0" indent="0">
              <a:spcAft>
                <a:spcPts val="1600"/>
              </a:spcAft>
              <a:buNone/>
            </a:pPr>
            <a:r>
              <a:rPr lang="en-IN" sz="1000" i="1" dirty="0">
                <a:latin typeface="Bahnschrift Light" panose="020B0502040204020203" pitchFamily="34" charset="0"/>
                <a:hlinkClick r:id="rId10"/>
              </a:rPr>
              <a:t>https://www.instructables.com/id/Design-Build-and-Improve-a-Quadcopter/</a:t>
            </a:r>
            <a:endParaRPr lang="en-IN" sz="1000" i="1" dirty="0">
              <a:latin typeface="Bahnschrift Light" panose="020B0502040204020203" pitchFamily="34" charset="0"/>
            </a:endParaRPr>
          </a:p>
          <a:p>
            <a:pPr marL="0" lvl="0" indent="0">
              <a:spcAft>
                <a:spcPts val="1600"/>
              </a:spcAft>
              <a:buNone/>
            </a:pPr>
            <a:r>
              <a:rPr lang="en-IN" sz="1000" i="1" dirty="0">
                <a:latin typeface="Bahnschrift Light" panose="020B0502040204020203" pitchFamily="34" charset="0"/>
                <a:hlinkClick r:id="rId11"/>
              </a:rPr>
              <a:t>https://airshaper.com/</a:t>
            </a:r>
            <a:endParaRPr sz="1000" i="1" dirty="0">
              <a:latin typeface="Bahnschrift Light" panose="020B0502040204020203" pitchFamily="34" charset="0"/>
            </a:endParaRPr>
          </a:p>
        </p:txBody>
      </p:sp>
      <p:pic>
        <p:nvPicPr>
          <p:cNvPr id="4" name="Google Shape;157;p33">
            <a:extLst>
              <a:ext uri="{FF2B5EF4-FFF2-40B4-BE49-F238E27FC236}">
                <a16:creationId xmlns:a16="http://schemas.microsoft.com/office/drawing/2014/main" id="{F2CDEE52-D616-4284-970E-C57CE1E15952}"/>
              </a:ext>
            </a:extLst>
          </p:cNvPr>
          <p:cNvPicPr preferRelativeResize="0"/>
          <p:nvPr/>
        </p:nvPicPr>
        <p:blipFill rotWithShape="1">
          <a:blip r:embed="rId12">
            <a:alphaModFix/>
          </a:blip>
          <a:srcRect t="95453"/>
          <a:stretch/>
        </p:blipFill>
        <p:spPr>
          <a:xfrm>
            <a:off x="0" y="4909624"/>
            <a:ext cx="9147578" cy="23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157;p33">
            <a:extLst>
              <a:ext uri="{FF2B5EF4-FFF2-40B4-BE49-F238E27FC236}">
                <a16:creationId xmlns:a16="http://schemas.microsoft.com/office/drawing/2014/main" id="{14E82A38-2E21-4F6C-88C9-1CE036A2E241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t="95453"/>
          <a:stretch/>
        </p:blipFill>
        <p:spPr>
          <a:xfrm>
            <a:off x="0" y="4909624"/>
            <a:ext cx="9147578" cy="23387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41264B0-4785-4E5D-AF6C-003FAC9ED68B}"/>
              </a:ext>
            </a:extLst>
          </p:cNvPr>
          <p:cNvSpPr/>
          <p:nvPr/>
        </p:nvSpPr>
        <p:spPr>
          <a:xfrm>
            <a:off x="121920" y="2552290"/>
            <a:ext cx="70104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Bahnschrift SemiCondensed" panose="020B0502040204020203" pitchFamily="34" charset="0"/>
              </a:rPr>
              <a:t>Overall weight of drone with components (excluding payload) = 1,434gm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latin typeface="Bahnschrift SemiCondensed" panose="020B0502040204020203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Bahnschrift SemiCondensed" panose="020B0502040204020203" pitchFamily="34" charset="0"/>
                <a:cs typeface="Calibri" panose="020F0502020204030204"/>
              </a:rPr>
              <a:t>Maximum thrust capacity left = 4,566gm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latin typeface="Bahnschrift SemiCondensed" panose="020B0502040204020203" pitchFamily="34" charset="0"/>
              <a:cs typeface="Calibri" panose="020F0502020204030204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Bahnschrift SemiCondensed" panose="020B0502040204020203" pitchFamily="34" charset="0"/>
                <a:cs typeface="Calibri" panose="020F0502020204030204"/>
              </a:rPr>
              <a:t>By applying environmental filter for NTP and wind = 4,300gm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latin typeface="Bahnschrift SemiCondensed" panose="020B0502040204020203" pitchFamily="34" charset="0"/>
              <a:cs typeface="Calibri" panose="020F0502020204030204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Bahnschrift SemiCondensed" panose="020B0502040204020203" pitchFamily="34" charset="0"/>
                <a:cs typeface="Calibri" panose="020F0502020204030204"/>
              </a:rPr>
              <a:t>Finally applying flying filter of (6.018:1) according to NTP and clear weather assumption = 2,300gm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latin typeface="Bahnschrift SemiCondensed" panose="020B0502040204020203" pitchFamily="34" charset="0"/>
              <a:cs typeface="Calibri" panose="020F0502020204030204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Bahnschrift SemiCondensed" panose="020B0502040204020203" pitchFamily="34" charset="0"/>
                <a:cs typeface="Calibri" panose="020F0502020204030204"/>
              </a:rPr>
              <a:t>Hence for comfortable flying, the capacity of the drone is 2,300gm payload weight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B0D7E33-10B6-422A-A53E-7F03DB274C97}"/>
              </a:ext>
            </a:extLst>
          </p:cNvPr>
          <p:cNvSpPr/>
          <p:nvPr/>
        </p:nvSpPr>
        <p:spPr>
          <a:xfrm>
            <a:off x="513245" y="1088830"/>
            <a:ext cx="191427" cy="209021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7026FE-BD02-4944-8DE3-6FC8FEC9B4D2}"/>
              </a:ext>
            </a:extLst>
          </p:cNvPr>
          <p:cNvSpPr txBox="1"/>
          <p:nvPr/>
        </p:nvSpPr>
        <p:spPr>
          <a:xfrm>
            <a:off x="710476" y="1052872"/>
            <a:ext cx="4399721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Bahnschrift Light" panose="020B0502040204020203" pitchFamily="34" charset="0"/>
                <a:cs typeface="Biome Light" panose="020B0303030204020804" pitchFamily="34" charset="0"/>
              </a:rPr>
              <a:t>Thrust vector – max 1024gm for each motor</a:t>
            </a:r>
          </a:p>
        </p:txBody>
      </p:sp>
      <p:sp>
        <p:nvSpPr>
          <p:cNvPr id="8" name="Flowchart: Summing Junction 7">
            <a:extLst>
              <a:ext uri="{FF2B5EF4-FFF2-40B4-BE49-F238E27FC236}">
                <a16:creationId xmlns:a16="http://schemas.microsoft.com/office/drawing/2014/main" id="{90AB9EDC-5466-4CD2-9A65-1661F3DC6481}"/>
              </a:ext>
            </a:extLst>
          </p:cNvPr>
          <p:cNvSpPr/>
          <p:nvPr/>
        </p:nvSpPr>
        <p:spPr>
          <a:xfrm>
            <a:off x="507441" y="1501466"/>
            <a:ext cx="197231" cy="215286"/>
          </a:xfrm>
          <a:prstGeom prst="flowChartSummingJunction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0B5D70-F296-4678-A556-D931783172EA}"/>
              </a:ext>
            </a:extLst>
          </p:cNvPr>
          <p:cNvSpPr txBox="1"/>
          <p:nvPr/>
        </p:nvSpPr>
        <p:spPr>
          <a:xfrm>
            <a:off x="710476" y="1438044"/>
            <a:ext cx="5581373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Bahnschrift Light" panose="020B0502040204020203" pitchFamily="34" charset="0"/>
              </a:rPr>
              <a:t>Payload vector –  6kg capacity (As centered as possible)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5C7B4F2A-7E3A-4A42-9432-01447E3545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9969" y="1553832"/>
            <a:ext cx="2525532" cy="2732401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5" name="Oval 24">
            <a:extLst>
              <a:ext uri="{FF2B5EF4-FFF2-40B4-BE49-F238E27FC236}">
                <a16:creationId xmlns:a16="http://schemas.microsoft.com/office/drawing/2014/main" id="{736FE5D9-644A-46D2-AAF4-95E9CD5C78C1}"/>
              </a:ext>
            </a:extLst>
          </p:cNvPr>
          <p:cNvSpPr/>
          <p:nvPr/>
        </p:nvSpPr>
        <p:spPr>
          <a:xfrm>
            <a:off x="578534" y="115824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A0940C8-F18A-4864-8977-30198CE56647}"/>
              </a:ext>
            </a:extLst>
          </p:cNvPr>
          <p:cNvCxnSpPr>
            <a:cxnSpLocks/>
          </p:cNvCxnSpPr>
          <p:nvPr/>
        </p:nvCxnSpPr>
        <p:spPr>
          <a:xfrm>
            <a:off x="366160" y="2416381"/>
            <a:ext cx="579039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CAF6FC7-3893-4967-B779-25CFE5D9C71A}"/>
              </a:ext>
            </a:extLst>
          </p:cNvPr>
          <p:cNvCxnSpPr>
            <a:cxnSpLocks/>
          </p:cNvCxnSpPr>
          <p:nvPr/>
        </p:nvCxnSpPr>
        <p:spPr>
          <a:xfrm>
            <a:off x="320039" y="4488180"/>
            <a:ext cx="58826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66FCE4A-913C-4217-9ADD-DFE0AA370BD3}"/>
              </a:ext>
            </a:extLst>
          </p:cNvPr>
          <p:cNvCxnSpPr>
            <a:cxnSpLocks/>
          </p:cNvCxnSpPr>
          <p:nvPr/>
        </p:nvCxnSpPr>
        <p:spPr>
          <a:xfrm>
            <a:off x="6352809" y="882625"/>
            <a:ext cx="0" cy="38189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Google Shape;74;p16">
            <a:extLst>
              <a:ext uri="{FF2B5EF4-FFF2-40B4-BE49-F238E27FC236}">
                <a16:creationId xmlns:a16="http://schemas.microsoft.com/office/drawing/2014/main" id="{CA0849D9-6B9A-4949-931C-1A375AD3FDC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214414"/>
            <a:ext cx="914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000" b="1" i="1" u="sng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Roboto Mono"/>
                <a:ea typeface="Roboto Mono"/>
                <a:cs typeface="Roboto Mono"/>
                <a:sym typeface="Roboto Mono"/>
              </a:rPr>
              <a:t>                                                                                             Payload Calculation</a:t>
            </a: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1616145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rawing of a person&#10;&#10;Description automatically generated">
            <a:extLst>
              <a:ext uri="{FF2B5EF4-FFF2-40B4-BE49-F238E27FC236}">
                <a16:creationId xmlns:a16="http://schemas.microsoft.com/office/drawing/2014/main" id="{985671CF-30E2-44CE-9F8E-1EFD88EB15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1390" y="310384"/>
            <a:ext cx="5501219" cy="388968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2A0E3C0-F53E-4AB3-A25F-39F232C7EE85}"/>
              </a:ext>
            </a:extLst>
          </p:cNvPr>
          <p:cNvSpPr txBox="1"/>
          <p:nvPr/>
        </p:nvSpPr>
        <p:spPr>
          <a:xfrm>
            <a:off x="2483125" y="4305577"/>
            <a:ext cx="41777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b="1" dirty="0">
                <a:latin typeface="Abadi Extra Light" panose="020B0204020104020204" pitchFamily="34" charset="0"/>
              </a:rPr>
              <a:t>Diagram : </a:t>
            </a:r>
            <a:r>
              <a:rPr lang="en-IN" sz="1200" b="1" i="1" u="sng" dirty="0">
                <a:latin typeface="Abadi Extra Light" panose="020B0204020104020204" pitchFamily="34" charset="0"/>
              </a:rPr>
              <a:t>Various mathematical components of the </a:t>
            </a:r>
            <a:r>
              <a:rPr lang="en-IN" sz="1200" b="1" i="1" u="sng" dirty="0" err="1">
                <a:latin typeface="Abadi Extra Light" panose="020B0204020104020204" pitchFamily="34" charset="0"/>
              </a:rPr>
              <a:t>hexacopter</a:t>
            </a:r>
            <a:r>
              <a:rPr lang="en-IN" sz="1200" b="1" i="1" u="sng" dirty="0">
                <a:latin typeface="Abadi Extra Light" panose="020B0204020104020204" pitchFamily="34" charset="0"/>
              </a:rPr>
              <a:t> UAV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033CDD-1050-412E-8F4D-4F5C9EFBFC8B}"/>
              </a:ext>
            </a:extLst>
          </p:cNvPr>
          <p:cNvSpPr/>
          <p:nvPr/>
        </p:nvSpPr>
        <p:spPr>
          <a:xfrm>
            <a:off x="7322609" y="3920856"/>
            <a:ext cx="163851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sz="1100" dirty="0">
                <a:solidFill>
                  <a:srgbClr val="222222"/>
                </a:solidFill>
                <a:latin typeface="arial" panose="020B0604020202020204" pitchFamily="34" charset="0"/>
              </a:rPr>
              <a:t>ω</a:t>
            </a:r>
            <a:r>
              <a:rPr lang="en-IN" sz="1100" dirty="0">
                <a:solidFill>
                  <a:srgbClr val="222222"/>
                </a:solidFill>
                <a:latin typeface="Abadi" panose="020B0604020104020204" pitchFamily="34" charset="0"/>
              </a:rPr>
              <a:t> – Angular Momentum</a:t>
            </a:r>
          </a:p>
          <a:p>
            <a:r>
              <a:rPr lang="en-IN" sz="1100" dirty="0">
                <a:solidFill>
                  <a:srgbClr val="222222"/>
                </a:solidFill>
                <a:latin typeface="Abadi" panose="020B0604020104020204" pitchFamily="34" charset="0"/>
              </a:rPr>
              <a:t>τ  – Torque</a:t>
            </a:r>
          </a:p>
          <a:p>
            <a:r>
              <a:rPr lang="en-IN" sz="1100" dirty="0">
                <a:solidFill>
                  <a:srgbClr val="222222"/>
                </a:solidFill>
                <a:latin typeface="Abadi" panose="020B0604020104020204" pitchFamily="34" charset="0"/>
              </a:rPr>
              <a:t>F  – Thrust</a:t>
            </a:r>
          </a:p>
          <a:p>
            <a:endParaRPr lang="en-IN" sz="1100" dirty="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pic>
        <p:nvPicPr>
          <p:cNvPr id="10" name="Google Shape;157;p33">
            <a:extLst>
              <a:ext uri="{FF2B5EF4-FFF2-40B4-BE49-F238E27FC236}">
                <a16:creationId xmlns:a16="http://schemas.microsoft.com/office/drawing/2014/main" id="{D704385A-54F6-4F31-A873-C7AAE64486B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95453"/>
          <a:stretch/>
        </p:blipFill>
        <p:spPr>
          <a:xfrm>
            <a:off x="0" y="4909624"/>
            <a:ext cx="9147578" cy="2338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05982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0" y="239026"/>
            <a:ext cx="914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000" b="1" i="1" u="sng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Roboto Mono"/>
                <a:ea typeface="Roboto Mono"/>
                <a:cs typeface="Roboto Mono"/>
                <a:sym typeface="Roboto Mono"/>
              </a:rPr>
              <a:t>                                                                                                       Aerodynamics</a:t>
            </a:r>
            <a:endParaRPr sz="2000" dirty="0"/>
          </a:p>
        </p:txBody>
      </p:sp>
      <p:pic>
        <p:nvPicPr>
          <p:cNvPr id="6" name="Google Shape;157;p33">
            <a:extLst>
              <a:ext uri="{FF2B5EF4-FFF2-40B4-BE49-F238E27FC236}">
                <a16:creationId xmlns:a16="http://schemas.microsoft.com/office/drawing/2014/main" id="{6ED9D6B6-2946-42F5-A2DD-10CB8D2773E5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95453"/>
          <a:stretch/>
        </p:blipFill>
        <p:spPr>
          <a:xfrm>
            <a:off x="0" y="4909624"/>
            <a:ext cx="9147578" cy="23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151B6F01-9F64-445B-B21E-116C45645B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444913"/>
            <a:ext cx="9144000" cy="268978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CA57DB4-CD04-4495-AE9F-0DFEB9E310D8}"/>
              </a:ext>
            </a:extLst>
          </p:cNvPr>
          <p:cNvSpPr/>
          <p:nvPr/>
        </p:nvSpPr>
        <p:spPr>
          <a:xfrm>
            <a:off x="232117" y="1000440"/>
            <a:ext cx="9144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i="1" dirty="0">
                <a:latin typeface="Abadi" panose="020B0604020104020204" pitchFamily="34" charset="0"/>
              </a:rPr>
              <a:t>The velocity contour between the rotors with the influence of horizontal airflow is shown 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215D5A5-52E1-4FCE-BAC6-21BCF0EC8D67}"/>
              </a:ext>
            </a:extLst>
          </p:cNvPr>
          <p:cNvSpPr/>
          <p:nvPr/>
        </p:nvSpPr>
        <p:spPr>
          <a:xfrm>
            <a:off x="910752" y="4093822"/>
            <a:ext cx="757909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100" b="1" dirty="0">
                <a:latin typeface="Abadi Extra Light" panose="020B0204020104020204" pitchFamily="34" charset="0"/>
              </a:rPr>
              <a:t>       (a) 0 m/s                                                                  (b) 2.5 m/s                                                                (c) 4 m/s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oogle Shape;157;p33">
            <a:extLst>
              <a:ext uri="{FF2B5EF4-FFF2-40B4-BE49-F238E27FC236}">
                <a16:creationId xmlns:a16="http://schemas.microsoft.com/office/drawing/2014/main" id="{A5247BB1-63D5-4736-9CAB-CB58F8BD2DD1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t="95453"/>
          <a:stretch/>
        </p:blipFill>
        <p:spPr>
          <a:xfrm>
            <a:off x="0" y="4909624"/>
            <a:ext cx="9147578" cy="23387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F2B1480-CF3D-44F2-98E4-3CE4BDAEC161}"/>
              </a:ext>
            </a:extLst>
          </p:cNvPr>
          <p:cNvSpPr txBox="1"/>
          <p:nvPr/>
        </p:nvSpPr>
        <p:spPr>
          <a:xfrm>
            <a:off x="1001150" y="322819"/>
            <a:ext cx="71416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i="1" u="sng" dirty="0">
                <a:latin typeface="Abadi" panose="020B0604020104020204" pitchFamily="34" charset="0"/>
              </a:rPr>
              <a:t>From an earlier made </a:t>
            </a:r>
            <a:r>
              <a:rPr lang="en-IN" sz="1200" i="1" u="sng" dirty="0" err="1">
                <a:latin typeface="Abadi" panose="020B0604020104020204" pitchFamily="34" charset="0"/>
              </a:rPr>
              <a:t>hexacopter</a:t>
            </a:r>
            <a:r>
              <a:rPr lang="en-IN" sz="1200" i="1" u="sng" dirty="0">
                <a:latin typeface="Abadi" panose="020B0604020104020204" pitchFamily="34" charset="0"/>
              </a:rPr>
              <a:t>, these were the results of experimental analysis using attached sensors 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AF5C804-65CE-4766-BBCC-E8546371A7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662" y="1199820"/>
            <a:ext cx="3251981" cy="274385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D48DF38-0885-47FC-90BE-8EA1F2015F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8359" y="1221290"/>
            <a:ext cx="3452673" cy="272238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292CD85-7B3A-4D50-85FF-B70F9C392EE1}"/>
              </a:ext>
            </a:extLst>
          </p:cNvPr>
          <p:cNvSpPr/>
          <p:nvPr/>
        </p:nvSpPr>
        <p:spPr>
          <a:xfrm>
            <a:off x="699946" y="4143571"/>
            <a:ext cx="361828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000" b="1" dirty="0">
                <a:latin typeface="Abadi Extra Light" panose="020B0204020104020204" pitchFamily="34" charset="0"/>
              </a:rPr>
              <a:t>Graph(1): Thrust and power consumption with different wind speeds.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2740CED-AFCB-422B-8927-B28E67D63F11}"/>
              </a:ext>
            </a:extLst>
          </p:cNvPr>
          <p:cNvSpPr/>
          <p:nvPr/>
        </p:nvSpPr>
        <p:spPr>
          <a:xfrm>
            <a:off x="5369659" y="4143570"/>
            <a:ext cx="307007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000" b="1" dirty="0">
                <a:latin typeface="Abadi Extra Light" panose="020B0204020104020204" pitchFamily="34" charset="0"/>
              </a:rPr>
              <a:t>Graph(2): Thrust and power increment at different speeds.</a:t>
            </a:r>
          </a:p>
        </p:txBody>
      </p:sp>
    </p:spTree>
    <p:extLst>
      <p:ext uri="{BB962C8B-B14F-4D97-AF65-F5344CB8AC3E}">
        <p14:creationId xmlns:p14="http://schemas.microsoft.com/office/powerpoint/2010/main" val="5683429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157;p33">
            <a:extLst>
              <a:ext uri="{FF2B5EF4-FFF2-40B4-BE49-F238E27FC236}">
                <a16:creationId xmlns:a16="http://schemas.microsoft.com/office/drawing/2014/main" id="{8E6C5EB8-7CB3-4A3F-9C29-268CD540841B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t="95453"/>
          <a:stretch/>
        </p:blipFill>
        <p:spPr>
          <a:xfrm>
            <a:off x="0" y="4909624"/>
            <a:ext cx="9147578" cy="23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1C1ED71-17E5-483F-A0F5-44457FE635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196" y="1352354"/>
            <a:ext cx="8689608" cy="220169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5C94C66-8BC9-45DE-BEA2-1F51D768E18C}"/>
              </a:ext>
            </a:extLst>
          </p:cNvPr>
          <p:cNvSpPr/>
          <p:nvPr/>
        </p:nvSpPr>
        <p:spPr>
          <a:xfrm>
            <a:off x="1855551" y="415790"/>
            <a:ext cx="54328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i="1" u="sng" dirty="0">
                <a:latin typeface="Abadi" panose="020B0604020104020204" pitchFamily="34" charset="0"/>
              </a:rPr>
              <a:t>Vortex distribution of </a:t>
            </a:r>
            <a:r>
              <a:rPr lang="en-IN" i="1" u="sng" dirty="0" err="1">
                <a:latin typeface="Abadi" panose="020B0604020104020204" pitchFamily="34" charset="0"/>
              </a:rPr>
              <a:t>Hexacopter</a:t>
            </a:r>
            <a:r>
              <a:rPr lang="en-IN" i="1" u="sng" dirty="0">
                <a:latin typeface="Abadi" panose="020B0604020104020204" pitchFamily="34" charset="0"/>
              </a:rPr>
              <a:t> UAV at different horizontal speeds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3231A2F-0FCF-4808-8F2F-29F2ACA6AD1D}"/>
              </a:ext>
            </a:extLst>
          </p:cNvPr>
          <p:cNvSpPr/>
          <p:nvPr/>
        </p:nvSpPr>
        <p:spPr>
          <a:xfrm>
            <a:off x="61772" y="3390440"/>
            <a:ext cx="844918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100" b="1" dirty="0">
                <a:latin typeface="Abadi Extra Light" panose="020B0204020104020204" pitchFamily="34" charset="0"/>
              </a:rPr>
              <a:t>                       (a) 0 m/s                                                                (b) 2.5 m/s                                                                 (c) 4 m/s </a:t>
            </a:r>
          </a:p>
        </p:txBody>
      </p:sp>
    </p:spTree>
    <p:extLst>
      <p:ext uri="{BB962C8B-B14F-4D97-AF65-F5344CB8AC3E}">
        <p14:creationId xmlns:p14="http://schemas.microsoft.com/office/powerpoint/2010/main" val="14514929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1D3A9D9-D4E2-4E06-ADF1-5802B3587A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008" y="1359172"/>
            <a:ext cx="8349983" cy="242515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74E51B4-7722-471C-AEF3-9722A47412DD}"/>
              </a:ext>
            </a:extLst>
          </p:cNvPr>
          <p:cNvSpPr/>
          <p:nvPr/>
        </p:nvSpPr>
        <p:spPr>
          <a:xfrm>
            <a:off x="61772" y="3903911"/>
            <a:ext cx="844918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100" b="1" dirty="0">
                <a:latin typeface="Abadi Extra Light" panose="020B0204020104020204" pitchFamily="34" charset="0"/>
              </a:rPr>
              <a:t>                                      (a) 0 m/s                                                        (b) 2.5 m/s                                                            (c) 4 m/s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09B994D-0F25-4A57-915E-E241579CC75E}"/>
              </a:ext>
            </a:extLst>
          </p:cNvPr>
          <p:cNvSpPr/>
          <p:nvPr/>
        </p:nvSpPr>
        <p:spPr>
          <a:xfrm>
            <a:off x="1128931" y="770030"/>
            <a:ext cx="688613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i="1" u="sng" dirty="0">
                <a:latin typeface="Abadi" panose="020B0604020104020204" pitchFamily="34" charset="0"/>
              </a:rPr>
              <a:t>Pressure distribution on the plane upper 10 mm of the </a:t>
            </a:r>
            <a:r>
              <a:rPr lang="en-IN" i="1" u="sng" dirty="0" err="1">
                <a:latin typeface="Abadi" panose="020B0604020104020204" pitchFamily="34" charset="0"/>
              </a:rPr>
              <a:t>center</a:t>
            </a:r>
            <a:r>
              <a:rPr lang="en-IN" i="1" u="sng" dirty="0">
                <a:latin typeface="Abadi" panose="020B0604020104020204" pitchFamily="34" charset="0"/>
              </a:rPr>
              <a:t> of the </a:t>
            </a:r>
            <a:r>
              <a:rPr lang="en-IN" i="1" u="sng" dirty="0" err="1">
                <a:latin typeface="Abadi" panose="020B0604020104020204" pitchFamily="34" charset="0"/>
              </a:rPr>
              <a:t>Hexacopter</a:t>
            </a:r>
            <a:r>
              <a:rPr lang="en-IN" i="1" u="sng" dirty="0">
                <a:latin typeface="Abadi" panose="020B0604020104020204" pitchFamily="34" charset="0"/>
              </a:rPr>
              <a:t> UAV</a:t>
            </a:r>
          </a:p>
        </p:txBody>
      </p:sp>
      <p:pic>
        <p:nvPicPr>
          <p:cNvPr id="7" name="Google Shape;157;p33">
            <a:extLst>
              <a:ext uri="{FF2B5EF4-FFF2-40B4-BE49-F238E27FC236}">
                <a16:creationId xmlns:a16="http://schemas.microsoft.com/office/drawing/2014/main" id="{CDEC54EF-2486-4BF8-BBD8-1B321B9AA715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95453"/>
          <a:stretch/>
        </p:blipFill>
        <p:spPr>
          <a:xfrm>
            <a:off x="0" y="4909624"/>
            <a:ext cx="9147578" cy="2338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9856676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3434</TotalTime>
  <Words>3317</Words>
  <Application>Microsoft Office PowerPoint</Application>
  <PresentationFormat>On-screen Show (16:9)</PresentationFormat>
  <Paragraphs>579</Paragraphs>
  <Slides>39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20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60" baseType="lpstr">
      <vt:lpstr>PMingLiU</vt:lpstr>
      <vt:lpstr>Abadi</vt:lpstr>
      <vt:lpstr>Abadi Extra Light</vt:lpstr>
      <vt:lpstr>Arial</vt:lpstr>
      <vt:lpstr>Arial</vt:lpstr>
      <vt:lpstr>Bahnschrift</vt:lpstr>
      <vt:lpstr>Bahnschrift Light</vt:lpstr>
      <vt:lpstr>Bahnschrift Light SemiCondensed</vt:lpstr>
      <vt:lpstr>Bahnschrift SemiBold</vt:lpstr>
      <vt:lpstr>Bahnschrift SemiCondensed</vt:lpstr>
      <vt:lpstr>Bahnschrift SemiLight</vt:lpstr>
      <vt:lpstr>Bahnschrift SemiLight Condensed</vt:lpstr>
      <vt:lpstr>Bahnschrift SemiLight SemiConde</vt:lpstr>
      <vt:lpstr>Biome Light</vt:lpstr>
      <vt:lpstr>Cambria Math</vt:lpstr>
      <vt:lpstr>Daytona Pro Condensed</vt:lpstr>
      <vt:lpstr>Daytona Pro Condensed Light</vt:lpstr>
      <vt:lpstr>Quire Sans</vt:lpstr>
      <vt:lpstr>Roboto Mono</vt:lpstr>
      <vt:lpstr>Wingdings</vt:lpstr>
      <vt:lpstr>Simple Light</vt:lpstr>
      <vt:lpstr>PowerPoint Presentation</vt:lpstr>
      <vt:lpstr>PowerPoint Presentation</vt:lpstr>
      <vt:lpstr>PowerPoint Presentation</vt:lpstr>
      <vt:lpstr>                                                                                             Payload Calculation</vt:lpstr>
      <vt:lpstr>PowerPoint Presentation</vt:lpstr>
      <vt:lpstr>                                                                                                       Aerodynamics</vt:lpstr>
      <vt:lpstr>PowerPoint Presentation</vt:lpstr>
      <vt:lpstr>PowerPoint Presentation</vt:lpstr>
      <vt:lpstr>PowerPoint Presentation</vt:lpstr>
      <vt:lpstr>PowerPoint Presentation</vt:lpstr>
      <vt:lpstr>                                                                                        Performance Statistics</vt:lpstr>
      <vt:lpstr>PowerPoint Presentation</vt:lpstr>
      <vt:lpstr>                                 Structural &amp; Stability Analysis (with &amp; without payload)</vt:lpstr>
      <vt:lpstr>PowerPoint Presentation</vt:lpstr>
      <vt:lpstr>PowerPoint Presentation</vt:lpstr>
      <vt:lpstr>                                                   CAD File with Payload &amp; Drone Components</vt:lpstr>
      <vt:lpstr>                                                               Autonomous Flight Algorithm Details</vt:lpstr>
      <vt:lpstr>PowerPoint Presentation</vt:lpstr>
      <vt:lpstr>i) Take off and landing logic</vt:lpstr>
      <vt:lpstr>Take off Logic</vt:lpstr>
      <vt:lpstr>PowerPoint Presentation</vt:lpstr>
      <vt:lpstr>ii) Flight algorithm</vt:lpstr>
      <vt:lpstr>PowerPoint Presentation</vt:lpstr>
      <vt:lpstr>PowerPoint Presentation</vt:lpstr>
      <vt:lpstr>iii) Trip management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                                                                 Frame Detection Algorithm Details </vt:lpstr>
      <vt:lpstr>PowerPoint Presentation</vt:lpstr>
      <vt:lpstr>                                                                   Gazebo Simulation &amp; Assumptions</vt:lpstr>
      <vt:lpstr>                                                             Component Sources, Price &amp; total cost</vt:lpstr>
      <vt:lpstr>                                                                                               Component Details</vt:lpstr>
      <vt:lpstr>                                                                             Execution plan with timelines</vt:lpstr>
      <vt:lpstr>                                                                                                  Current Progress</vt:lpstr>
      <vt:lpstr>                                                                                                            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Aanis Noor</dc:creator>
  <cp:lastModifiedBy>mohd.1822it1083</cp:lastModifiedBy>
  <cp:revision>601</cp:revision>
  <dcterms:modified xsi:type="dcterms:W3CDTF">2020-08-09T17:36:56Z</dcterms:modified>
</cp:coreProperties>
</file>