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315" r:id="rId4"/>
    <p:sldId id="309" r:id="rId5"/>
    <p:sldId id="317" r:id="rId6"/>
    <p:sldId id="316" r:id="rId7"/>
    <p:sldId id="310" r:id="rId8"/>
    <p:sldId id="318" r:id="rId9"/>
    <p:sldId id="311" r:id="rId10"/>
    <p:sldId id="312" r:id="rId11"/>
    <p:sldId id="313" r:id="rId12"/>
    <p:sldId id="314" r:id="rId13"/>
    <p:sldId id="319" r:id="rId14"/>
    <p:sldId id="320" r:id="rId15"/>
    <p:sldId id="321" r:id="rId16"/>
    <p:sldId id="293" r:id="rId17"/>
    <p:sldId id="322" r:id="rId18"/>
    <p:sldId id="323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87" autoAdjust="0"/>
    <p:restoredTop sz="96763" autoAdjust="0"/>
  </p:normalViewPr>
  <p:slideViewPr>
    <p:cSldViewPr>
      <p:cViewPr varScale="1">
        <p:scale>
          <a:sx n="75" d="100"/>
          <a:sy n="75" d="100"/>
        </p:scale>
        <p:origin x="-108" y="-138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49ED-9D9D-48DF-8B66-5F4BD4682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2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284984"/>
            <a:ext cx="6400800" cy="40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– Character and String Library</a:t>
            </a: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386357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3655310"/>
            <a:ext cx="2304256" cy="49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6525" y="116632"/>
            <a:ext cx="8229600" cy="633413"/>
          </a:xfrm>
        </p:spPr>
        <p:txBody>
          <a:bodyPr/>
          <a:lstStyle/>
          <a:p>
            <a:r>
              <a:rPr lang="en-US" altLang="ko-KR" sz="4000" dirty="0" smtClean="0"/>
              <a:t>String-Manipulation Functions 2/5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5081" y="1268760"/>
            <a:ext cx="6465231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char * </a:t>
            </a:r>
            <a:r>
              <a:rPr lang="en-US" altLang="ko-KR" dirty="0" err="1" smtClean="0">
                <a:latin typeface="+mn-ea"/>
                <a:ea typeface="+mn-ea"/>
              </a:rPr>
              <a:t>strcat</a:t>
            </a:r>
            <a:r>
              <a:rPr lang="en-US" altLang="ko-KR" dirty="0" smtClean="0">
                <a:latin typeface="+mn-ea"/>
                <a:ea typeface="+mn-ea"/>
              </a:rPr>
              <a:t> ( char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*s2 )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char * </a:t>
            </a:r>
            <a:r>
              <a:rPr lang="en-US" altLang="ko-KR" dirty="0" err="1" smtClean="0">
                <a:latin typeface="+mn-ea"/>
                <a:ea typeface="+mn-ea"/>
              </a:rPr>
              <a:t>strncat</a:t>
            </a:r>
            <a:r>
              <a:rPr lang="en-US" altLang="ko-KR" dirty="0" smtClean="0">
                <a:latin typeface="+mn-ea"/>
                <a:ea typeface="+mn-ea"/>
              </a:rPr>
              <a:t> ( char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*s2, </a:t>
            </a:r>
            <a:r>
              <a:rPr lang="en-US" altLang="ko-KR" dirty="0" err="1" smtClean="0">
                <a:latin typeface="+mn-ea"/>
                <a:ea typeface="+mn-ea"/>
              </a:rPr>
              <a:t>size_t</a:t>
            </a:r>
            <a:r>
              <a:rPr lang="en-US" altLang="ko-KR" dirty="0" smtClean="0">
                <a:latin typeface="+mn-ea"/>
                <a:ea typeface="+mn-ea"/>
              </a:rPr>
              <a:t> n 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0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8592"/>
            <a:ext cx="47273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265886"/>
            <a:ext cx="581025" cy="54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4" y="4505712"/>
            <a:ext cx="4728115" cy="18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6" y="5081776"/>
            <a:ext cx="522519" cy="36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36525" y="116632"/>
            <a:ext cx="8229600" cy="633413"/>
          </a:xfrm>
        </p:spPr>
        <p:txBody>
          <a:bodyPr/>
          <a:lstStyle/>
          <a:p>
            <a:r>
              <a:rPr lang="en-US" altLang="ko-KR" sz="4000" dirty="0" smtClean="0"/>
              <a:t>String-Manipulation Functions 3/5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24744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int </a:t>
            </a:r>
            <a:r>
              <a:rPr lang="en-US" altLang="ko-KR" dirty="0" err="1" smtClean="0">
                <a:latin typeface="+mj-ea"/>
                <a:ea typeface="+mj-ea"/>
              </a:rPr>
              <a:t>strcmp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 *s1, 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 *s2 );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1223" y="4136380"/>
            <a:ext cx="69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int </a:t>
            </a:r>
            <a:r>
              <a:rPr lang="en-US" altLang="ko-KR" dirty="0" err="1" smtClean="0">
                <a:latin typeface="+mj-ea"/>
                <a:ea typeface="+mj-ea"/>
              </a:rPr>
              <a:t>strncmp</a:t>
            </a:r>
            <a:r>
              <a:rPr lang="en-US" altLang="ko-KR" dirty="0" smtClean="0">
                <a:latin typeface="+mj-ea"/>
                <a:ea typeface="+mj-ea"/>
              </a:rPr>
              <a:t>( 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 *s1, 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 *s2, </a:t>
            </a:r>
            <a:r>
              <a:rPr lang="en-US" altLang="ko-KR" dirty="0" err="1" smtClean="0">
                <a:latin typeface="+mj-ea"/>
                <a:ea typeface="+mj-ea"/>
              </a:rPr>
              <a:t>size_t</a:t>
            </a:r>
            <a:r>
              <a:rPr lang="en-US" altLang="ko-KR" dirty="0" smtClean="0">
                <a:latin typeface="+mj-ea"/>
                <a:ea typeface="+mj-ea"/>
              </a:rPr>
              <a:t> n );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57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430274"/>
            <a:ext cx="2803732" cy="229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96" y="2852936"/>
            <a:ext cx="1066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3998912" cy="248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38" y="6311831"/>
            <a:ext cx="1724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0274"/>
            <a:ext cx="2603661" cy="229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71214"/>
            <a:ext cx="360040" cy="38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56" y="4785648"/>
            <a:ext cx="2906477" cy="181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50" y="6623527"/>
            <a:ext cx="923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6525" y="116632"/>
            <a:ext cx="8229600" cy="633413"/>
          </a:xfrm>
        </p:spPr>
        <p:txBody>
          <a:bodyPr/>
          <a:lstStyle/>
          <a:p>
            <a:r>
              <a:rPr lang="en-US" altLang="ko-KR" sz="4000" dirty="0" smtClean="0"/>
              <a:t>String-Manipulation Functions 4/5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907054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char * </a:t>
            </a:r>
            <a:r>
              <a:rPr lang="en-US" altLang="ko-KR" sz="1400" dirty="0" err="1" smtClean="0">
                <a:latin typeface="+mn-ea"/>
                <a:ea typeface="+mn-ea"/>
              </a:rPr>
              <a:t>strchr</a:t>
            </a:r>
            <a:r>
              <a:rPr lang="en-US" altLang="ko-KR" sz="1400" dirty="0" smtClean="0">
                <a:latin typeface="+mn-ea"/>
                <a:ea typeface="+mn-ea"/>
              </a:rPr>
              <a:t> (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*s, int c);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문자열 내에서 특정 문자 검색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처음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907054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char * </a:t>
            </a:r>
            <a:r>
              <a:rPr lang="en-US" altLang="ko-KR" sz="1400" dirty="0" err="1" smtClean="0">
                <a:latin typeface="+mn-ea"/>
                <a:ea typeface="+mn-ea"/>
              </a:rPr>
              <a:t>strrchr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*s1, int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c);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 smtClean="0">
                <a:latin typeface="+mn-ea"/>
                <a:ea typeface="+mn-ea"/>
              </a:rPr>
              <a:t>문자열 내에서 특정 문자 검색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마지막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3841884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size_t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strcspn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*s1,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*s2);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size_t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strspn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*s1,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*s2);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273351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char * </a:t>
            </a:r>
            <a:r>
              <a:rPr lang="en-US" altLang="ko-KR" sz="1400" dirty="0" err="1" smtClean="0">
                <a:latin typeface="+mn-ea"/>
                <a:ea typeface="+mn-ea"/>
              </a:rPr>
              <a:t>strstr</a:t>
            </a:r>
            <a:r>
              <a:rPr lang="en-US" altLang="ko-KR" sz="1400" dirty="0" smtClean="0">
                <a:latin typeface="+mn-ea"/>
                <a:ea typeface="+mn-ea"/>
              </a:rPr>
              <a:t>(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*s1, </a:t>
            </a:r>
            <a:r>
              <a:rPr lang="en-US" altLang="ko-KR" sz="1400" dirty="0" err="1" smtClean="0">
                <a:latin typeface="+mn-ea"/>
                <a:ea typeface="+mn-ea"/>
              </a:rPr>
              <a:t>const</a:t>
            </a:r>
            <a:r>
              <a:rPr lang="en-US" altLang="ko-KR" sz="1400" dirty="0" smtClean="0">
                <a:latin typeface="+mn-ea"/>
                <a:ea typeface="+mn-ea"/>
              </a:rPr>
              <a:t> char *s2);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문자열에서 특정 문자열의 위치 검색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8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26" y="5157192"/>
            <a:ext cx="681876" cy="114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" y="2132856"/>
            <a:ext cx="31337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6" y="2070140"/>
            <a:ext cx="29718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01" y="5455575"/>
            <a:ext cx="1264715" cy="65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1247552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char * </a:t>
            </a:r>
            <a:r>
              <a:rPr lang="en-US" altLang="ko-KR" sz="1600" dirty="0" err="1" smtClean="0">
                <a:latin typeface="+mn-ea"/>
                <a:ea typeface="+mn-ea"/>
              </a:rPr>
              <a:t>strtok</a:t>
            </a:r>
            <a:r>
              <a:rPr lang="en-US" altLang="ko-KR" sz="1600" dirty="0" smtClean="0">
                <a:latin typeface="+mn-ea"/>
                <a:ea typeface="+mn-ea"/>
              </a:rPr>
              <a:t>( char *s1, </a:t>
            </a:r>
            <a:r>
              <a:rPr lang="en-US" altLang="ko-KR" sz="1600" dirty="0" err="1" smtClean="0">
                <a:latin typeface="+mn-ea"/>
                <a:ea typeface="+mn-ea"/>
              </a:rPr>
              <a:t>const</a:t>
            </a:r>
            <a:r>
              <a:rPr lang="en-US" altLang="ko-KR" sz="1600" dirty="0" smtClean="0">
                <a:latin typeface="+mn-ea"/>
                <a:ea typeface="+mn-ea"/>
              </a:rPr>
              <a:t> char *s2);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s1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s2</a:t>
            </a:r>
            <a:r>
              <a:rPr lang="ko-KR" altLang="en-US" sz="1600" dirty="0" smtClean="0">
                <a:latin typeface="+mn-ea"/>
                <a:ea typeface="+mn-ea"/>
              </a:rPr>
              <a:t>를 기준으로 구분하기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1196752"/>
            <a:ext cx="474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char * </a:t>
            </a:r>
            <a:r>
              <a:rPr lang="en-US" altLang="ko-KR" sz="1600" dirty="0" err="1" smtClean="0">
                <a:latin typeface="+mn-ea"/>
                <a:ea typeface="+mn-ea"/>
              </a:rPr>
              <a:t>strpbrk</a:t>
            </a:r>
            <a:r>
              <a:rPr lang="en-US" altLang="ko-KR" sz="1600" dirty="0" smtClean="0">
                <a:latin typeface="+mn-ea"/>
                <a:ea typeface="+mn-ea"/>
              </a:rPr>
              <a:t>( char *s1, </a:t>
            </a:r>
            <a:r>
              <a:rPr lang="en-US" altLang="ko-KR" sz="1600" dirty="0" err="1" smtClean="0">
                <a:latin typeface="+mn-ea"/>
                <a:ea typeface="+mn-ea"/>
              </a:rPr>
              <a:t>const</a:t>
            </a:r>
            <a:r>
              <a:rPr lang="en-US" altLang="ko-KR" sz="1600" dirty="0" smtClean="0">
                <a:latin typeface="+mn-ea"/>
                <a:ea typeface="+mn-ea"/>
              </a:rPr>
              <a:t> char *s2);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ea typeface="+mn-ea"/>
              </a:rPr>
              <a:t>s1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s2</a:t>
            </a:r>
            <a:r>
              <a:rPr lang="ko-KR" altLang="en-US" sz="1600" dirty="0" smtClean="0">
                <a:latin typeface="+mn-ea"/>
                <a:ea typeface="+mn-ea"/>
              </a:rPr>
              <a:t>의 위치 검색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36525" y="116632"/>
            <a:ext cx="8229600" cy="633413"/>
          </a:xfrm>
        </p:spPr>
        <p:txBody>
          <a:bodyPr/>
          <a:lstStyle/>
          <a:p>
            <a:r>
              <a:rPr lang="en-US" altLang="ko-KR" sz="4000" dirty="0" smtClean="0"/>
              <a:t>String-Manipulation Functions 5/5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151" y="82742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+mn-ea"/>
                <a:ea typeface="+mn-ea"/>
              </a:rPr>
              <a:t>문자열 분리 및 </a:t>
            </a:r>
            <a:r>
              <a:rPr lang="ko-KR" altLang="en-US" dirty="0" err="1" smtClean="0">
                <a:latin typeface="+mn-ea"/>
                <a:ea typeface="+mn-ea"/>
              </a:rPr>
              <a:t>파싱</a:t>
            </a:r>
            <a:r>
              <a:rPr lang="ko-KR" altLang="en-US" dirty="0" smtClean="0">
                <a:latin typeface="+mn-ea"/>
                <a:ea typeface="+mn-ea"/>
              </a:rPr>
              <a:t> 관련 함수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25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8755955" cy="633413"/>
          </a:xfrm>
        </p:spPr>
        <p:txBody>
          <a:bodyPr/>
          <a:lstStyle/>
          <a:p>
            <a:r>
              <a:rPr lang="en-US" altLang="ko-KR" sz="2800" dirty="0" smtClean="0"/>
              <a:t>Memory Functions of the String Handling Library 1/2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2" y="2708920"/>
            <a:ext cx="4305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49" y="3856682"/>
            <a:ext cx="1504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412776"/>
            <a:ext cx="6734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void *</a:t>
            </a:r>
            <a:r>
              <a:rPr lang="en-US" altLang="ko-KR" dirty="0" err="1" smtClean="0">
                <a:latin typeface="+mn-ea"/>
                <a:ea typeface="+mn-ea"/>
              </a:rPr>
              <a:t>memset</a:t>
            </a:r>
            <a:r>
              <a:rPr lang="en-US" altLang="ko-KR" dirty="0" smtClean="0">
                <a:latin typeface="+mn-ea"/>
                <a:ea typeface="+mn-ea"/>
              </a:rPr>
              <a:t>( void *s, int c, </a:t>
            </a:r>
            <a:r>
              <a:rPr lang="en-US" altLang="ko-KR" dirty="0" err="1" smtClean="0">
                <a:latin typeface="+mn-ea"/>
                <a:ea typeface="+mn-ea"/>
              </a:rPr>
              <a:t>size_t</a:t>
            </a:r>
            <a:r>
              <a:rPr lang="en-US" altLang="ko-KR" dirty="0" smtClean="0">
                <a:latin typeface="+mn-ea"/>
                <a:ea typeface="+mn-ea"/>
              </a:rPr>
              <a:t> n);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void *</a:t>
            </a:r>
            <a:r>
              <a:rPr lang="en-US" altLang="ko-KR" dirty="0" err="1" smtClean="0">
                <a:latin typeface="+mn-ea"/>
                <a:ea typeface="+mn-ea"/>
              </a:rPr>
              <a:t>memcpy</a:t>
            </a:r>
            <a:r>
              <a:rPr lang="en-US" altLang="ko-KR" dirty="0" smtClean="0">
                <a:latin typeface="+mn-ea"/>
                <a:ea typeface="+mn-ea"/>
              </a:rPr>
              <a:t>( void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void *s2, </a:t>
            </a:r>
            <a:r>
              <a:rPr lang="en-US" altLang="ko-KR" dirty="0" err="1" smtClean="0">
                <a:latin typeface="+mn-ea"/>
                <a:ea typeface="+mn-ea"/>
              </a:rPr>
              <a:t>size_t</a:t>
            </a:r>
            <a:r>
              <a:rPr lang="en-US" altLang="ko-KR" dirty="0" smtClean="0">
                <a:latin typeface="+mn-ea"/>
                <a:ea typeface="+mn-ea"/>
              </a:rPr>
              <a:t> n);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void *</a:t>
            </a:r>
            <a:r>
              <a:rPr lang="en-US" altLang="ko-KR" dirty="0" err="1" smtClean="0">
                <a:latin typeface="+mn-ea"/>
                <a:ea typeface="+mn-ea"/>
              </a:rPr>
              <a:t>memmove</a:t>
            </a:r>
            <a:r>
              <a:rPr lang="en-US" altLang="ko-KR" dirty="0" smtClean="0">
                <a:latin typeface="+mn-ea"/>
                <a:ea typeface="+mn-ea"/>
              </a:rPr>
              <a:t>( void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void *s2, </a:t>
            </a:r>
            <a:r>
              <a:rPr lang="en-US" altLang="ko-KR" dirty="0" err="1" smtClean="0">
                <a:latin typeface="+mn-ea"/>
                <a:ea typeface="+mn-ea"/>
              </a:rPr>
              <a:t>size_t</a:t>
            </a:r>
            <a:r>
              <a:rPr lang="en-US" altLang="ko-KR" dirty="0" smtClean="0">
                <a:latin typeface="+mn-ea"/>
                <a:ea typeface="+mn-ea"/>
              </a:rPr>
              <a:t> n);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5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57037"/>
            <a:ext cx="32956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12" y="5584935"/>
            <a:ext cx="1301874" cy="35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36524" y="107950"/>
            <a:ext cx="8539931" cy="633413"/>
          </a:xfrm>
        </p:spPr>
        <p:txBody>
          <a:bodyPr/>
          <a:lstStyle/>
          <a:p>
            <a:r>
              <a:rPr lang="en-US" altLang="ko-KR" sz="2800" dirty="0" smtClean="0"/>
              <a:t>Memory Functions of the String Handling Library 2/2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354360" y="1097005"/>
            <a:ext cx="6867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void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 err="1" smtClean="0">
                <a:latin typeface="+mn-ea"/>
              </a:rPr>
              <a:t>memcmp</a:t>
            </a:r>
            <a:r>
              <a:rPr lang="en-US" altLang="ko-KR" sz="1600" dirty="0" smtClean="0">
                <a:latin typeface="+mn-ea"/>
              </a:rPr>
              <a:t>( </a:t>
            </a:r>
            <a:r>
              <a:rPr lang="en-US" altLang="ko-KR" sz="1600" dirty="0" err="1" smtClean="0">
                <a:latin typeface="+mn-ea"/>
              </a:rPr>
              <a:t>const</a:t>
            </a:r>
            <a:r>
              <a:rPr lang="en-US" altLang="ko-KR" sz="1600" dirty="0" smtClean="0">
                <a:latin typeface="+mn-ea"/>
              </a:rPr>
              <a:t> void *s1, </a:t>
            </a:r>
            <a:r>
              <a:rPr lang="en-US" altLang="ko-KR" sz="1600" dirty="0" err="1" smtClean="0">
                <a:latin typeface="+mn-ea"/>
              </a:rPr>
              <a:t>const</a:t>
            </a:r>
            <a:r>
              <a:rPr lang="en-US" altLang="ko-KR" sz="1600" dirty="0" smtClean="0">
                <a:latin typeface="+mn-ea"/>
              </a:rPr>
              <a:t> void *s2, </a:t>
            </a:r>
            <a:r>
              <a:rPr lang="en-US" altLang="ko-KR" sz="1600" dirty="0" err="1" smtClean="0">
                <a:latin typeface="+mn-ea"/>
              </a:rPr>
              <a:t>size_t</a:t>
            </a:r>
            <a:r>
              <a:rPr lang="en-US" altLang="ko-KR" sz="1600" dirty="0" smtClean="0">
                <a:latin typeface="+mn-ea"/>
              </a:rPr>
              <a:t> n);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1412691"/>
            <a:ext cx="5456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void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 err="1" smtClean="0">
                <a:latin typeface="+mn-ea"/>
              </a:rPr>
              <a:t>memchr</a:t>
            </a:r>
            <a:r>
              <a:rPr lang="en-US" altLang="ko-KR" sz="1600" dirty="0" smtClean="0">
                <a:latin typeface="+mn-ea"/>
              </a:rPr>
              <a:t>( </a:t>
            </a:r>
            <a:r>
              <a:rPr lang="en-US" altLang="ko-KR" sz="1600" dirty="0" err="1" smtClean="0">
                <a:latin typeface="+mn-ea"/>
              </a:rPr>
              <a:t>const</a:t>
            </a:r>
            <a:r>
              <a:rPr lang="en-US" altLang="ko-KR" sz="1600" dirty="0" smtClean="0">
                <a:latin typeface="+mn-ea"/>
              </a:rPr>
              <a:t> void *s1, int c, </a:t>
            </a:r>
            <a:r>
              <a:rPr lang="en-US" altLang="ko-KR" sz="1600" dirty="0" err="1" smtClean="0">
                <a:latin typeface="+mn-ea"/>
              </a:rPr>
              <a:t>size_t</a:t>
            </a:r>
            <a:r>
              <a:rPr lang="en-US" altLang="ko-KR" sz="1600" dirty="0" smtClean="0">
                <a:latin typeface="+mn-ea"/>
              </a:rPr>
              <a:t> n);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33" y="1923290"/>
            <a:ext cx="30575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78" y="5595086"/>
            <a:ext cx="876082" cy="42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496184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539042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6730" y="1887952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1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(10)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8254" y="3429000"/>
            <a:ext cx="8286808" cy="2088232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44" y="3471858"/>
            <a:ext cx="1986689" cy="1973366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729" y="4150821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3508" y="1603596"/>
            <a:ext cx="609155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 </a:t>
            </a:r>
            <a:r>
              <a:rPr lang="en-US" altLang="ko-KR" b="1" dirty="0" smtClean="0">
                <a:solidFill>
                  <a:schemeClr val="accent6"/>
                </a:solidFill>
                <a:latin typeface="+mn-lt"/>
                <a:ea typeface="HY견고딕" pitchFamily="18" charset="-127"/>
                <a:cs typeface="Arial" pitchFamily="34" charset="0"/>
              </a:rPr>
              <a:t>“Ab12cdEF34@@!G”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에서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숫자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대문자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소문자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특수문자로 구분하여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답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1234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AEFG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bcd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@@!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3508" y="3640425"/>
            <a:ext cx="6091554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 </a:t>
            </a:r>
            <a:r>
              <a:rPr lang="en-US" altLang="ko-KR" sz="1600" b="1" dirty="0" smtClean="0">
                <a:solidFill>
                  <a:schemeClr val="accent6"/>
                </a:solidFill>
                <a:latin typeface="+mn-lt"/>
                <a:ea typeface="HY견고딕" pitchFamily="18" charset="-127"/>
                <a:cs typeface="Arial" pitchFamily="34" charset="0"/>
              </a:rPr>
              <a:t>“</a:t>
            </a:r>
            <a:r>
              <a:rPr lang="en-US" altLang="ko-KR" sz="1600" b="1" dirty="0">
                <a:solidFill>
                  <a:schemeClr val="accent6"/>
                </a:solidFill>
                <a:latin typeface="+mn-lt"/>
                <a:ea typeface="HY견고딕" pitchFamily="18" charset="-127"/>
                <a:cs typeface="Arial" pitchFamily="34" charset="0"/>
              </a:rPr>
              <a:t>aaa1.2345bbb”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에서 실수 값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(double)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만 추출하여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답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 1.2345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&lt;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stdlib.h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&gt;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double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strtod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const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char*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nPtr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char **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endPtr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&lt;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string.h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&gt;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의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size_t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strcspn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const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char * s1,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const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char *s2)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사용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430" y="1585942"/>
            <a:ext cx="8286808" cy="3139202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287" y="1691283"/>
            <a:ext cx="1986689" cy="2952328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3874" y="278179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3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(25)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0651" y="1716071"/>
            <a:ext cx="6091554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문자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열</a:t>
            </a:r>
            <a:r>
              <a:rPr lang="en-US" altLang="ko-KR" dirty="0" smtClean="0">
                <a:solidFill>
                  <a:schemeClr val="accent6"/>
                </a:solidFill>
                <a:latin typeface="+mn-ea"/>
                <a:ea typeface="+mn-ea"/>
                <a:cs typeface="Arial" pitchFamily="34" charset="0"/>
              </a:rPr>
              <a:t>“000100 001000 010000 100000”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에서 공백 단위로 분리한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진수와 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의 위치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marL="285750" indent="-285750">
              <a:lnSpc>
                <a:spcPts val="2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&lt;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string.h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&gt;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char * </a:t>
            </a:r>
            <a:r>
              <a:rPr lang="en-US" altLang="ko-KR" sz="1400" dirty="0" err="1">
                <a:latin typeface="+mn-ea"/>
                <a:ea typeface="+mn-ea"/>
              </a:rPr>
              <a:t>strtok</a:t>
            </a:r>
            <a:r>
              <a:rPr lang="en-US" altLang="ko-KR" sz="1400" dirty="0">
                <a:latin typeface="+mn-ea"/>
                <a:ea typeface="+mn-ea"/>
              </a:rPr>
              <a:t>( char *s1, </a:t>
            </a:r>
            <a:r>
              <a:rPr lang="en-US" altLang="ko-KR" sz="1400" dirty="0" err="1">
                <a:latin typeface="+mn-ea"/>
                <a:ea typeface="+mn-ea"/>
              </a:rPr>
              <a:t>const</a:t>
            </a:r>
            <a:r>
              <a:rPr lang="en-US" altLang="ko-KR" sz="1400" dirty="0">
                <a:latin typeface="+mn-ea"/>
                <a:ea typeface="+mn-ea"/>
              </a:rPr>
              <a:t> char *s2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</a:p>
          <a:p>
            <a:pPr marL="285750" indent="-285750">
              <a:lnSpc>
                <a:spcPts val="2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char * </a:t>
            </a:r>
            <a:r>
              <a:rPr lang="en-US" altLang="ko-KR" sz="1400" dirty="0" err="1">
                <a:latin typeface="+mn-ea"/>
                <a:ea typeface="+mn-ea"/>
              </a:rPr>
              <a:t>strchr</a:t>
            </a:r>
            <a:r>
              <a:rPr lang="en-US" altLang="ko-KR" sz="1400" dirty="0">
                <a:latin typeface="+mn-ea"/>
                <a:ea typeface="+mn-ea"/>
              </a:rPr>
              <a:t> ( </a:t>
            </a:r>
            <a:r>
              <a:rPr lang="en-US" altLang="ko-KR" sz="1400" dirty="0" err="1">
                <a:latin typeface="+mn-ea"/>
                <a:ea typeface="+mn-ea"/>
              </a:rPr>
              <a:t>const</a:t>
            </a:r>
            <a:r>
              <a:rPr lang="en-US" altLang="ko-KR" sz="1400" dirty="0">
                <a:latin typeface="+mn-ea"/>
                <a:ea typeface="+mn-ea"/>
              </a:rPr>
              <a:t> char *s, int c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indent="-285750">
              <a:lnSpc>
                <a:spcPts val="2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latin typeface="+mn-ea"/>
                <a:ea typeface="+mn-ea"/>
              </a:rPr>
              <a:t>답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25" y="3428129"/>
            <a:ext cx="1224136" cy="110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전화번호 추출하기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“010-1234-5678 </a:t>
            </a:r>
            <a:r>
              <a:rPr lang="ko-KR" altLang="en-US" sz="1600" b="1" dirty="0" smtClean="0">
                <a:latin typeface="+mn-ea"/>
                <a:ea typeface="+mn-ea"/>
              </a:rPr>
              <a:t>성균관대 </a:t>
            </a:r>
            <a:r>
              <a:rPr lang="en-US" altLang="ko-KR" sz="1600" b="1" dirty="0" smtClean="0">
                <a:latin typeface="+mn-ea"/>
                <a:ea typeface="+mn-ea"/>
              </a:rPr>
              <a:t>031-222-3333 </a:t>
            </a:r>
            <a:r>
              <a:rPr lang="ko-KR" altLang="en-US" sz="1600" b="1" dirty="0" smtClean="0">
                <a:latin typeface="+mn-ea"/>
                <a:ea typeface="+mn-ea"/>
              </a:rPr>
              <a:t>옆집아저씨 빵집 파리바게트 </a:t>
            </a:r>
            <a:r>
              <a:rPr lang="en-US" altLang="ko-KR" sz="1600" b="1" dirty="0" smtClean="0">
                <a:latin typeface="+mn-ea"/>
                <a:ea typeface="+mn-ea"/>
              </a:rPr>
              <a:t>02-555-4444 </a:t>
            </a:r>
            <a:r>
              <a:rPr lang="ko-KR" altLang="en-US" sz="1600" b="1" dirty="0" smtClean="0">
                <a:latin typeface="+mn-ea"/>
                <a:ea typeface="+mn-ea"/>
              </a:rPr>
              <a:t>수원역 </a:t>
            </a:r>
            <a:r>
              <a:rPr lang="en-US" altLang="ko-KR" sz="1600" b="1" dirty="0" smtClean="0">
                <a:latin typeface="+mn-ea"/>
                <a:ea typeface="+mn-ea"/>
              </a:rPr>
              <a:t>031-111-2222 </a:t>
            </a:r>
            <a:r>
              <a:rPr lang="ko-KR" altLang="en-US" sz="1600" b="1" dirty="0" err="1" smtClean="0">
                <a:latin typeface="+mn-ea"/>
                <a:ea typeface="+mn-ea"/>
              </a:rPr>
              <a:t>맥도날드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0234-3333 </a:t>
            </a:r>
            <a:r>
              <a:rPr lang="ko-KR" altLang="en-US" sz="1600" b="1" dirty="0" smtClean="0">
                <a:latin typeface="+mn-ea"/>
                <a:ea typeface="+mn-ea"/>
              </a:rPr>
              <a:t>집전</a:t>
            </a:r>
            <a:r>
              <a:rPr lang="ko-KR" altLang="en-US" sz="1600" b="1" dirty="0">
                <a:latin typeface="+mn-ea"/>
                <a:ea typeface="+mn-ea"/>
              </a:rPr>
              <a:t>화</a:t>
            </a:r>
            <a:r>
              <a:rPr lang="en-US" altLang="ko-KR" sz="1600" b="1" dirty="0" smtClean="0">
                <a:latin typeface="+mn-ea"/>
                <a:ea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위 문자열 에서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전화번호만 추출</a:t>
            </a:r>
            <a:r>
              <a:rPr lang="ko-KR" altLang="en-US" sz="1600" dirty="0" smtClean="0"/>
              <a:t>하여 출력하세요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길이를 확장해도 작동해야 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답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010-1234-5678</a:t>
            </a:r>
          </a:p>
          <a:p>
            <a:r>
              <a:rPr lang="en-US" altLang="ko-KR" sz="1600" dirty="0" smtClean="0"/>
              <a:t>031-222-3333</a:t>
            </a:r>
          </a:p>
          <a:p>
            <a:r>
              <a:rPr lang="en-US" altLang="ko-KR" sz="1600" dirty="0" smtClean="0"/>
              <a:t>02-555-4444</a:t>
            </a:r>
          </a:p>
          <a:p>
            <a:r>
              <a:rPr lang="en-US" altLang="ko-KR" sz="1600" dirty="0" smtClean="0"/>
              <a:t>031-111-2222</a:t>
            </a:r>
          </a:p>
          <a:p>
            <a:r>
              <a:rPr lang="en-US" altLang="ko-KR" sz="1600" dirty="0" smtClean="0"/>
              <a:t>0234-3333</a:t>
            </a:r>
          </a:p>
          <a:p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힌트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의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strcspn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*s1,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*s2);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strspn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*s1,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*s2</a:t>
            </a:r>
            <a:r>
              <a:rPr lang="en-US" altLang="ko-KR" sz="1600" b="1" dirty="0" smtClean="0"/>
              <a:t>); </a:t>
            </a:r>
            <a:r>
              <a:rPr lang="ko-KR" altLang="en-US" sz="1600" dirty="0" smtClean="0"/>
              <a:t>사용하기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31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731304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1802288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1200" dirty="0" smtClean="0">
                <a:latin typeface="Arial"/>
                <a:ea typeface="HY견고딕"/>
                <a:cs typeface="+mn-cs"/>
              </a:rPr>
              <a:t>Character Handling Library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490313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3250543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4010774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1815472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1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574481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2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3334711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3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4094942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4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554170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String-Conversion Functions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3313150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Standard </a:t>
            </a:r>
            <a:r>
              <a:rPr lang="en-US" altLang="ko-KR" dirty="0" err="1">
                <a:latin typeface="Arial"/>
                <a:ea typeface="HY견고딕"/>
              </a:rPr>
              <a:t>Input/Output</a:t>
            </a:r>
            <a:r>
              <a:rPr lang="en-US" altLang="ko-KR" dirty="0">
                <a:latin typeface="Arial"/>
                <a:ea typeface="HY견고딕"/>
              </a:rPr>
              <a:t> Library Functions 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4072723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dirty="0">
                <a:latin typeface="Arial"/>
                <a:ea typeface="HY견고딕"/>
              </a:rPr>
              <a:t>String-Manipulation Functions 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7704" y="4743216"/>
            <a:ext cx="563669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2326" y="4827384"/>
            <a:ext cx="5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 smtClean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5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34686" y="4805165"/>
            <a:ext cx="4661190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HY견고딕"/>
              </a:rPr>
              <a:t>Memory Functions of the String Handling Library </a:t>
            </a:r>
            <a:endParaRPr kumimoji="1" lang="ko-KR" altLang="en-US" sz="1400" kern="1200" dirty="0">
              <a:latin typeface="Arial"/>
              <a:ea typeface="HY견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Character-Handling Library 1/3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3" y="2456099"/>
            <a:ext cx="2345206" cy="27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73" y="2456099"/>
            <a:ext cx="2597205" cy="27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78" y="2497038"/>
            <a:ext cx="2798569" cy="27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isdigit</a:t>
            </a:r>
            <a:r>
              <a:rPr lang="en-US" altLang="ko-KR" dirty="0" smtClean="0">
                <a:latin typeface="+mn-ea"/>
                <a:ea typeface="+mn-ea"/>
              </a:rPr>
              <a:t>( int c 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숫자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8039" y="1484784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isalpha</a:t>
            </a:r>
            <a:r>
              <a:rPr lang="en-US" altLang="ko-KR" dirty="0" smtClean="0">
                <a:latin typeface="+mn-ea"/>
                <a:ea typeface="+mn-ea"/>
              </a:rPr>
              <a:t>( int c 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알파벳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8359" y="1484784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isalnum</a:t>
            </a:r>
            <a:r>
              <a:rPr lang="en-US" altLang="ko-KR" dirty="0" smtClean="0">
                <a:latin typeface="+mn-ea"/>
                <a:ea typeface="+mn-ea"/>
              </a:rPr>
              <a:t>( int c 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알파벳 </a:t>
            </a:r>
            <a:r>
              <a:rPr lang="en-US" altLang="ko-KR" dirty="0" smtClean="0">
                <a:latin typeface="+mn-ea"/>
                <a:ea typeface="+mn-ea"/>
              </a:rPr>
              <a:t>or </a:t>
            </a:r>
            <a:r>
              <a:rPr lang="ko-KR" altLang="en-US" dirty="0" smtClean="0">
                <a:latin typeface="+mn-ea"/>
                <a:ea typeface="+mn-ea"/>
              </a:rPr>
              <a:t>숫자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25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75" y="2651871"/>
            <a:ext cx="2477016" cy="284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51870"/>
            <a:ext cx="2669386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3" y="2597704"/>
            <a:ext cx="2576054" cy="29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484784"/>
            <a:ext cx="2473754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isxdigit</a:t>
            </a:r>
            <a:r>
              <a:rPr lang="en-US" altLang="ko-KR" dirty="0" smtClean="0">
                <a:latin typeface="+mn-ea"/>
                <a:ea typeface="+mn-ea"/>
              </a:rPr>
              <a:t>( int c 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- 16</a:t>
            </a:r>
            <a:r>
              <a:rPr lang="ko-KR" altLang="en-US" dirty="0" smtClean="0">
                <a:latin typeface="+mn-ea"/>
                <a:ea typeface="+mn-ea"/>
              </a:rPr>
              <a:t>진수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7718" y="1516160"/>
            <a:ext cx="2464136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isupper</a:t>
            </a:r>
            <a:r>
              <a:rPr lang="en-US" altLang="ko-KR" dirty="0" smtClean="0">
                <a:latin typeface="+mn-ea"/>
                <a:ea typeface="+mn-ea"/>
              </a:rPr>
              <a:t>( int c 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대문자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6052" y="1484784"/>
            <a:ext cx="2435282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islower</a:t>
            </a:r>
            <a:r>
              <a:rPr lang="en-US" altLang="ko-KR" dirty="0" smtClean="0">
                <a:latin typeface="+mn-ea"/>
                <a:ea typeface="+mn-ea"/>
              </a:rPr>
              <a:t>( int c 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소문자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36525" y="107950"/>
            <a:ext cx="8229600" cy="633413"/>
          </a:xfrm>
        </p:spPr>
        <p:txBody>
          <a:bodyPr/>
          <a:lstStyle/>
          <a:p>
            <a:r>
              <a:rPr lang="en-US" altLang="ko-KR" dirty="0" smtClean="0"/>
              <a:t>Character-Handling Library 2/3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550" y="1124743"/>
            <a:ext cx="2271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tolower</a:t>
            </a:r>
            <a:r>
              <a:rPr lang="en-US" altLang="ko-KR" sz="1600" dirty="0" smtClean="0">
                <a:latin typeface="+mn-ea"/>
                <a:ea typeface="+mn-ea"/>
              </a:rPr>
              <a:t>( int c ) 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smtClean="0">
                <a:latin typeface="+mn-ea"/>
                <a:ea typeface="+mn-ea"/>
              </a:rPr>
              <a:t>소문자로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toupper</a:t>
            </a:r>
            <a:r>
              <a:rPr lang="en-US" altLang="ko-KR" sz="1600" dirty="0" smtClean="0">
                <a:latin typeface="+mn-ea"/>
                <a:ea typeface="+mn-ea"/>
              </a:rPr>
              <a:t>( int c )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ko-KR" altLang="en-US" sz="1600" dirty="0" smtClean="0">
                <a:latin typeface="+mn-ea"/>
                <a:ea typeface="+mn-ea"/>
              </a:rPr>
              <a:t>대문자로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2" y="2564904"/>
            <a:ext cx="2826776" cy="26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7270" y="581751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aAaAa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4404"/>
            <a:ext cx="385652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1920" y="1124744"/>
            <a:ext cx="5168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isprint</a:t>
            </a:r>
            <a:r>
              <a:rPr lang="en-US" altLang="ko-KR" sz="1600" dirty="0" smtClean="0">
                <a:latin typeface="+mn-ea"/>
                <a:ea typeface="+mn-ea"/>
              </a:rPr>
              <a:t>( int c )   </a:t>
            </a:r>
            <a:r>
              <a:rPr lang="ko-KR" altLang="en-US" sz="1600" dirty="0" smtClean="0">
                <a:latin typeface="+mn-ea"/>
                <a:ea typeface="+mn-ea"/>
              </a:rPr>
              <a:t>출력가능</a:t>
            </a:r>
            <a:r>
              <a:rPr lang="en-US" altLang="ko-KR" sz="1600" dirty="0" smtClean="0">
                <a:latin typeface="+mn-ea"/>
                <a:ea typeface="+mn-ea"/>
              </a:rPr>
              <a:t>? (space </a:t>
            </a:r>
            <a:r>
              <a:rPr lang="ko-KR" altLang="en-US" sz="1600" dirty="0" smtClean="0">
                <a:latin typeface="+mn-ea"/>
                <a:ea typeface="+mn-ea"/>
              </a:rPr>
              <a:t>포함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isgraph</a:t>
            </a:r>
            <a:r>
              <a:rPr lang="en-US" altLang="ko-KR" sz="1600" dirty="0" smtClean="0">
                <a:latin typeface="+mn-ea"/>
                <a:ea typeface="+mn-ea"/>
              </a:rPr>
              <a:t>( </a:t>
            </a:r>
            <a:r>
              <a:rPr lang="en-US" altLang="ko-KR" sz="1600" dirty="0">
                <a:latin typeface="+mn-ea"/>
                <a:ea typeface="+mn-ea"/>
              </a:rPr>
              <a:t>int c </a:t>
            </a:r>
            <a:r>
              <a:rPr lang="en-US" altLang="ko-KR" sz="1600" dirty="0" smtClean="0">
                <a:latin typeface="+mn-ea"/>
                <a:ea typeface="+mn-ea"/>
              </a:rPr>
              <a:t>)  </a:t>
            </a:r>
            <a:r>
              <a:rPr lang="ko-KR" altLang="en-US" sz="1600" dirty="0" smtClean="0">
                <a:latin typeface="+mn-ea"/>
                <a:ea typeface="+mn-ea"/>
              </a:rPr>
              <a:t>출력가능</a:t>
            </a:r>
            <a:r>
              <a:rPr lang="en-US" altLang="ko-KR" sz="1600" dirty="0" smtClean="0">
                <a:latin typeface="+mn-ea"/>
                <a:ea typeface="+mn-ea"/>
              </a:rPr>
              <a:t>?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iscntrl</a:t>
            </a:r>
            <a:r>
              <a:rPr lang="en-US" altLang="ko-KR" sz="1600" dirty="0" smtClean="0">
                <a:latin typeface="+mn-ea"/>
                <a:ea typeface="+mn-ea"/>
              </a:rPr>
              <a:t>( </a:t>
            </a:r>
            <a:r>
              <a:rPr lang="en-US" altLang="ko-KR" sz="1600" dirty="0">
                <a:latin typeface="+mn-ea"/>
                <a:ea typeface="+mn-ea"/>
              </a:rPr>
              <a:t>int c </a:t>
            </a:r>
            <a:r>
              <a:rPr lang="en-US" altLang="ko-KR" sz="1600" dirty="0" smtClean="0">
                <a:latin typeface="+mn-ea"/>
                <a:ea typeface="+mn-ea"/>
              </a:rPr>
              <a:t>)    </a:t>
            </a:r>
            <a:r>
              <a:rPr lang="ko-KR" altLang="en-US" sz="1600" dirty="0" smtClean="0">
                <a:latin typeface="+mn-ea"/>
                <a:ea typeface="+mn-ea"/>
              </a:rPr>
              <a:t>제어문자</a:t>
            </a:r>
            <a:r>
              <a:rPr lang="en-US" altLang="ko-KR" sz="1600" dirty="0" smtClean="0">
                <a:latin typeface="+mn-ea"/>
                <a:ea typeface="+mn-ea"/>
              </a:rPr>
              <a:t>?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isspace</a:t>
            </a:r>
            <a:r>
              <a:rPr lang="en-US" altLang="ko-KR" sz="1600" dirty="0" smtClean="0">
                <a:latin typeface="+mn-ea"/>
                <a:ea typeface="+mn-ea"/>
              </a:rPr>
              <a:t>( </a:t>
            </a:r>
            <a:r>
              <a:rPr lang="en-US" altLang="ko-KR" sz="1600" dirty="0">
                <a:latin typeface="+mn-ea"/>
                <a:ea typeface="+mn-ea"/>
              </a:rPr>
              <a:t>int c 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공백문자</a:t>
            </a:r>
            <a:r>
              <a:rPr lang="en-US" altLang="ko-KR" sz="1600" dirty="0" smtClean="0">
                <a:latin typeface="+mn-ea"/>
                <a:ea typeface="+mn-ea"/>
              </a:rPr>
              <a:t>?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int </a:t>
            </a:r>
            <a:r>
              <a:rPr lang="en-US" altLang="ko-KR" sz="1600" dirty="0" err="1" smtClean="0">
                <a:latin typeface="+mn-ea"/>
                <a:ea typeface="+mn-ea"/>
              </a:rPr>
              <a:t>ispunct</a:t>
            </a:r>
            <a:r>
              <a:rPr lang="en-US" altLang="ko-KR" sz="1600" dirty="0" smtClean="0">
                <a:latin typeface="+mn-ea"/>
                <a:ea typeface="+mn-ea"/>
              </a:rPr>
              <a:t>( </a:t>
            </a:r>
            <a:r>
              <a:rPr lang="en-US" altLang="ko-KR" sz="1600" dirty="0">
                <a:latin typeface="+mn-ea"/>
                <a:ea typeface="+mn-ea"/>
              </a:rPr>
              <a:t>int c 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구두점</a:t>
            </a:r>
            <a:r>
              <a:rPr lang="en-US" altLang="ko-KR" sz="1600" dirty="0" smtClean="0">
                <a:latin typeface="+mn-ea"/>
                <a:ea typeface="+mn-ea"/>
              </a:rPr>
              <a:t>? (!@#$%^...)</a:t>
            </a:r>
            <a:endParaRPr lang="ko-KR" altLang="en-US" sz="1600" dirty="0">
              <a:latin typeface="+mn-ea"/>
              <a:ea typeface="+mn-ea"/>
            </a:endParaRPr>
          </a:p>
          <a:p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Character-Handling Library 3/3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String-Conversion Functions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5" y="2432646"/>
            <a:ext cx="3167851" cy="255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66" y="5585940"/>
            <a:ext cx="1085618" cy="65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40" y="2423045"/>
            <a:ext cx="3489888" cy="24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81" y="5555258"/>
            <a:ext cx="979377" cy="7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043444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double </a:t>
            </a:r>
            <a:r>
              <a:rPr lang="en-US" altLang="ko-KR" dirty="0" err="1" smtClean="0">
                <a:latin typeface="+mn-ea"/>
                <a:ea typeface="+mn-ea"/>
              </a:rPr>
              <a:t>strtod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</a:t>
            </a:r>
            <a:r>
              <a:rPr lang="en-US" altLang="ko-KR" dirty="0" err="1" smtClean="0">
                <a:latin typeface="+mn-ea"/>
                <a:ea typeface="+mn-ea"/>
              </a:rPr>
              <a:t>nPtr</a:t>
            </a:r>
            <a:r>
              <a:rPr lang="en-US" altLang="ko-KR" dirty="0" smtClean="0">
                <a:latin typeface="+mn-ea"/>
                <a:ea typeface="+mn-ea"/>
              </a:rPr>
              <a:t>, char **</a:t>
            </a:r>
            <a:r>
              <a:rPr lang="en-US" altLang="ko-KR" dirty="0" err="1" smtClean="0">
                <a:latin typeface="+mn-ea"/>
                <a:ea typeface="+mn-ea"/>
              </a:rPr>
              <a:t>endPtr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);</a:t>
            </a:r>
            <a:r>
              <a:rPr lang="ko-KR" altLang="en-US" dirty="0" smtClean="0">
                <a:latin typeface="+mn-ea"/>
                <a:ea typeface="+mn-ea"/>
              </a:rPr>
              <a:t>  </a:t>
            </a:r>
            <a:r>
              <a:rPr lang="en-US" altLang="ko-KR" dirty="0" smtClean="0">
                <a:latin typeface="+mn-ea"/>
                <a:ea typeface="+mn-ea"/>
              </a:rPr>
              <a:t>// </a:t>
            </a:r>
            <a:r>
              <a:rPr lang="ko-KR" altLang="en-US" dirty="0" smtClean="0">
                <a:latin typeface="+mn-ea"/>
                <a:ea typeface="+mn-ea"/>
              </a:rPr>
              <a:t>실수로 변환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380510"/>
            <a:ext cx="842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long </a:t>
            </a:r>
            <a:r>
              <a:rPr lang="en-US" altLang="ko-KR" dirty="0" err="1" smtClean="0">
                <a:latin typeface="+mn-ea"/>
                <a:ea typeface="+mn-ea"/>
              </a:rPr>
              <a:t>strtol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</a:t>
            </a:r>
            <a:r>
              <a:rPr lang="en-US" altLang="ko-KR" dirty="0" err="1" smtClean="0">
                <a:latin typeface="+mn-ea"/>
                <a:ea typeface="+mn-ea"/>
              </a:rPr>
              <a:t>nPtr</a:t>
            </a:r>
            <a:r>
              <a:rPr lang="en-US" altLang="ko-KR" dirty="0" smtClean="0">
                <a:latin typeface="+mn-ea"/>
                <a:ea typeface="+mn-ea"/>
              </a:rPr>
              <a:t>, char **</a:t>
            </a:r>
            <a:r>
              <a:rPr lang="en-US" altLang="ko-KR" dirty="0" err="1" smtClean="0">
                <a:latin typeface="+mn-ea"/>
                <a:ea typeface="+mn-ea"/>
              </a:rPr>
              <a:t>endPtr</a:t>
            </a:r>
            <a:r>
              <a:rPr lang="en-US" altLang="ko-KR" dirty="0" smtClean="0">
                <a:latin typeface="+mn-ea"/>
                <a:ea typeface="+mn-ea"/>
              </a:rPr>
              <a:t>, int base ); // </a:t>
            </a:r>
            <a:r>
              <a:rPr lang="ko-KR" altLang="en-US" dirty="0" smtClean="0">
                <a:latin typeface="+mn-ea"/>
                <a:ea typeface="+mn-ea"/>
              </a:rPr>
              <a:t>정수로 변환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2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07950"/>
            <a:ext cx="9620052" cy="633413"/>
          </a:xfrm>
        </p:spPr>
        <p:txBody>
          <a:bodyPr/>
          <a:lstStyle/>
          <a:p>
            <a:r>
              <a:rPr lang="en-US" altLang="ko-KR" dirty="0" smtClean="0"/>
              <a:t>Standard </a:t>
            </a:r>
            <a:r>
              <a:rPr lang="en-US" altLang="ko-KR" dirty="0" err="1" smtClean="0"/>
              <a:t>Input/Output</a:t>
            </a:r>
            <a:r>
              <a:rPr lang="en-US" altLang="ko-KR" dirty="0" smtClean="0"/>
              <a:t> Library Functions 1/2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0" y="3618174"/>
            <a:ext cx="2982144" cy="175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738"/>
            <a:ext cx="3297995" cy="157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442" y="2234481"/>
            <a:ext cx="256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getchar</a:t>
            </a:r>
            <a:r>
              <a:rPr lang="en-US" altLang="ko-KR" dirty="0" smtClean="0">
                <a:latin typeface="+mn-ea"/>
                <a:ea typeface="+mn-ea"/>
              </a:rPr>
              <a:t>( void 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putchar</a:t>
            </a:r>
            <a:r>
              <a:rPr lang="en-US" altLang="ko-KR" dirty="0" smtClean="0">
                <a:latin typeface="+mn-ea"/>
                <a:ea typeface="+mn-ea"/>
              </a:rPr>
              <a:t>( int c );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7720" y="2234481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char* </a:t>
            </a:r>
            <a:r>
              <a:rPr lang="en-US" altLang="ko-KR" dirty="0" err="1" smtClean="0">
                <a:latin typeface="+mn-ea"/>
                <a:ea typeface="+mn-ea"/>
              </a:rPr>
              <a:t>fgets</a:t>
            </a:r>
            <a:r>
              <a:rPr lang="en-US" altLang="ko-KR" dirty="0" smtClean="0">
                <a:latin typeface="+mn-ea"/>
                <a:ea typeface="+mn-ea"/>
              </a:rPr>
              <a:t>( char *s, int n, FILE *stream 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int puts(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*s );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3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7" y="1484784"/>
            <a:ext cx="5870220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9" y="4606394"/>
            <a:ext cx="7064696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021438"/>
            <a:ext cx="864278" cy="43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2009946"/>
            <a:ext cx="3204356" cy="33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496" y="107950"/>
            <a:ext cx="9332020" cy="633413"/>
          </a:xfrm>
        </p:spPr>
        <p:txBody>
          <a:bodyPr/>
          <a:lstStyle/>
          <a:p>
            <a:r>
              <a:rPr lang="en-US" altLang="ko-KR" dirty="0" smtClean="0"/>
              <a:t>Standard </a:t>
            </a:r>
            <a:r>
              <a:rPr lang="en-US" altLang="ko-KR" dirty="0" err="1" smtClean="0"/>
              <a:t>Input/Output</a:t>
            </a:r>
            <a:r>
              <a:rPr lang="en-US" altLang="ko-KR" dirty="0" smtClean="0"/>
              <a:t> Library Functions 2/2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sprintf</a:t>
            </a:r>
            <a:r>
              <a:rPr lang="en-US" altLang="ko-KR" dirty="0" smtClean="0">
                <a:latin typeface="+mn-ea"/>
                <a:ea typeface="+mn-ea"/>
              </a:rPr>
              <a:t>( char *s,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*format, …);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221088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int </a:t>
            </a:r>
            <a:r>
              <a:rPr lang="en-US" altLang="ko-KR" dirty="0" err="1" smtClean="0">
                <a:latin typeface="+mn-ea"/>
                <a:ea typeface="+mn-ea"/>
              </a:rPr>
              <a:t>sscanf</a:t>
            </a:r>
            <a:r>
              <a:rPr lang="en-US" altLang="ko-KR" dirty="0" smtClean="0">
                <a:latin typeface="+mn-ea"/>
                <a:ea typeface="+mn-ea"/>
              </a:rPr>
              <a:t>( char *s,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*format, …);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5" y="116632"/>
            <a:ext cx="8229600" cy="633413"/>
          </a:xfrm>
        </p:spPr>
        <p:txBody>
          <a:bodyPr/>
          <a:lstStyle/>
          <a:p>
            <a:r>
              <a:rPr lang="en-US" altLang="ko-KR" sz="4000" dirty="0" smtClean="0"/>
              <a:t>String-Manipulation Functions 1/5</a:t>
            </a:r>
            <a:endParaRPr lang="ko-KR" alt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248472" cy="169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36" y="2159604"/>
            <a:ext cx="2522755" cy="38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87791"/>
            <a:ext cx="4824536" cy="171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13" y="4663855"/>
            <a:ext cx="159317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676" y="1085528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char * </a:t>
            </a:r>
            <a:r>
              <a:rPr lang="en-US" altLang="ko-KR" dirty="0" err="1" smtClean="0">
                <a:latin typeface="+mn-ea"/>
                <a:ea typeface="+mn-ea"/>
              </a:rPr>
              <a:t>strcpy</a:t>
            </a:r>
            <a:r>
              <a:rPr lang="en-US" altLang="ko-KR" dirty="0" smtClean="0">
                <a:latin typeface="+mn-ea"/>
                <a:ea typeface="+mn-ea"/>
              </a:rPr>
              <a:t>( char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*s2)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226" y="3501008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char * </a:t>
            </a:r>
            <a:r>
              <a:rPr lang="en-US" altLang="ko-KR" dirty="0" err="1" smtClean="0">
                <a:latin typeface="+mn-ea"/>
                <a:ea typeface="+mn-ea"/>
              </a:rPr>
              <a:t>strncpy</a:t>
            </a:r>
            <a:r>
              <a:rPr lang="en-US" altLang="ko-KR" dirty="0" smtClean="0">
                <a:latin typeface="+mn-ea"/>
                <a:ea typeface="+mn-ea"/>
              </a:rPr>
              <a:t>( char *s1, </a:t>
            </a:r>
            <a:r>
              <a:rPr lang="en-US" altLang="ko-KR" dirty="0" err="1" smtClean="0">
                <a:latin typeface="+mn-ea"/>
                <a:ea typeface="+mn-ea"/>
              </a:rPr>
              <a:t>const</a:t>
            </a:r>
            <a:r>
              <a:rPr lang="en-US" altLang="ko-KR" dirty="0" smtClean="0">
                <a:latin typeface="+mn-ea"/>
                <a:ea typeface="+mn-ea"/>
              </a:rPr>
              <a:t> char *s2, </a:t>
            </a:r>
            <a:r>
              <a:rPr lang="en-US" altLang="ko-KR" dirty="0" err="1" smtClean="0">
                <a:latin typeface="+mn-ea"/>
                <a:ea typeface="+mn-ea"/>
              </a:rPr>
              <a:t>size_t</a:t>
            </a:r>
            <a:r>
              <a:rPr lang="en-US" altLang="ko-KR" dirty="0" smtClean="0">
                <a:latin typeface="+mn-ea"/>
                <a:ea typeface="+mn-ea"/>
              </a:rPr>
              <a:t> n)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802</Words>
  <Application>Microsoft Office PowerPoint</Application>
  <PresentationFormat>화면 슬라이드 쇼(4:3)</PresentationFormat>
  <Paragraphs>116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프로그래밍 기초</vt:lpstr>
      <vt:lpstr>Contents</vt:lpstr>
      <vt:lpstr>Character-Handling Library 1/3</vt:lpstr>
      <vt:lpstr>Character-Handling Library 2/3</vt:lpstr>
      <vt:lpstr>Character-Handling Library 3/3</vt:lpstr>
      <vt:lpstr>String-Conversion Functions</vt:lpstr>
      <vt:lpstr>Standard Input/Output Library Functions 1/2</vt:lpstr>
      <vt:lpstr>Standard Input/Output Library Functions 2/2</vt:lpstr>
      <vt:lpstr>String-Manipulation Functions 1/5</vt:lpstr>
      <vt:lpstr>String-Manipulation Functions 2/5</vt:lpstr>
      <vt:lpstr>String-Manipulation Functions 3/5</vt:lpstr>
      <vt:lpstr>String-Manipulation Functions 4/5</vt:lpstr>
      <vt:lpstr>String-Manipulation Functions 5/5</vt:lpstr>
      <vt:lpstr>Memory Functions of the String Handling Library 1/2</vt:lpstr>
      <vt:lpstr>Memory Functions of the String Handling Library 2/2</vt:lpstr>
      <vt:lpstr>Exercise</vt:lpstr>
      <vt:lpstr>Exercise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Jeong</cp:lastModifiedBy>
  <cp:revision>435</cp:revision>
  <dcterms:created xsi:type="dcterms:W3CDTF">2009-02-02T07:38:00Z</dcterms:created>
  <dcterms:modified xsi:type="dcterms:W3CDTF">2015-05-04T16:22:24Z</dcterms:modified>
</cp:coreProperties>
</file>