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-78" y="-732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284984"/>
            <a:ext cx="6400800" cy="40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11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- 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구조체</a:t>
            </a: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2426" y="2780928"/>
            <a:ext cx="1272166" cy="309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열거형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8844" y="2348880"/>
            <a:ext cx="308770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enum</a:t>
            </a:r>
            <a:r>
              <a:rPr lang="en-US" altLang="ko-KR" dirty="0" smtClean="0">
                <a:latin typeface="+mj-ea"/>
                <a:ea typeface="+mj-ea"/>
              </a:rPr>
              <a:t> week {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sun,		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mon,		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tue</a:t>
            </a:r>
            <a:r>
              <a:rPr lang="en-US" altLang="ko-KR" dirty="0" smtClean="0">
                <a:latin typeface="+mj-ea"/>
                <a:ea typeface="+mj-ea"/>
              </a:rPr>
              <a:t>,		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wed,		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thu</a:t>
            </a:r>
            <a:r>
              <a:rPr lang="en-US" altLang="ko-KR" dirty="0" smtClean="0">
                <a:latin typeface="+mj-ea"/>
                <a:ea typeface="+mj-ea"/>
              </a:rPr>
              <a:t>,		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fri</a:t>
            </a:r>
            <a:r>
              <a:rPr lang="en-US" altLang="ko-KR" dirty="0" smtClean="0">
                <a:latin typeface="+mj-ea"/>
                <a:ea typeface="+mj-ea"/>
              </a:rPr>
              <a:t>,		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sat		6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092696" y="3068960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106560" y="3441879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106560" y="3861048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06560" y="4293096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106560" y="4666015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106560" y="5085184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106560" y="5504353"/>
            <a:ext cx="1165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9060" y="1147585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단순히 </a:t>
            </a:r>
            <a:r>
              <a:rPr lang="en-US" altLang="ko-KR" dirty="0" smtClean="0">
                <a:latin typeface="+mn-ea"/>
                <a:ea typeface="+mn-ea"/>
              </a:rPr>
              <a:t>1,2,3,4,… </a:t>
            </a:r>
            <a:r>
              <a:rPr lang="ko-KR" altLang="en-US" dirty="0" smtClean="0">
                <a:latin typeface="+mn-ea"/>
                <a:ea typeface="+mn-ea"/>
              </a:rPr>
              <a:t>와 같은 숫자를 기호를 써서 표현함</a:t>
            </a:r>
            <a:endParaRPr lang="en-US" altLang="ko-KR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나열한 데이터의 값은 </a:t>
            </a:r>
            <a:r>
              <a:rPr lang="en-US" altLang="ko-KR" dirty="0" smtClean="0">
                <a:latin typeface="+mn-ea"/>
                <a:ea typeface="+mn-ea"/>
              </a:rPr>
              <a:t>0</a:t>
            </a:r>
            <a:r>
              <a:rPr lang="ko-KR" altLang="en-US" dirty="0" smtClean="0">
                <a:latin typeface="+mn-ea"/>
                <a:ea typeface="+mn-ea"/>
              </a:rPr>
              <a:t>에서부터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씩 차례대로 증가함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413225" y="3645024"/>
            <a:ext cx="196854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80293" y="5782124"/>
            <a:ext cx="195438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34043" y="4367525"/>
            <a:ext cx="195438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41819" y="2607279"/>
            <a:ext cx="1646605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67614" y="1098609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8009" y="5756366"/>
            <a:ext cx="218548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6327" y="2647235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7626" y="1831569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7784" y="5733256"/>
            <a:ext cx="331236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308730"/>
            <a:ext cx="331236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6701" y="1681953"/>
            <a:ext cx="3312368" cy="2355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열거형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4733" y="1818690"/>
            <a:ext cx="289694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enum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week   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sun, mon, </a:t>
            </a:r>
            <a:r>
              <a:rPr lang="en-US" altLang="ko-KR" dirty="0" err="1" smtClean="0">
                <a:latin typeface="+mj-ea"/>
                <a:ea typeface="+mj-ea"/>
              </a:rPr>
              <a:t>tue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wed, </a:t>
            </a:r>
            <a:r>
              <a:rPr lang="en-US" altLang="ko-KR" dirty="0" err="1" smtClean="0">
                <a:latin typeface="+mj-ea"/>
                <a:ea typeface="+mj-ea"/>
              </a:rPr>
              <a:t>thu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en-US" altLang="ko-KR" dirty="0" err="1" smtClean="0">
                <a:latin typeface="+mj-ea"/>
                <a:ea typeface="+mj-ea"/>
              </a:rPr>
              <a:t>fri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sat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6125" y="441176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j-ea"/>
                <a:ea typeface="+mj-ea"/>
              </a:rPr>
              <a:t>enum</a:t>
            </a:r>
            <a:r>
              <a:rPr lang="en-US" altLang="ko-KR" dirty="0" smtClean="0">
                <a:latin typeface="+mj-ea"/>
                <a:ea typeface="+mj-ea"/>
              </a:rPr>
              <a:t>	week        w1;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8133" y="583662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w1	= mon;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4732" y="1918032"/>
            <a:ext cx="832882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27269" y="1918032"/>
            <a:ext cx="1003711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2536" y="2322745"/>
            <a:ext cx="1908100" cy="11416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6125" y="4456000"/>
            <a:ext cx="1804855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26125" y="5858741"/>
            <a:ext cx="741489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626" y="19087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열거형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예약어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3031" y="116597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열거</a:t>
            </a:r>
            <a:r>
              <a:rPr lang="ko-KR" altLang="en-US" dirty="0" err="1">
                <a:latin typeface="+mj-ea"/>
                <a:ea typeface="+mj-ea"/>
              </a:rPr>
              <a:t>형</a:t>
            </a:r>
            <a:r>
              <a:rPr lang="ko-KR" altLang="en-US" dirty="0" smtClean="0">
                <a:latin typeface="+mj-ea"/>
                <a:ea typeface="+mj-ea"/>
              </a:rPr>
              <a:t>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1744" y="26997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열거형</a:t>
            </a:r>
            <a:r>
              <a:rPr lang="ko-KR" altLang="en-US" dirty="0" smtClean="0">
                <a:latin typeface="+mj-ea"/>
                <a:ea typeface="+mj-ea"/>
              </a:rPr>
              <a:t> 멤버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363" y="583662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열거형</a:t>
            </a:r>
            <a:r>
              <a:rPr lang="ko-KR" altLang="en-US" dirty="0" smtClean="0">
                <a:latin typeface="+mj-ea"/>
                <a:ea typeface="+mj-ea"/>
              </a:rPr>
              <a:t> 변수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6820" y="36679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열거</a:t>
            </a:r>
            <a:r>
              <a:rPr lang="ko-KR" altLang="en-US" dirty="0" err="1">
                <a:latin typeface="+mj-ea"/>
                <a:ea typeface="+mj-ea"/>
              </a:rPr>
              <a:t>형</a:t>
            </a:r>
            <a:r>
              <a:rPr lang="ko-KR" altLang="en-US" dirty="0" smtClean="0">
                <a:latin typeface="+mj-ea"/>
                <a:ea typeface="+mj-ea"/>
              </a:rPr>
              <a:t> 변수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4043" y="44127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ea"/>
                <a:ea typeface="+mj-ea"/>
              </a:rPr>
              <a:t>열거형</a:t>
            </a:r>
            <a:r>
              <a:rPr lang="ko-KR" altLang="en-US" b="1" dirty="0" smtClean="0">
                <a:latin typeface="+mj-ea"/>
                <a:ea typeface="+mj-ea"/>
              </a:rPr>
              <a:t> 변수 선언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390" y="583927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ea"/>
                <a:ea typeface="+mj-ea"/>
              </a:rPr>
              <a:t>열거형</a:t>
            </a:r>
            <a:r>
              <a:rPr lang="ko-KR" altLang="en-US" b="1" dirty="0" smtClean="0">
                <a:latin typeface="+mj-ea"/>
                <a:ea typeface="+mj-ea"/>
              </a:rPr>
              <a:t> 멤버 상용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1820" y="270938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ea"/>
                <a:ea typeface="+mj-ea"/>
              </a:rPr>
              <a:t>열거형</a:t>
            </a:r>
            <a:r>
              <a:rPr lang="ko-KR" altLang="en-US" b="1" dirty="0" smtClean="0">
                <a:latin typeface="+mj-ea"/>
                <a:ea typeface="+mj-ea"/>
              </a:rPr>
              <a:t> 선언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stCxn id="25" idx="3"/>
            <a:endCxn id="9" idx="1"/>
          </p:cNvCxnSpPr>
          <p:nvPr/>
        </p:nvCxnSpPr>
        <p:spPr>
          <a:xfrm flipV="1">
            <a:off x="2054231" y="2080579"/>
            <a:ext cx="880501" cy="3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8" idx="3"/>
            <a:endCxn id="11" idx="1"/>
          </p:cNvCxnSpPr>
          <p:nvPr/>
        </p:nvCxnSpPr>
        <p:spPr>
          <a:xfrm flipV="1">
            <a:off x="2522932" y="2893581"/>
            <a:ext cx="1309604" cy="5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3" idx="1"/>
          </p:cNvCxnSpPr>
          <p:nvPr/>
        </p:nvCxnSpPr>
        <p:spPr>
          <a:xfrm flipV="1">
            <a:off x="2361779" y="6021288"/>
            <a:ext cx="664346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0" idx="0"/>
          </p:cNvCxnSpPr>
          <p:nvPr/>
        </p:nvCxnSpPr>
        <p:spPr>
          <a:xfrm>
            <a:off x="4329125" y="1602665"/>
            <a:ext cx="0" cy="3153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1"/>
            <a:endCxn id="6" idx="3"/>
          </p:cNvCxnSpPr>
          <p:nvPr/>
        </p:nvCxnSpPr>
        <p:spPr>
          <a:xfrm flipH="1">
            <a:off x="5959069" y="2859307"/>
            <a:ext cx="782750" cy="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2" idx="1"/>
            <a:endCxn id="7" idx="3"/>
          </p:cNvCxnSpPr>
          <p:nvPr/>
        </p:nvCxnSpPr>
        <p:spPr>
          <a:xfrm flipH="1" flipV="1">
            <a:off x="5940152" y="4596762"/>
            <a:ext cx="493891" cy="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1"/>
            <a:endCxn id="8" idx="3"/>
          </p:cNvCxnSpPr>
          <p:nvPr/>
        </p:nvCxnSpPr>
        <p:spPr>
          <a:xfrm flipH="1" flipV="1">
            <a:off x="5940152" y="6021288"/>
            <a:ext cx="487238" cy="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1"/>
            <a:endCxn id="61" idx="0"/>
          </p:cNvCxnSpPr>
          <p:nvPr/>
        </p:nvCxnSpPr>
        <p:spPr>
          <a:xfrm rot="10800000" flipV="1">
            <a:off x="5469747" y="3897052"/>
            <a:ext cx="943478" cy="515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220072" y="4412768"/>
            <a:ext cx="499350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33" name="꺾인 연결선 32"/>
          <p:cNvCxnSpPr>
            <a:stCxn id="61" idx="2"/>
            <a:endCxn id="13" idx="0"/>
          </p:cNvCxnSpPr>
          <p:nvPr/>
        </p:nvCxnSpPr>
        <p:spPr>
          <a:xfrm rot="5400000">
            <a:off x="3872870" y="4261863"/>
            <a:ext cx="1120879" cy="2072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비트 연산자의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96594"/>
              </p:ext>
            </p:extLst>
          </p:nvPr>
        </p:nvGraphicFramePr>
        <p:xfrm>
          <a:off x="1403648" y="2276872"/>
          <a:ext cx="6624736" cy="2595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08565"/>
                <a:gridCol w="1759787"/>
                <a:gridCol w="34563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둘</a:t>
                      </a:r>
                      <a:r>
                        <a:rPr lang="ko-KR" altLang="en-US" baseline="0" dirty="0" smtClean="0"/>
                        <a:t> 다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이면 </a:t>
                      </a:r>
                      <a:r>
                        <a:rPr lang="en-US" altLang="ko-KR" baseline="0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둘 중 하나만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이면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둘이 같으면 </a:t>
                      </a:r>
                      <a:r>
                        <a:rPr lang="en-US" altLang="ko-KR" dirty="0" smtClean="0"/>
                        <a:t>0, </a:t>
                      </a:r>
                      <a:r>
                        <a:rPr lang="ko-KR" altLang="en-US" dirty="0" smtClean="0"/>
                        <a:t>다르면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Negative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0, 0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Shift</a:t>
                      </a:r>
                      <a:r>
                        <a:rPr lang="en-US" altLang="ko-KR" baseline="0" dirty="0" smtClean="0"/>
                        <a:t> (left)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비트를</a:t>
                      </a:r>
                      <a:r>
                        <a:rPr lang="ko-KR" altLang="en-US" dirty="0" smtClean="0"/>
                        <a:t> 왼쪽으로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Shift (right)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비트를</a:t>
                      </a:r>
                      <a:r>
                        <a:rPr lang="ko-KR" altLang="en-US" dirty="0" smtClean="0"/>
                        <a:t> 오른쪽으로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5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8104" y="2888940"/>
            <a:ext cx="360040" cy="10313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411" y="1340768"/>
            <a:ext cx="662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비트 논리곱 </a:t>
            </a:r>
            <a:r>
              <a:rPr lang="en-US" altLang="ko-KR" dirty="0" smtClean="0">
                <a:latin typeface="+mj-ea"/>
                <a:ea typeface="+mj-ea"/>
              </a:rPr>
              <a:t>(&amp;) </a:t>
            </a:r>
            <a:r>
              <a:rPr lang="ko-KR" altLang="en-US" dirty="0" smtClean="0">
                <a:latin typeface="+mj-ea"/>
                <a:ea typeface="+mj-ea"/>
              </a:rPr>
              <a:t>연산자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- 10</a:t>
            </a:r>
            <a:r>
              <a:rPr lang="ko-KR" altLang="en-US" dirty="0" smtClean="0">
                <a:latin typeface="+mj-ea"/>
                <a:ea typeface="+mj-ea"/>
              </a:rPr>
              <a:t>진수를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진수로 변환한 후 각 비트에 </a:t>
            </a:r>
            <a:r>
              <a:rPr lang="en-US" altLang="ko-KR" dirty="0" smtClean="0">
                <a:latin typeface="+mj-ea"/>
                <a:ea typeface="+mj-ea"/>
              </a:rPr>
              <a:t>AND </a:t>
            </a:r>
            <a:r>
              <a:rPr lang="ko-KR" altLang="en-US" dirty="0" smtClean="0">
                <a:latin typeface="+mj-ea"/>
                <a:ea typeface="+mj-ea"/>
              </a:rPr>
              <a:t>연산 수행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6105"/>
              </p:ext>
            </p:extLst>
          </p:nvPr>
        </p:nvGraphicFramePr>
        <p:xfrm>
          <a:off x="741411" y="2564904"/>
          <a:ext cx="261301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05"/>
                <a:gridCol w="871005"/>
                <a:gridCol w="871005"/>
              </a:tblGrid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A&amp;B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3968" y="296094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	    1    0    1    0	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7      </a:t>
            </a:r>
            <a:r>
              <a:rPr lang="en-US" altLang="ko-KR" b="1" dirty="0" smtClean="0">
                <a:latin typeface="+mj-ea"/>
                <a:ea typeface="+mj-ea"/>
              </a:rPr>
              <a:t>&amp;</a:t>
            </a:r>
            <a:r>
              <a:rPr lang="en-US" altLang="ko-KR" dirty="0" smtClean="0">
                <a:latin typeface="+mj-ea"/>
                <a:ea typeface="+mj-ea"/>
              </a:rPr>
              <a:t>      0    1    1    1</a:t>
            </a: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              0    0    1    0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75716" y="2852936"/>
            <a:ext cx="0" cy="1139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275716" y="3992290"/>
            <a:ext cx="21246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47765" y="2888940"/>
            <a:ext cx="360040" cy="10313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02429" y="2865815"/>
            <a:ext cx="360040" cy="10313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59919" y="2865815"/>
            <a:ext cx="360040" cy="10313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598114" y="4123427"/>
            <a:ext cx="1800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6048164" y="4113076"/>
            <a:ext cx="1800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480212" y="4113076"/>
            <a:ext cx="1800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6912260" y="4113076"/>
            <a:ext cx="1800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47919" y="4807607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각 </a:t>
            </a:r>
            <a:r>
              <a:rPr lang="ko-KR" altLang="en-US" dirty="0" err="1" smtClean="0">
                <a:latin typeface="+mn-ea"/>
                <a:ea typeface="+mn-ea"/>
              </a:rPr>
              <a:t>비트별로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AND </a:t>
            </a:r>
            <a:r>
              <a:rPr lang="ko-KR" altLang="en-US" dirty="0" smtClean="0">
                <a:latin typeface="+mn-ea"/>
                <a:ea typeface="+mn-ea"/>
              </a:rPr>
              <a:t>연산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4358243" y="4100197"/>
            <a:ext cx="180020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0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6287" y="963922"/>
            <a:ext cx="8286808" cy="1940923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7177" y="1052737"/>
            <a:ext cx="1986689" cy="1824480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161" y="1657067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(10)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3869" y="3068960"/>
            <a:ext cx="8286808" cy="3439577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4759" y="3122103"/>
            <a:ext cx="1986689" cy="3233227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377" y="436423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(15)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973" y="1055621"/>
            <a:ext cx="6091554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형 변수를 하나 가지는 구조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체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를 선언한 후 해당 구조체 배열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개에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scanf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개의 값을 입력 받아 넣은 후 오름차순으로 정렬하고 출력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예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입력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 5 1 3 4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1 3 4 5</a:t>
            </a:r>
            <a:endParaRPr lang="en-US" altLang="ko-KR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55973" y="3268178"/>
            <a:ext cx="6091554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months{</a:t>
            </a:r>
          </a:p>
          <a:p>
            <a:pPr>
              <a:spcBef>
                <a:spcPts val="100"/>
              </a:spcBef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JAN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1,FEB,MAR,APR,MAY,JUN,JUL,AUG,SEP,OCT,NOV,DEC};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char 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seasonName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[] = {"Spring", "Summer", "Fall", "Winter"};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위와 같이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열거형과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문자열들을 선언하고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열거형에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접근하여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월 달 부터 차례대로 속하는 계절을 출력하시오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(3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월 부터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Spring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입니다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.)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예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: </a:t>
            </a:r>
            <a:r>
              <a:rPr lang="en-US" altLang="ko-KR" b="1" dirty="0"/>
              <a:t>Winter </a:t>
            </a:r>
            <a:r>
              <a:rPr lang="en-US" altLang="ko-KR" b="1" dirty="0" err="1" smtClean="0"/>
              <a:t>Winter</a:t>
            </a:r>
            <a:r>
              <a:rPr lang="en-US" altLang="ko-KR" b="1" dirty="0" smtClean="0"/>
              <a:t> Spring </a:t>
            </a:r>
            <a:r>
              <a:rPr lang="en-US" altLang="ko-KR" b="1" dirty="0" err="1" smtClean="0"/>
              <a:t>Spring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Spring</a:t>
            </a:r>
            <a:r>
              <a:rPr lang="en-US" altLang="ko-KR" b="1" dirty="0" smtClean="0"/>
              <a:t> Summer </a:t>
            </a:r>
            <a:r>
              <a:rPr lang="en-US" altLang="ko-KR" b="1" dirty="0" err="1" smtClean="0"/>
              <a:t>Summer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Summer</a:t>
            </a:r>
            <a:r>
              <a:rPr lang="en-US" altLang="ko-KR" b="1" dirty="0" smtClean="0"/>
              <a:t> Fall </a:t>
            </a:r>
            <a:r>
              <a:rPr lang="en-US" altLang="ko-KR" b="1" dirty="0" err="1" smtClean="0"/>
              <a:t>Fall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Fall</a:t>
            </a:r>
            <a:r>
              <a:rPr lang="en-US" altLang="ko-KR" b="1" dirty="0" smtClean="0"/>
              <a:t> Winter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6908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9642" y="2348880"/>
            <a:ext cx="8286808" cy="3064149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12499" y="2391739"/>
            <a:ext cx="1986689" cy="2880320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0085" y="3443701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896" y="2574054"/>
            <a:ext cx="6091554" cy="251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두 개의 값을 입력 받아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bit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연산자들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(and, or,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xor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negative, left shift, right shift)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을 수행한 결과 출력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각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bit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연산을 하는 함수를 연산자 마다 만들어서 그 함수로  입력 받은 값을 넘겨받아 출력하도록  함수를 프로그램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예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입력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 1 4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출력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 0 5 5 -2 -5 2 8 0 2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025883"/>
            <a:ext cx="8286808" cy="3284893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385" y="1115041"/>
            <a:ext cx="1986689" cy="3087821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5814" y="212070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Homework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(50)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749" y="1086492"/>
            <a:ext cx="6091554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위와 같은 구조체를 선언 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국영수 성적을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번 입력 받은 후 학생들의 평균을 구하여 구조체의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average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값에 넣고 출력한 후 과목 별 평균값 또한 출력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입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	</a:t>
            </a:r>
            <a:r>
              <a:rPr lang="en-US" altLang="ko-KR" dirty="0" smtClean="0"/>
              <a:t>70</a:t>
            </a:r>
            <a:r>
              <a:rPr lang="en-US" altLang="ko-KR" dirty="0"/>
              <a:t> 80 </a:t>
            </a:r>
            <a:r>
              <a:rPr lang="en-US" altLang="ko-KR" dirty="0" smtClean="0"/>
              <a:t>90</a:t>
            </a:r>
            <a:r>
              <a:rPr lang="en-US" altLang="ko-KR" dirty="0"/>
              <a:t>      </a:t>
            </a:r>
          </a:p>
          <a:p>
            <a:r>
              <a:rPr lang="en-US" altLang="ko-KR" dirty="0" smtClean="0"/>
              <a:t>	80</a:t>
            </a:r>
            <a:r>
              <a:rPr lang="en-US" altLang="ko-KR" dirty="0"/>
              <a:t> 90 70     </a:t>
            </a:r>
          </a:p>
          <a:p>
            <a:r>
              <a:rPr lang="en-US" altLang="ko-KR" dirty="0" smtClean="0"/>
              <a:t>	90</a:t>
            </a:r>
            <a:r>
              <a:rPr lang="en-US" altLang="ko-KR" dirty="0"/>
              <a:t> 80 70     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	</a:t>
            </a:r>
            <a:r>
              <a:rPr lang="en-US" altLang="ko-KR" dirty="0" smtClean="0"/>
              <a:t>80.000000</a:t>
            </a:r>
            <a:endParaRPr lang="en-US" altLang="ko-KR" dirty="0"/>
          </a:p>
          <a:p>
            <a:r>
              <a:rPr lang="en-US" altLang="ko-KR" dirty="0" smtClean="0"/>
              <a:t>	80.000000</a:t>
            </a:r>
            <a:r>
              <a:rPr lang="en-US" altLang="ko-KR" dirty="0"/>
              <a:t>    </a:t>
            </a:r>
          </a:p>
          <a:p>
            <a:r>
              <a:rPr lang="en-US" altLang="ko-KR" dirty="0" smtClean="0"/>
              <a:t>	80.000000</a:t>
            </a:r>
            <a:r>
              <a:rPr lang="en-US" altLang="ko-KR" dirty="0"/>
              <a:t>    </a:t>
            </a:r>
          </a:p>
          <a:p>
            <a:r>
              <a:rPr lang="en-US" altLang="ko-KR" dirty="0" smtClean="0"/>
              <a:t>	80.000000</a:t>
            </a:r>
            <a:r>
              <a:rPr lang="en-US" altLang="ko-KR" dirty="0"/>
              <a:t> 83.333333 </a:t>
            </a:r>
            <a:r>
              <a:rPr lang="en-US" altLang="ko-KR" dirty="0" smtClean="0"/>
              <a:t>76.666667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067697" y="45811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score{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kor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math;</a:t>
            </a:r>
          </a:p>
          <a:p>
            <a:endParaRPr lang="en-US" altLang="ko-KR" dirty="0"/>
          </a:p>
          <a:p>
            <a:r>
              <a:rPr lang="en-US" altLang="ko-KR" dirty="0"/>
              <a:t>	double average;</a:t>
            </a:r>
          </a:p>
          <a:p>
            <a:r>
              <a:rPr lang="en-US" altLang="ko-KR" dirty="0"/>
              <a:t>}Score;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87630" y="1299256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14612" y="1370240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구조체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87630" y="2058265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87630" y="2818495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87630" y="3578726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2252" y="1383424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1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2252" y="2142433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2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2252" y="2902663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3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2252" y="3662894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4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4612" y="2122122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구조체 선언과 초기화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14612" y="2881102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구조체형과 변수 선언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3640675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구조체 변수 접근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7704" y="431116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2326" y="439533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5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34686" y="4373117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ko-KR" altLang="en-US" kern="1200" dirty="0" err="1" smtClean="0">
                <a:latin typeface="Arial"/>
                <a:ea typeface="HY견고딕"/>
                <a:cs typeface="+mn-cs"/>
              </a:rPr>
              <a:t>공용체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07704" y="503124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2326" y="511541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6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34686" y="5093197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ko-KR" altLang="en-US" kern="1200" dirty="0" err="1" smtClean="0">
                <a:latin typeface="Arial"/>
                <a:ea typeface="HY견고딕"/>
                <a:cs typeface="+mn-cs"/>
              </a:rPr>
              <a:t>열거형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07704" y="575132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2326" y="583549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7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34686" y="5813277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비트 연산자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0394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서로 다른 변수의 형태를 하나의 블록으로 묶어준다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65" y="206084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ea"/>
                <a:ea typeface="+mj-ea"/>
              </a:rPr>
              <a:t>struct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구조체형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이름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데이터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형식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멤버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변수 </a:t>
            </a:r>
            <a:r>
              <a:rPr lang="en-US" altLang="ko-KR" dirty="0" smtClean="0">
                <a:latin typeface="+mj-ea"/>
                <a:ea typeface="+mj-ea"/>
              </a:rPr>
              <a:t>1;</a:t>
            </a: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데이터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형식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멤버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변수 </a:t>
            </a:r>
            <a:r>
              <a:rPr lang="en-US" altLang="ko-KR" dirty="0" smtClean="0">
                <a:latin typeface="+mj-ea"/>
                <a:ea typeface="+mj-ea"/>
              </a:rPr>
              <a:t>2;</a:t>
            </a: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…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r>
              <a:rPr lang="en-US" altLang="ko-KR" dirty="0" err="1" smtClean="0">
                <a:latin typeface="+mj-ea"/>
                <a:ea typeface="+mj-ea"/>
              </a:rPr>
              <a:t>struct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구조체형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이름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구조체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변수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81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413225" y="4126167"/>
            <a:ext cx="196854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80293" y="5926140"/>
            <a:ext cx="195438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34043" y="4848668"/>
            <a:ext cx="195438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31440" y="2746801"/>
            <a:ext cx="1646605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48697" y="836711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8009" y="5900382"/>
            <a:ext cx="218548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0590" y="2854813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709" y="1569671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7784" y="5877272"/>
            <a:ext cx="331236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789873"/>
            <a:ext cx="331236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27784" y="1420055"/>
            <a:ext cx="3312368" cy="3161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구조체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1556792"/>
            <a:ext cx="298350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struct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unit{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int </a:t>
            </a:r>
            <a:r>
              <a:rPr lang="en-US" altLang="ko-KR" dirty="0" err="1" smtClean="0">
                <a:latin typeface="+mj-ea"/>
                <a:ea typeface="+mj-ea"/>
              </a:rPr>
              <a:t>hp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int </a:t>
            </a:r>
            <a:r>
              <a:rPr lang="en-US" altLang="ko-KR" dirty="0" err="1" smtClean="0">
                <a:latin typeface="+mj-ea"/>
                <a:ea typeface="+mj-ea"/>
              </a:rPr>
              <a:t>mp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double range;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double speed;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char[10] name;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6125" y="489290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j-ea"/>
                <a:ea typeface="+mj-ea"/>
              </a:rPr>
              <a:t>struct</a:t>
            </a:r>
            <a:r>
              <a:rPr lang="en-US" altLang="ko-KR" dirty="0" smtClean="0">
                <a:latin typeface="+mj-ea"/>
                <a:ea typeface="+mj-ea"/>
              </a:rPr>
              <a:t>	unit	t1;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8133" y="598063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t1.a	= 10;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5" y="1656134"/>
            <a:ext cx="762935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08353" y="1656134"/>
            <a:ext cx="626600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3619" y="2060848"/>
            <a:ext cx="1908100" cy="20882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6125" y="4937143"/>
            <a:ext cx="1545875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26125" y="6002757"/>
            <a:ext cx="652625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09" y="164689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구조체 </a:t>
            </a:r>
            <a:r>
              <a:rPr lang="ko-KR" altLang="en-US" dirty="0" err="1" smtClean="0">
                <a:latin typeface="+mj-ea"/>
                <a:ea typeface="+mj-ea"/>
              </a:rPr>
              <a:t>예약어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4114" y="90407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구조체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007" y="290728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구조체 멤버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20" y="59806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구조체 변수 이름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멤버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6820" y="414908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구조체 변수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4043" y="489391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구조체 변수 선언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390" y="598328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구조체 멤버 상용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1441" y="28489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구조체형 선언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stCxn id="25" idx="3"/>
            <a:endCxn id="9" idx="1"/>
          </p:cNvCxnSpPr>
          <p:nvPr/>
        </p:nvCxnSpPr>
        <p:spPr>
          <a:xfrm flipV="1">
            <a:off x="2035314" y="1818681"/>
            <a:ext cx="880501" cy="3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8" idx="3"/>
            <a:endCxn id="11" idx="1"/>
          </p:cNvCxnSpPr>
          <p:nvPr/>
        </p:nvCxnSpPr>
        <p:spPr>
          <a:xfrm flipV="1">
            <a:off x="2477195" y="3104964"/>
            <a:ext cx="1336424" cy="1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3" idx="1"/>
          </p:cNvCxnSpPr>
          <p:nvPr/>
        </p:nvCxnSpPr>
        <p:spPr>
          <a:xfrm flipV="1">
            <a:off x="2361779" y="6165304"/>
            <a:ext cx="66434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0" idx="0"/>
          </p:cNvCxnSpPr>
          <p:nvPr/>
        </p:nvCxnSpPr>
        <p:spPr>
          <a:xfrm>
            <a:off x="4121653" y="1340767"/>
            <a:ext cx="0" cy="3153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1"/>
            <a:endCxn id="6" idx="3"/>
          </p:cNvCxnSpPr>
          <p:nvPr/>
        </p:nvCxnSpPr>
        <p:spPr>
          <a:xfrm flipH="1">
            <a:off x="5940152" y="2998829"/>
            <a:ext cx="591288" cy="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2" idx="1"/>
            <a:endCxn id="7" idx="3"/>
          </p:cNvCxnSpPr>
          <p:nvPr/>
        </p:nvCxnSpPr>
        <p:spPr>
          <a:xfrm flipH="1" flipV="1">
            <a:off x="5940152" y="5077905"/>
            <a:ext cx="493891" cy="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1"/>
            <a:endCxn id="8" idx="3"/>
          </p:cNvCxnSpPr>
          <p:nvPr/>
        </p:nvCxnSpPr>
        <p:spPr>
          <a:xfrm flipH="1" flipV="1">
            <a:off x="5940152" y="6165304"/>
            <a:ext cx="487238" cy="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1"/>
            <a:endCxn id="61" idx="0"/>
          </p:cNvCxnSpPr>
          <p:nvPr/>
        </p:nvCxnSpPr>
        <p:spPr>
          <a:xfrm rot="10800000" flipV="1">
            <a:off x="5030213" y="4378194"/>
            <a:ext cx="1383013" cy="536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780537" y="4915024"/>
            <a:ext cx="499350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2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구조체 선언과 초기화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558106"/>
            <a:ext cx="35990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	</a:t>
            </a:r>
            <a:r>
              <a:rPr lang="en-US" altLang="ko-KR" dirty="0" err="1" smtClean="0">
                <a:latin typeface="+mn-ea"/>
                <a:ea typeface="+mn-ea"/>
              </a:rPr>
              <a:t>hp</a:t>
            </a:r>
            <a:r>
              <a:rPr lang="en-US" altLang="ko-KR" dirty="0" smtClean="0">
                <a:latin typeface="+mn-ea"/>
                <a:ea typeface="+mn-ea"/>
              </a:rPr>
              <a:t>  =  100;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	</a:t>
            </a:r>
            <a:r>
              <a:rPr lang="en-US" altLang="ko-KR" dirty="0" err="1" smtClean="0">
                <a:latin typeface="+mn-ea"/>
                <a:ea typeface="+mn-ea"/>
              </a:rPr>
              <a:t>mp</a:t>
            </a:r>
            <a:r>
              <a:rPr lang="en-US" altLang="ko-KR" dirty="0" smtClean="0">
                <a:latin typeface="+mn-ea"/>
                <a:ea typeface="+mn-ea"/>
              </a:rPr>
              <a:t> =  50;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double	range = 10;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double	speed = 5;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char[10] name = “Timo1”;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773971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struct</a:t>
            </a:r>
            <a:r>
              <a:rPr lang="en-US" altLang="ko-KR" dirty="0" smtClean="0">
                <a:latin typeface="+mn-ea"/>
                <a:ea typeface="+mn-ea"/>
              </a:rPr>
              <a:t> unit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	int 	</a:t>
            </a:r>
            <a:r>
              <a:rPr lang="en-US" altLang="ko-KR" dirty="0" err="1" smtClean="0">
                <a:latin typeface="+mn-ea"/>
                <a:ea typeface="+mn-ea"/>
              </a:rPr>
              <a:t>hp</a:t>
            </a:r>
            <a:r>
              <a:rPr lang="en-US" altLang="ko-KR" dirty="0" smtClean="0">
                <a:latin typeface="+mn-ea"/>
                <a:ea typeface="+mn-ea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	int 	</a:t>
            </a:r>
            <a:r>
              <a:rPr lang="en-US" altLang="ko-KR" dirty="0" err="1" smtClean="0">
                <a:latin typeface="+mn-ea"/>
                <a:ea typeface="+mn-ea"/>
              </a:rPr>
              <a:t>mp</a:t>
            </a:r>
            <a:r>
              <a:rPr lang="en-US" altLang="ko-KR" dirty="0" smtClean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	double	range;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	double	speed;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	char[10] name;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struct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unit  u  = {100, 50, 10, 5, “Timo1”};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2350036"/>
            <a:ext cx="3162919" cy="279339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912" y="1629956"/>
            <a:ext cx="5112568" cy="41764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>
          <a:xfrm flipV="1">
            <a:off x="3486447" y="3746732"/>
            <a:ext cx="293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구조체형과 변수 선언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2383690"/>
            <a:ext cx="2736304" cy="2773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92896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unit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hp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mp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range;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speed;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name[10];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} 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unit  u;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2383690"/>
            <a:ext cx="2736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unit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hp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mp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range;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speed;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name[10];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} u;</a:t>
            </a:r>
          </a:p>
          <a:p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1" y="2386859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typedef</a:t>
            </a:r>
            <a:r>
              <a:rPr lang="en-US" altLang="ko-KR" sz="1600" dirty="0" smtClean="0">
                <a:latin typeface="+mn-ea"/>
                <a:ea typeface="+mn-ea"/>
              </a:rPr>
              <a:t>  </a:t>
            </a:r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 smtClean="0">
                <a:latin typeface="+mn-ea"/>
                <a:ea typeface="+mn-ea"/>
              </a:rPr>
              <a:t>  _unit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hp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mp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range;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speed;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name[10];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} unit;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unit  u;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2232" y="2383689"/>
            <a:ext cx="2736304" cy="2773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851" y="2398806"/>
            <a:ext cx="2736304" cy="2773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644" y="1691191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+mn-ea"/>
                <a:ea typeface="+mn-ea"/>
              </a:rPr>
              <a:t>구조체형과 변수 선언을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    별도로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3332" y="1681457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구조체형과 변수 선언을 </a:t>
            </a: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    </a:t>
            </a:r>
            <a:r>
              <a:rPr lang="ko-KR" altLang="en-US" sz="1600" dirty="0" smtClean="0">
                <a:latin typeface="+mn-ea"/>
                <a:ea typeface="+mn-ea"/>
              </a:rPr>
              <a:t>동시에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093" y="1716034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3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en-US" altLang="ko-KR" sz="1600" dirty="0" err="1" smtClean="0">
                <a:latin typeface="+mn-ea"/>
                <a:ea typeface="+mn-ea"/>
              </a:rPr>
              <a:t>typedef</a:t>
            </a:r>
            <a:r>
              <a:rPr lang="ko-KR" altLang="en-US" sz="1600" dirty="0" smtClean="0">
                <a:latin typeface="+mn-ea"/>
                <a:ea typeface="+mn-ea"/>
              </a:rPr>
              <a:t>를 이용해서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4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 접근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952217"/>
            <a:ext cx="2880320" cy="3781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061423"/>
            <a:ext cx="27363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unit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hp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mp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range;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speed;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name[10];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} 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unit  u;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err="1" smtClean="0">
                <a:latin typeface="+mn-ea"/>
                <a:ea typeface="+mn-ea"/>
              </a:rPr>
              <a:t>u.hp</a:t>
            </a:r>
            <a:r>
              <a:rPr lang="en-US" altLang="ko-KR" sz="1600" dirty="0" smtClean="0">
                <a:latin typeface="+mn-ea"/>
                <a:ea typeface="+mn-ea"/>
              </a:rPr>
              <a:t> = 100;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1952217"/>
            <a:ext cx="2880320" cy="3781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061423"/>
            <a:ext cx="2736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unit {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hp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int  </a:t>
            </a:r>
            <a:r>
              <a:rPr lang="en-US" altLang="ko-KR" sz="1600" dirty="0" err="1" smtClean="0">
                <a:latin typeface="+mn-ea"/>
                <a:ea typeface="+mn-ea"/>
              </a:rPr>
              <a:t>mp</a:t>
            </a:r>
            <a:r>
              <a:rPr lang="en-US" altLang="ko-KR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range;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double speed;</a:t>
            </a:r>
          </a:p>
          <a:p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atin typeface="+mn-ea"/>
                <a:ea typeface="+mn-ea"/>
              </a:rPr>
              <a:t>name[10];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} 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unit  u;</a:t>
            </a:r>
          </a:p>
          <a:p>
            <a:r>
              <a:rPr lang="en-US" altLang="ko-KR" sz="1600" dirty="0" err="1" smtClean="0">
                <a:latin typeface="+mn-ea"/>
                <a:ea typeface="+mn-ea"/>
              </a:rPr>
              <a:t>struct</a:t>
            </a:r>
            <a:r>
              <a:rPr lang="en-US" altLang="ko-KR" sz="1600" dirty="0" smtClean="0">
                <a:latin typeface="+mn-ea"/>
                <a:ea typeface="+mn-ea"/>
              </a:rPr>
              <a:t>  unit *p;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p = &amp;u;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p-&gt;</a:t>
            </a:r>
            <a:r>
              <a:rPr lang="en-US" altLang="ko-KR" sz="1600" dirty="0" err="1" smtClean="0">
                <a:latin typeface="+mn-ea"/>
                <a:ea typeface="+mn-ea"/>
              </a:rPr>
              <a:t>hp</a:t>
            </a:r>
            <a:r>
              <a:rPr lang="en-US" altLang="ko-KR" sz="1600" dirty="0" smtClean="0">
                <a:latin typeface="+mn-ea"/>
                <a:ea typeface="+mn-ea"/>
              </a:rPr>
              <a:t> = 100;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(*p).</a:t>
            </a:r>
            <a:r>
              <a:rPr lang="en-US" altLang="ko-KR" sz="1600" dirty="0" err="1" smtClean="0">
                <a:latin typeface="+mn-ea"/>
                <a:ea typeface="+mn-ea"/>
              </a:rPr>
              <a:t>mp</a:t>
            </a:r>
            <a:r>
              <a:rPr lang="en-US" altLang="ko-KR" sz="1600" dirty="0" smtClean="0">
                <a:latin typeface="+mn-ea"/>
                <a:ea typeface="+mn-ea"/>
              </a:rPr>
              <a:t> = 50;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501711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일반적인 구조체 변수 접근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1446" y="1490292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구조체 포인터를 이용한 변수 접근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63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공용체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323" y="1101796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메모리 공간을 서로 다른 변수가 같이 사용하는 것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064"/>
              </p:ext>
            </p:extLst>
          </p:nvPr>
        </p:nvGraphicFramePr>
        <p:xfrm>
          <a:off x="1763688" y="2589002"/>
          <a:ext cx="4464500" cy="55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5"/>
                <a:gridCol w="1116125"/>
                <a:gridCol w="1116125"/>
                <a:gridCol w="1116125"/>
              </a:tblGrid>
              <a:tr h="5519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오른쪽 중괄호 5"/>
          <p:cNvSpPr/>
          <p:nvPr/>
        </p:nvSpPr>
        <p:spPr>
          <a:xfrm rot="5400000">
            <a:off x="2099745" y="2968045"/>
            <a:ext cx="432048" cy="10421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 rot="16200000">
            <a:off x="3796273" y="85081"/>
            <a:ext cx="432048" cy="44317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6826" y="1688902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정수형 변수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4712" y="3921150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문자형 변수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869160"/>
            <a:ext cx="4280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union   </a:t>
            </a:r>
            <a:r>
              <a:rPr lang="ko-KR" altLang="en-US" dirty="0" smtClean="0"/>
              <a:t>공용체형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	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	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</a:t>
            </a:r>
            <a:r>
              <a:rPr lang="en-US" altLang="ko-KR" dirty="0"/>
              <a:t> 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/>
          </a:p>
          <a:p>
            <a:r>
              <a:rPr lang="en-US" altLang="ko-KR" dirty="0" smtClean="0"/>
              <a:t>union	</a:t>
            </a:r>
            <a:r>
              <a:rPr lang="ko-KR" altLang="en-US" dirty="0" smtClean="0"/>
              <a:t>공용체형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98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413225" y="3645024"/>
            <a:ext cx="196854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80293" y="5782124"/>
            <a:ext cx="195438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34043" y="4367525"/>
            <a:ext cx="195438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41819" y="2375457"/>
            <a:ext cx="1646605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67614" y="1098609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8009" y="5756366"/>
            <a:ext cx="218548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6327" y="2557082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7626" y="1831569"/>
            <a:ext cx="1646605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7784" y="5733256"/>
            <a:ext cx="331236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308730"/>
            <a:ext cx="331236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6701" y="1681953"/>
            <a:ext cx="3312368" cy="1891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err="1" smtClean="0">
                <a:latin typeface="+mj-ea"/>
              </a:rPr>
              <a:t>공용체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4733" y="1818690"/>
            <a:ext cx="2521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union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student{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int id;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char major;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6125" y="4411762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union	student     s1;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8133" y="583662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s1.id	= 2015;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4732" y="1918032"/>
            <a:ext cx="832882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27269" y="1918032"/>
            <a:ext cx="1003711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2536" y="2322746"/>
            <a:ext cx="1908100" cy="97272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6125" y="4456000"/>
            <a:ext cx="2049931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26125" y="5858741"/>
            <a:ext cx="1024965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626" y="19087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공용체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예약어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3031" y="116597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공용체</a:t>
            </a:r>
            <a:r>
              <a:rPr lang="ko-KR" altLang="en-US" dirty="0" smtClean="0">
                <a:latin typeface="+mj-ea"/>
                <a:ea typeface="+mj-ea"/>
              </a:rPr>
              <a:t>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1744" y="260955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공용</a:t>
            </a:r>
            <a:r>
              <a:rPr lang="ko-KR" altLang="en-US" dirty="0" err="1">
                <a:latin typeface="+mj-ea"/>
                <a:ea typeface="+mj-ea"/>
              </a:rPr>
              <a:t>체</a:t>
            </a:r>
            <a:r>
              <a:rPr lang="ko-KR" altLang="en-US" dirty="0" smtClean="0">
                <a:latin typeface="+mj-ea"/>
                <a:ea typeface="+mj-ea"/>
              </a:rPr>
              <a:t> 멤버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20" y="583662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공용체</a:t>
            </a:r>
            <a:r>
              <a:rPr lang="ko-KR" altLang="en-US" dirty="0" smtClean="0">
                <a:latin typeface="+mj-ea"/>
                <a:ea typeface="+mj-ea"/>
              </a:rPr>
              <a:t> 변수 이름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멤버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6820" y="36679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공용체</a:t>
            </a:r>
            <a:r>
              <a:rPr lang="ko-KR" altLang="en-US" dirty="0" smtClean="0">
                <a:latin typeface="+mj-ea"/>
                <a:ea typeface="+mj-ea"/>
              </a:rPr>
              <a:t> 변수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4043" y="44127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ea"/>
                <a:ea typeface="+mj-ea"/>
              </a:rPr>
              <a:t>공용체</a:t>
            </a:r>
            <a:r>
              <a:rPr lang="ko-KR" altLang="en-US" b="1" dirty="0" smtClean="0">
                <a:latin typeface="+mj-ea"/>
                <a:ea typeface="+mj-ea"/>
              </a:rPr>
              <a:t> 변수 선언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390" y="583927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ea"/>
                <a:ea typeface="+mj-ea"/>
              </a:rPr>
              <a:t>공용체</a:t>
            </a:r>
            <a:r>
              <a:rPr lang="ko-KR" altLang="en-US" b="1" dirty="0" smtClean="0">
                <a:latin typeface="+mj-ea"/>
                <a:ea typeface="+mj-ea"/>
              </a:rPr>
              <a:t> 멤버 상용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1820" y="247756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공용체형 선언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stCxn id="25" idx="3"/>
            <a:endCxn id="9" idx="1"/>
          </p:cNvCxnSpPr>
          <p:nvPr/>
        </p:nvCxnSpPr>
        <p:spPr>
          <a:xfrm flipV="1">
            <a:off x="2054231" y="2080579"/>
            <a:ext cx="880501" cy="3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8" idx="3"/>
            <a:endCxn id="11" idx="1"/>
          </p:cNvCxnSpPr>
          <p:nvPr/>
        </p:nvCxnSpPr>
        <p:spPr>
          <a:xfrm>
            <a:off x="2522932" y="2809110"/>
            <a:ext cx="13096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3" idx="1"/>
          </p:cNvCxnSpPr>
          <p:nvPr/>
        </p:nvCxnSpPr>
        <p:spPr>
          <a:xfrm flipV="1">
            <a:off x="2361779" y="6021288"/>
            <a:ext cx="664346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0" idx="0"/>
          </p:cNvCxnSpPr>
          <p:nvPr/>
        </p:nvCxnSpPr>
        <p:spPr>
          <a:xfrm>
            <a:off x="4329125" y="1602665"/>
            <a:ext cx="0" cy="3153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1"/>
            <a:endCxn id="6" idx="3"/>
          </p:cNvCxnSpPr>
          <p:nvPr/>
        </p:nvCxnSpPr>
        <p:spPr>
          <a:xfrm flipH="1">
            <a:off x="5959069" y="2627485"/>
            <a:ext cx="78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2" idx="1"/>
            <a:endCxn id="7" idx="3"/>
          </p:cNvCxnSpPr>
          <p:nvPr/>
        </p:nvCxnSpPr>
        <p:spPr>
          <a:xfrm flipH="1" flipV="1">
            <a:off x="5940152" y="4596762"/>
            <a:ext cx="493891" cy="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1"/>
            <a:endCxn id="8" idx="3"/>
          </p:cNvCxnSpPr>
          <p:nvPr/>
        </p:nvCxnSpPr>
        <p:spPr>
          <a:xfrm flipH="1" flipV="1">
            <a:off x="5940152" y="6021288"/>
            <a:ext cx="487238" cy="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1"/>
            <a:endCxn id="61" idx="0"/>
          </p:cNvCxnSpPr>
          <p:nvPr/>
        </p:nvCxnSpPr>
        <p:spPr>
          <a:xfrm rot="10800000" flipV="1">
            <a:off x="5529563" y="3897052"/>
            <a:ext cx="883663" cy="515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279887" y="4412768"/>
            <a:ext cx="499350" cy="32509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18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544</Words>
  <Application>Microsoft Office PowerPoint</Application>
  <PresentationFormat>화면 슬라이드 쇼(4:3)</PresentationFormat>
  <Paragraphs>258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프로그래밍 기초</vt:lpstr>
      <vt:lpstr>Contents</vt:lpstr>
      <vt:lpstr>1. 구조체</vt:lpstr>
      <vt:lpstr>1. 구조체</vt:lpstr>
      <vt:lpstr>구조체 선언과 초기화</vt:lpstr>
      <vt:lpstr>구조체형과 변수 선언</vt:lpstr>
      <vt:lpstr>구조체 변수 접근</vt:lpstr>
      <vt:lpstr>2. 공용체</vt:lpstr>
      <vt:lpstr>2. 공용체</vt:lpstr>
      <vt:lpstr>3. 열거형</vt:lpstr>
      <vt:lpstr>3. 열거형</vt:lpstr>
      <vt:lpstr>4. 비트 연산자</vt:lpstr>
      <vt:lpstr>4. 비트 연산자</vt:lpstr>
      <vt:lpstr>Exercise</vt:lpstr>
      <vt:lpstr>Exercise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임창대</cp:lastModifiedBy>
  <cp:revision>280</cp:revision>
  <dcterms:created xsi:type="dcterms:W3CDTF">2009-02-02T07:38:00Z</dcterms:created>
  <dcterms:modified xsi:type="dcterms:W3CDTF">2015-05-11T06:03:37Z</dcterms:modified>
</cp:coreProperties>
</file>