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67" r:id="rId3"/>
    <p:sldId id="283" r:id="rId4"/>
    <p:sldId id="285" r:id="rId5"/>
    <p:sldId id="280" r:id="rId6"/>
    <p:sldId id="284" r:id="rId7"/>
    <p:sldId id="286" r:id="rId8"/>
    <p:sldId id="287" r:id="rId9"/>
    <p:sldId id="288" r:id="rId10"/>
    <p:sldId id="289" r:id="rId11"/>
    <p:sldId id="290" r:id="rId12"/>
    <p:sldId id="291" r:id="rId13"/>
    <p:sldId id="292" r:id="rId14"/>
    <p:sldId id="293" r:id="rId15"/>
    <p:sldId id="295" r:id="rId16"/>
    <p:sldId id="296" r:id="rId17"/>
    <p:sldId id="294" r:id="rId18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8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>
      <p:cViewPr varScale="1">
        <p:scale>
          <a:sx n="122" d="100"/>
          <a:sy n="122" d="100"/>
        </p:scale>
        <p:origin x="-1128" y="-84"/>
      </p:cViewPr>
      <p:guideLst>
        <p:guide orient="horz" pos="3933"/>
        <p:guide orient="horz" pos="618"/>
        <p:guide pos="269"/>
        <p:guide pos="5491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2" d="100"/>
          <a:sy n="92" d="100"/>
        </p:scale>
        <p:origin x="-888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ADB348-64B1-456D-9188-F810513702A1}" type="datetimeFigureOut">
              <a:rPr lang="ko-KR" altLang="en-US" smtClean="0"/>
              <a:t>2015-04-14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9749ED-9D9D-48DF-8B66-5F4BD46820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57889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9" name="Picture 7" descr="MS03-cover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pic>
        <p:nvPicPr>
          <p:cNvPr id="3081" name="Picture 9" descr="MS03-cover03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8108950" y="5245100"/>
            <a:ext cx="609600" cy="276225"/>
          </a:xfrm>
          <a:prstGeom prst="rect">
            <a:avLst/>
          </a:prstGeom>
          <a:noFill/>
        </p:spPr>
      </p:pic>
      <p:pic>
        <p:nvPicPr>
          <p:cNvPr id="3082" name="Picture 10" descr="MS03-cover01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7327900" y="5942013"/>
            <a:ext cx="1000125" cy="914400"/>
          </a:xfrm>
          <a:prstGeom prst="rect">
            <a:avLst/>
          </a:prstGeom>
          <a:noFill/>
        </p:spPr>
      </p:pic>
      <p:pic>
        <p:nvPicPr>
          <p:cNvPr id="3083" name="Picture 11" descr="MS03-cover02"/>
          <p:cNvPicPr>
            <a:picLocks noChangeAspect="1" noChangeArrowheads="1"/>
          </p:cNvPicPr>
          <p:nvPr userDrawn="1"/>
        </p:nvPicPr>
        <p:blipFill>
          <a:blip r:embed="rId5"/>
          <a:srcRect/>
          <a:stretch>
            <a:fillRect/>
          </a:stretch>
        </p:blipFill>
        <p:spPr bwMode="auto">
          <a:xfrm>
            <a:off x="336550" y="4868863"/>
            <a:ext cx="2200275" cy="952500"/>
          </a:xfrm>
          <a:prstGeom prst="rect">
            <a:avLst/>
          </a:prstGeom>
          <a:noFill/>
        </p:spPr>
      </p:pic>
      <p:sp>
        <p:nvSpPr>
          <p:cNvPr id="3084" name="Rectangle 1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2154238"/>
            <a:ext cx="7772400" cy="577850"/>
          </a:xfrm>
        </p:spPr>
        <p:txBody>
          <a:bodyPr/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085" name="Rectangle 1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09688" y="2811463"/>
            <a:ext cx="6400800" cy="406400"/>
          </a:xfrm>
        </p:spPr>
        <p:txBody>
          <a:bodyPr/>
          <a:lstStyle>
            <a:lvl1pPr marL="0" indent="0" algn="ctr">
              <a:buFont typeface="Wingdings 2" pitchFamily="18" charset="2"/>
              <a:buNone/>
              <a:defRPr sz="2200">
                <a:solidFill>
                  <a:schemeClr val="tx2"/>
                </a:solidFill>
                <a:latin typeface="HY견고딕" pitchFamily="18" charset="-127"/>
              </a:defRPr>
            </a:lvl1pPr>
          </a:lstStyle>
          <a:p>
            <a:r>
              <a:rPr lang="ko-KR" altLang="en-US" dirty="0"/>
              <a:t>마스터 부제목 스타일 편집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4E1D9A-4D2D-4D70-90BD-048F5C1B7674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0025" y="107950"/>
            <a:ext cx="2136775" cy="6018213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36525" y="107950"/>
            <a:ext cx="6261100" cy="6018213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103103-D567-4F5F-8060-0248560302F0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167ED0-9F75-4AAC-A8A8-44529151E650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F9E079-471A-43CE-AFA9-8DB3E7715720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125538"/>
            <a:ext cx="4038600" cy="5000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125538"/>
            <a:ext cx="4038600" cy="5000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4289CD-677B-4A44-A1ED-696581379DDA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0F5BA7-719B-416A-A818-5C994D5A71B8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C81AB2-7BD2-4495-B473-27646FF6D360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8F1AF0-B3A6-4774-B0F5-5B6EE8BC0EB1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EBBFF1-37E9-401C-9642-10C4309C9456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606CA4-E8BC-42F4-8665-5B9A19970127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 descr="MS03-screen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pic>
        <p:nvPicPr>
          <p:cNvPr id="1033" name="Picture 9" descr="MS03-print"/>
          <p:cNvPicPr>
            <a:picLocks noChangeAspect="1" noChangeArrowheads="1"/>
          </p:cNvPicPr>
          <p:nvPr userDrawn="1"/>
        </p:nvPicPr>
        <p:blipFill>
          <a:blip r:embed="rId14"/>
          <a:srcRect/>
          <a:stretch>
            <a:fillRect/>
          </a:stretch>
        </p:blipFill>
        <p:spPr bwMode="auto">
          <a:xfrm>
            <a:off x="114300" y="828675"/>
            <a:ext cx="8915400" cy="6029325"/>
          </a:xfrm>
          <a:prstGeom prst="rect">
            <a:avLst/>
          </a:prstGeom>
          <a:noFill/>
        </p:spPr>
      </p:pic>
      <p:pic>
        <p:nvPicPr>
          <p:cNvPr id="1034" name="Picture 10" descr="MS03-screen01"/>
          <p:cNvPicPr>
            <a:picLocks noChangeAspect="1" noChangeArrowheads="1"/>
          </p:cNvPicPr>
          <p:nvPr userDrawn="1"/>
        </p:nvPicPr>
        <p:blipFill>
          <a:blip r:embed="rId15"/>
          <a:srcRect/>
          <a:stretch>
            <a:fillRect/>
          </a:stretch>
        </p:blipFill>
        <p:spPr bwMode="auto">
          <a:xfrm>
            <a:off x="6521450" y="234950"/>
            <a:ext cx="2305050" cy="581025"/>
          </a:xfrm>
          <a:prstGeom prst="rect">
            <a:avLst/>
          </a:prstGeom>
          <a:noFill/>
        </p:spPr>
      </p:pic>
      <p:sp>
        <p:nvSpPr>
          <p:cNvPr id="1036" name="Rectangle 12"/>
          <p:cNvSpPr>
            <a:spLocks noGrp="1" noChangeArrowheads="1"/>
          </p:cNvSpPr>
          <p:nvPr>
            <p:ph type="title"/>
          </p:nvPr>
        </p:nvSpPr>
        <p:spPr bwMode="auto">
          <a:xfrm>
            <a:off x="136525" y="107950"/>
            <a:ext cx="8229600" cy="633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37" name="Rectangle 1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25538"/>
            <a:ext cx="8229600" cy="500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38" name="Rectangle 1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72238"/>
            <a:ext cx="2133600" cy="341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+mj-lt"/>
                <a:ea typeface="+mn-ea"/>
              </a:defRPr>
            </a:lvl1pPr>
          </a:lstStyle>
          <a:p>
            <a:endParaRPr lang="en-US" altLang="ko-KR"/>
          </a:p>
        </p:txBody>
      </p:sp>
      <p:sp>
        <p:nvSpPr>
          <p:cNvPr id="1039" name="Rectangle 1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72238"/>
            <a:ext cx="2895600" cy="341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</a:defRPr>
            </a:lvl1pPr>
          </a:lstStyle>
          <a:p>
            <a:endParaRPr lang="en-US" altLang="ko-KR"/>
          </a:p>
        </p:txBody>
      </p:sp>
      <p:sp>
        <p:nvSpPr>
          <p:cNvPr id="1040" name="Rectangle 1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72238"/>
            <a:ext cx="2133600" cy="341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j-lt"/>
                <a:ea typeface="+mn-ea"/>
              </a:defRPr>
            </a:lvl1pPr>
          </a:lstStyle>
          <a:p>
            <a:fld id="{7AE3E645-E8A9-4F73-8CFE-7BBA2AC79D1D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fontAlgn="base" latinLnBrk="1">
        <a:spcBef>
          <a:spcPct val="0"/>
        </a:spcBef>
        <a:spcAft>
          <a:spcPct val="0"/>
        </a:spcAft>
        <a:defRPr kumimoji="1" sz="36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 latinLnBrk="1">
        <a:spcBef>
          <a:spcPct val="0"/>
        </a:spcBef>
        <a:spcAft>
          <a:spcPct val="0"/>
        </a:spcAft>
        <a:defRPr kumimoji="1" sz="3600">
          <a:solidFill>
            <a:schemeClr val="tx1"/>
          </a:solidFill>
          <a:latin typeface="HY견고딕" pitchFamily="18" charset="-127"/>
          <a:ea typeface="HY견고딕" pitchFamily="18" charset="-127"/>
        </a:defRPr>
      </a:lvl2pPr>
      <a:lvl3pPr algn="l" rtl="0" fontAlgn="base" latinLnBrk="1">
        <a:spcBef>
          <a:spcPct val="0"/>
        </a:spcBef>
        <a:spcAft>
          <a:spcPct val="0"/>
        </a:spcAft>
        <a:defRPr kumimoji="1" sz="3600">
          <a:solidFill>
            <a:schemeClr val="tx1"/>
          </a:solidFill>
          <a:latin typeface="HY견고딕" pitchFamily="18" charset="-127"/>
          <a:ea typeface="HY견고딕" pitchFamily="18" charset="-127"/>
        </a:defRPr>
      </a:lvl3pPr>
      <a:lvl4pPr algn="l" rtl="0" fontAlgn="base" latinLnBrk="1">
        <a:spcBef>
          <a:spcPct val="0"/>
        </a:spcBef>
        <a:spcAft>
          <a:spcPct val="0"/>
        </a:spcAft>
        <a:defRPr kumimoji="1" sz="3600">
          <a:solidFill>
            <a:schemeClr val="tx1"/>
          </a:solidFill>
          <a:latin typeface="HY견고딕" pitchFamily="18" charset="-127"/>
          <a:ea typeface="HY견고딕" pitchFamily="18" charset="-127"/>
        </a:defRPr>
      </a:lvl4pPr>
      <a:lvl5pPr algn="l" rtl="0" fontAlgn="base" latinLnBrk="1">
        <a:spcBef>
          <a:spcPct val="0"/>
        </a:spcBef>
        <a:spcAft>
          <a:spcPct val="0"/>
        </a:spcAft>
        <a:defRPr kumimoji="1" sz="3600">
          <a:solidFill>
            <a:schemeClr val="tx1"/>
          </a:solidFill>
          <a:latin typeface="HY견고딕" pitchFamily="18" charset="-127"/>
          <a:ea typeface="HY견고딕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3600">
          <a:solidFill>
            <a:schemeClr val="tx1"/>
          </a:solidFill>
          <a:latin typeface="HY견고딕" pitchFamily="18" charset="-127"/>
          <a:ea typeface="HY견고딕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3600">
          <a:solidFill>
            <a:schemeClr val="tx1"/>
          </a:solidFill>
          <a:latin typeface="HY견고딕" pitchFamily="18" charset="-127"/>
          <a:ea typeface="HY견고딕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3600">
          <a:solidFill>
            <a:schemeClr val="tx1"/>
          </a:solidFill>
          <a:latin typeface="HY견고딕" pitchFamily="18" charset="-127"/>
          <a:ea typeface="HY견고딕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3600">
          <a:solidFill>
            <a:schemeClr val="tx1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Font typeface="Wingdings 2" pitchFamily="18" charset="2"/>
        <a:buChar char="©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Font typeface="Wingdings 2" pitchFamily="18" charset="2"/>
        <a:buChar char="±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SzPct val="95000"/>
        <a:buFont typeface="Wingdings 2" pitchFamily="18" charset="2"/>
        <a:buChar char=""/>
        <a:defRPr kumimoji="1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Font typeface="Wingdings 2" pitchFamily="18" charset="2"/>
        <a:buChar char="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Font typeface="Wingdings" pitchFamily="2" charset="2"/>
        <a:buChar char="è"/>
        <a:defRPr kumimoji="1" sz="14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Font typeface="Wingdings" pitchFamily="2" charset="2"/>
        <a:buChar char="è"/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Font typeface="Wingdings" pitchFamily="2" charset="2"/>
        <a:buChar char="è"/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Font typeface="Wingdings" pitchFamily="2" charset="2"/>
        <a:buChar char="è"/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Font typeface="Wingdings" pitchFamily="2" charset="2"/>
        <a:buChar char="è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7" name="Rectangle 9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homa" pitchFamily="34" charset="0"/>
              </a:rPr>
              <a:t>프로그래밍 기초</a:t>
            </a:r>
            <a:endParaRPr lang="en-US" altLang="ko-KR" b="1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ahoma" pitchFamily="34" charset="0"/>
            </a:endParaRPr>
          </a:p>
        </p:txBody>
      </p:sp>
      <p:sp>
        <p:nvSpPr>
          <p:cNvPr id="2058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1331640" y="3284984"/>
            <a:ext cx="6400800" cy="406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ko-KR" dirty="0" smtClean="0">
                <a:solidFill>
                  <a:srgbClr val="002060"/>
                </a:solidFill>
                <a:latin typeface="Tahoma" pitchFamily="34" charset="0"/>
              </a:rPr>
              <a:t>8</a:t>
            </a:r>
            <a:r>
              <a:rPr lang="ko-KR" altLang="en-US" dirty="0" smtClean="0">
                <a:solidFill>
                  <a:srgbClr val="002060"/>
                </a:solidFill>
                <a:latin typeface="Tahoma" pitchFamily="34" charset="0"/>
              </a:rPr>
              <a:t>주차 </a:t>
            </a:r>
            <a:r>
              <a:rPr lang="en-US" altLang="ko-KR" dirty="0" smtClean="0">
                <a:solidFill>
                  <a:srgbClr val="002060"/>
                </a:solidFill>
                <a:latin typeface="Tahoma" pitchFamily="34" charset="0"/>
              </a:rPr>
              <a:t>- Pointer</a:t>
            </a:r>
            <a:endParaRPr lang="en-US" altLang="ko-KR" dirty="0">
              <a:solidFill>
                <a:srgbClr val="002060"/>
              </a:solidFill>
              <a:latin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Pointer and String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1052736"/>
            <a:ext cx="56284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dirty="0" smtClean="0">
                <a:latin typeface="+mj-ea"/>
                <a:ea typeface="+mj-ea"/>
              </a:rPr>
              <a:t>문자열 상수</a:t>
            </a:r>
            <a:endParaRPr lang="en-US" altLang="ko-KR" dirty="0" smtClean="0">
              <a:latin typeface="+mj-ea"/>
              <a:ea typeface="+mj-ea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+mj-ea"/>
                <a:ea typeface="+mj-ea"/>
              </a:rPr>
              <a:t>값을 변경할 수 없는 메모리 영역에 두고 사용</a:t>
            </a:r>
            <a:endParaRPr lang="en-US" altLang="ko-KR" dirty="0" smtClean="0">
              <a:latin typeface="+mj-ea"/>
              <a:ea typeface="+mj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106169" y="2459624"/>
            <a:ext cx="2263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char *p = “</a:t>
            </a:r>
            <a:r>
              <a:rPr lang="en-US" altLang="ko-KR" b="1" dirty="0" err="1" smtClean="0"/>
              <a:t>abcde</a:t>
            </a:r>
            <a:r>
              <a:rPr lang="en-US" altLang="ko-KR" b="1" dirty="0" smtClean="0"/>
              <a:t>”;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696159"/>
              </p:ext>
            </p:extLst>
          </p:nvPr>
        </p:nvGraphicFramePr>
        <p:xfrm>
          <a:off x="3471995" y="3140968"/>
          <a:ext cx="1080120" cy="10081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0120"/>
              </a:tblGrid>
              <a:tr h="10081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7000</a:t>
                      </a:r>
                    </a:p>
                    <a:p>
                      <a:pPr algn="ctr" latinLnBrk="1"/>
                      <a:endParaRPr lang="en-US" altLang="ko-KR" dirty="0" smtClean="0"/>
                    </a:p>
                    <a:p>
                      <a:pPr algn="ctr" latinLnBrk="1"/>
                      <a:r>
                        <a:rPr lang="en-US" altLang="ko-KR" dirty="0" smtClean="0"/>
                        <a:t>1000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655761"/>
              </p:ext>
            </p:extLst>
          </p:nvPr>
        </p:nvGraphicFramePr>
        <p:xfrm>
          <a:off x="1507507" y="5013176"/>
          <a:ext cx="6300980" cy="6044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0098"/>
                <a:gridCol w="630098"/>
                <a:gridCol w="630098"/>
                <a:gridCol w="630098"/>
                <a:gridCol w="630098"/>
                <a:gridCol w="630098"/>
                <a:gridCol w="630098"/>
                <a:gridCol w="630098"/>
                <a:gridCol w="630098"/>
                <a:gridCol w="630098"/>
              </a:tblGrid>
              <a:tr h="6044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1000</a:t>
                      </a:r>
                    </a:p>
                    <a:p>
                      <a:pPr algn="ctr" latinLnBrk="1"/>
                      <a:r>
                        <a:rPr lang="en-US" altLang="ko-KR" sz="1600" dirty="0" smtClean="0"/>
                        <a:t>a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1001</a:t>
                      </a:r>
                    </a:p>
                    <a:p>
                      <a:pPr algn="ctr" latinLnBrk="1"/>
                      <a:r>
                        <a:rPr lang="en-US" altLang="ko-KR" sz="1600" dirty="0" smtClean="0"/>
                        <a:t>b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1002</a:t>
                      </a:r>
                    </a:p>
                    <a:p>
                      <a:pPr algn="ctr" latinLnBrk="1"/>
                      <a:r>
                        <a:rPr lang="en-US" altLang="ko-KR" sz="1600" dirty="0" smtClean="0"/>
                        <a:t>c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1003</a:t>
                      </a:r>
                    </a:p>
                    <a:p>
                      <a:pPr algn="ctr" latinLnBrk="1"/>
                      <a:r>
                        <a:rPr lang="en-US" altLang="ko-KR" sz="1600" dirty="0" smtClean="0"/>
                        <a:t>d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1004</a:t>
                      </a:r>
                    </a:p>
                    <a:p>
                      <a:pPr algn="ctr" latinLnBrk="1"/>
                      <a:r>
                        <a:rPr lang="en-US" altLang="ko-KR" sz="1600" dirty="0" smtClean="0"/>
                        <a:t>e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1005</a:t>
                      </a:r>
                    </a:p>
                    <a:p>
                      <a:pPr algn="ctr" latinLnBrk="1"/>
                      <a:r>
                        <a:rPr lang="en-US" altLang="ko-KR" sz="1600" dirty="0" smtClean="0"/>
                        <a:t>\n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1006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1007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1008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….</a:t>
                      </a:r>
                      <a:endParaRPr lang="ko-KR" altLang="en-US" sz="16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0" name="구부러진 연결선 9"/>
          <p:cNvCxnSpPr/>
          <p:nvPr/>
        </p:nvCxnSpPr>
        <p:spPr>
          <a:xfrm rot="10800000" flipV="1">
            <a:off x="1829037" y="3861048"/>
            <a:ext cx="1806550" cy="1158478"/>
          </a:xfrm>
          <a:prstGeom prst="curvedConnector3">
            <a:avLst>
              <a:gd name="adj1" fmla="val 99903"/>
            </a:avLst>
          </a:prstGeom>
          <a:ln w="19050">
            <a:solidFill>
              <a:schemeClr val="tx2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왼쪽 중괄호 12"/>
          <p:cNvSpPr/>
          <p:nvPr/>
        </p:nvSpPr>
        <p:spPr>
          <a:xfrm rot="16200000">
            <a:off x="4481836" y="2727075"/>
            <a:ext cx="324035" cy="6336395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915816" y="6081103"/>
            <a:ext cx="3499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값을 변경할 수 없는 메모리 영역</a:t>
            </a:r>
            <a:endParaRPr lang="en-US" altLang="ko-KR" b="1" dirty="0" smtClean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2869632" y="2311919"/>
            <a:ext cx="2500298" cy="664742"/>
          </a:xfrm>
          <a:prstGeom prst="round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20183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Pointer and String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1052736"/>
            <a:ext cx="17043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dirty="0" smtClean="0">
                <a:latin typeface="+mj-ea"/>
                <a:ea typeface="+mj-ea"/>
              </a:rPr>
              <a:t>문자열 상수</a:t>
            </a:r>
            <a:endParaRPr lang="en-US" altLang="ko-KR" dirty="0" smtClean="0">
              <a:latin typeface="+mj-ea"/>
              <a:ea typeface="+mj-ea"/>
            </a:endParaRPr>
          </a:p>
          <a:p>
            <a:pPr lvl="1">
              <a:lnSpc>
                <a:spcPct val="150000"/>
              </a:lnSpc>
            </a:pPr>
            <a:endParaRPr lang="en-US" altLang="ko-KR" dirty="0" smtClean="0">
              <a:latin typeface="+mj-ea"/>
              <a:ea typeface="+mj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844824"/>
            <a:ext cx="8332730" cy="2169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char arr1[20];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char *p1 = arr1;		// </a:t>
            </a:r>
            <a:r>
              <a:rPr lang="ko-KR" altLang="en-US" dirty="0" smtClean="0"/>
              <a:t>문자 배열의 주소를 저장할 때는 </a:t>
            </a:r>
            <a:r>
              <a:rPr lang="en-US" altLang="ko-KR" dirty="0" smtClean="0"/>
              <a:t>char* </a:t>
            </a:r>
            <a:r>
              <a:rPr lang="ko-KR" altLang="en-US" dirty="0" smtClean="0"/>
              <a:t>형 사용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err="1" smtClean="0"/>
              <a:t>const</a:t>
            </a:r>
            <a:r>
              <a:rPr lang="en-US" altLang="ko-KR" dirty="0" smtClean="0"/>
              <a:t> char *p2 = “</a:t>
            </a:r>
            <a:r>
              <a:rPr lang="en-US" altLang="ko-KR" dirty="0" err="1" smtClean="0"/>
              <a:t>abc</a:t>
            </a:r>
            <a:r>
              <a:rPr lang="en-US" altLang="ko-KR" dirty="0" smtClean="0"/>
              <a:t>”;	//</a:t>
            </a:r>
            <a:r>
              <a:rPr lang="ko-KR" altLang="en-US" dirty="0"/>
              <a:t> </a:t>
            </a:r>
            <a:r>
              <a:rPr lang="ko-KR" altLang="en-US" dirty="0" smtClean="0"/>
              <a:t>문자열 </a:t>
            </a:r>
            <a:r>
              <a:rPr lang="ko-KR" altLang="en-US" dirty="0" err="1" smtClean="0"/>
              <a:t>리터럴</a:t>
            </a:r>
            <a:r>
              <a:rPr lang="ko-KR" altLang="en-US" dirty="0" smtClean="0"/>
              <a:t> 주소 </a:t>
            </a:r>
            <a:r>
              <a:rPr lang="ko-KR" altLang="en-US" dirty="0" err="1" smtClean="0"/>
              <a:t>저장시는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const</a:t>
            </a:r>
            <a:r>
              <a:rPr lang="en-US" altLang="ko-KR" dirty="0" smtClean="0"/>
              <a:t> char*</a:t>
            </a:r>
            <a:r>
              <a:rPr lang="ko-KR" altLang="en-US" dirty="0" smtClean="0"/>
              <a:t>형 사용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p1[0] = ‘A’;		// p1</a:t>
            </a:r>
            <a:r>
              <a:rPr lang="ko-KR" altLang="en-US" dirty="0" smtClean="0"/>
              <a:t>이 가리키는 문자열은 변경가능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p2[0] = ‘B’;		// p2</a:t>
            </a:r>
            <a:r>
              <a:rPr lang="ko-KR" altLang="en-US" dirty="0" smtClean="0"/>
              <a:t>가 가리키는 문자열은 변경 불가 </a:t>
            </a:r>
            <a:r>
              <a:rPr lang="en-US" altLang="ko-KR" dirty="0" smtClean="0"/>
              <a:t>(</a:t>
            </a:r>
            <a:r>
              <a:rPr lang="ko-KR" altLang="en-US" dirty="0" smtClean="0"/>
              <a:t>컴파일에러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812738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Const</a:t>
            </a:r>
            <a:r>
              <a:rPr lang="en-US" altLang="ko-KR" dirty="0" smtClean="0"/>
              <a:t> pointer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1052736"/>
            <a:ext cx="7244291" cy="38318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dirty="0" err="1" smtClean="0">
                <a:latin typeface="+mj-ea"/>
                <a:ea typeface="+mj-ea"/>
              </a:rPr>
              <a:t>const</a:t>
            </a:r>
            <a:r>
              <a:rPr lang="en-US" altLang="ko-KR" dirty="0" smtClean="0">
                <a:latin typeface="+mj-ea"/>
                <a:ea typeface="+mj-ea"/>
              </a:rPr>
              <a:t> pointer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 smtClean="0">
                <a:latin typeface="+mj-ea"/>
                <a:ea typeface="+mj-ea"/>
              </a:rPr>
              <a:t>Pointer </a:t>
            </a:r>
            <a:r>
              <a:rPr lang="ko-KR" altLang="en-US" dirty="0" smtClean="0">
                <a:latin typeface="+mj-ea"/>
                <a:ea typeface="+mj-ea"/>
              </a:rPr>
              <a:t>변수를 선언할 때도 </a:t>
            </a:r>
            <a:r>
              <a:rPr lang="en-US" altLang="ko-KR" dirty="0" err="1" smtClean="0">
                <a:latin typeface="+mj-ea"/>
                <a:ea typeface="+mj-ea"/>
              </a:rPr>
              <a:t>const</a:t>
            </a:r>
            <a:r>
              <a:rPr lang="en-US" altLang="ko-KR" dirty="0" smtClean="0">
                <a:latin typeface="+mj-ea"/>
                <a:ea typeface="+mj-ea"/>
              </a:rPr>
              <a:t> </a:t>
            </a:r>
            <a:r>
              <a:rPr lang="ko-KR" altLang="en-US" dirty="0" smtClean="0">
                <a:latin typeface="+mj-ea"/>
                <a:ea typeface="+mj-ea"/>
              </a:rPr>
              <a:t>키워드 사용 가능</a:t>
            </a:r>
            <a:endParaRPr lang="en-US" altLang="ko-KR" dirty="0" smtClean="0">
              <a:latin typeface="+mj-ea"/>
              <a:ea typeface="+mj-ea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 err="1" smtClean="0">
                <a:latin typeface="+mj-ea"/>
                <a:ea typeface="+mj-ea"/>
              </a:rPr>
              <a:t>const</a:t>
            </a:r>
            <a:r>
              <a:rPr lang="ko-KR" altLang="en-US" dirty="0" smtClean="0">
                <a:latin typeface="+mj-ea"/>
                <a:ea typeface="+mj-ea"/>
              </a:rPr>
              <a:t>가 사용되는 위치에 따라 포인터 변수의 의미가 달라짐</a:t>
            </a:r>
            <a:endParaRPr lang="en-US" altLang="ko-KR" dirty="0" smtClean="0"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dirty="0" err="1" smtClean="0">
                <a:latin typeface="+mj-ea"/>
                <a:ea typeface="+mj-ea"/>
              </a:rPr>
              <a:t>const</a:t>
            </a:r>
            <a:r>
              <a:rPr lang="en-US" altLang="ko-KR" dirty="0" smtClean="0">
                <a:latin typeface="+mj-ea"/>
                <a:ea typeface="+mj-ea"/>
              </a:rPr>
              <a:t> </a:t>
            </a:r>
            <a:r>
              <a:rPr lang="ko-KR" altLang="en-US" dirty="0" smtClean="0">
                <a:latin typeface="+mj-ea"/>
                <a:ea typeface="+mj-ea"/>
              </a:rPr>
              <a:t>키워드가 </a:t>
            </a:r>
            <a:r>
              <a:rPr lang="ko-KR" altLang="en-US" dirty="0" err="1" smtClean="0">
                <a:latin typeface="+mj-ea"/>
                <a:ea typeface="+mj-ea"/>
              </a:rPr>
              <a:t>데이터형</a:t>
            </a:r>
            <a:r>
              <a:rPr lang="ko-KR" altLang="en-US" dirty="0" smtClean="0">
                <a:latin typeface="+mj-ea"/>
                <a:ea typeface="+mj-ea"/>
              </a:rPr>
              <a:t> 앞에 붙은 경우</a:t>
            </a:r>
            <a:endParaRPr lang="en-US" altLang="ko-KR" dirty="0" smtClean="0"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dirty="0"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dirty="0" smtClean="0"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dirty="0"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dirty="0" smtClean="0"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dirty="0" err="1" smtClean="0">
                <a:latin typeface="+mj-ea"/>
                <a:ea typeface="+mj-ea"/>
              </a:rPr>
              <a:t>const</a:t>
            </a:r>
            <a:r>
              <a:rPr lang="en-US" altLang="ko-KR" dirty="0" smtClean="0">
                <a:latin typeface="+mj-ea"/>
                <a:ea typeface="+mj-ea"/>
              </a:rPr>
              <a:t> </a:t>
            </a:r>
            <a:r>
              <a:rPr lang="ko-KR" altLang="en-US" dirty="0" smtClean="0">
                <a:latin typeface="+mj-ea"/>
                <a:ea typeface="+mj-ea"/>
              </a:rPr>
              <a:t>키워드가 포인터 </a:t>
            </a:r>
            <a:r>
              <a:rPr lang="ko-KR" altLang="en-US" dirty="0" err="1" smtClean="0">
                <a:latin typeface="+mj-ea"/>
                <a:ea typeface="+mj-ea"/>
              </a:rPr>
              <a:t>변수명</a:t>
            </a:r>
            <a:r>
              <a:rPr lang="ko-KR" altLang="en-US" dirty="0" smtClean="0">
                <a:latin typeface="+mj-ea"/>
                <a:ea typeface="+mj-ea"/>
              </a:rPr>
              <a:t> 앞에 붙은 경우</a:t>
            </a:r>
            <a:endParaRPr lang="en-US" altLang="ko-KR" dirty="0" smtClean="0">
              <a:latin typeface="+mj-ea"/>
              <a:ea typeface="+mj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27967" y="2807062"/>
            <a:ext cx="743985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char str1[20] = “Hello World”;</a:t>
            </a:r>
          </a:p>
          <a:p>
            <a:r>
              <a:rPr lang="en-US" altLang="ko-KR" dirty="0" smtClean="0"/>
              <a:t>char str2[20] = “Good Bye”;</a:t>
            </a:r>
          </a:p>
          <a:p>
            <a:r>
              <a:rPr lang="en-US" altLang="ko-KR" dirty="0" err="1" smtClean="0"/>
              <a:t>const</a:t>
            </a:r>
            <a:r>
              <a:rPr lang="en-US" altLang="ko-KR" dirty="0" smtClean="0"/>
              <a:t> char *p1 = str1;</a:t>
            </a:r>
          </a:p>
          <a:p>
            <a:r>
              <a:rPr lang="en-US" altLang="ko-KR" dirty="0" smtClean="0"/>
              <a:t>p1[0] = ‘A’;	// p1</a:t>
            </a:r>
            <a:r>
              <a:rPr lang="ko-KR" altLang="en-US" dirty="0" smtClean="0"/>
              <a:t>이 가리키는 변수의 값 변경 불가 </a:t>
            </a:r>
            <a:r>
              <a:rPr lang="en-US" altLang="ko-KR" dirty="0" smtClean="0"/>
              <a:t>(</a:t>
            </a:r>
            <a:r>
              <a:rPr lang="ko-KR" altLang="en-US" dirty="0" smtClean="0"/>
              <a:t>컴파일 에러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p1 = str2;	// p1</a:t>
            </a:r>
            <a:r>
              <a:rPr lang="ko-KR" altLang="en-US" dirty="0" smtClean="0"/>
              <a:t>의 값</a:t>
            </a:r>
            <a:r>
              <a:rPr lang="en-US" altLang="ko-KR" dirty="0" smtClean="0"/>
              <a:t>(</a:t>
            </a:r>
            <a:r>
              <a:rPr lang="ko-KR" altLang="en-US" dirty="0" smtClean="0"/>
              <a:t>주소</a:t>
            </a:r>
            <a:r>
              <a:rPr lang="en-US" altLang="ko-KR" dirty="0" smtClean="0"/>
              <a:t>)</a:t>
            </a:r>
            <a:r>
              <a:rPr lang="ko-KR" altLang="en-US" dirty="0" smtClean="0"/>
              <a:t>은 변경 가능</a:t>
            </a:r>
            <a:endParaRPr lang="en-US" altLang="ko-KR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127965" y="4884554"/>
            <a:ext cx="676659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char str1[20] = “Hello World”;</a:t>
            </a:r>
          </a:p>
          <a:p>
            <a:r>
              <a:rPr lang="en-US" altLang="ko-KR" dirty="0" smtClean="0"/>
              <a:t>char str2[20] = “Good Bye”;</a:t>
            </a:r>
          </a:p>
          <a:p>
            <a:r>
              <a:rPr lang="en-US" altLang="ko-KR" dirty="0" smtClean="0"/>
              <a:t>char * </a:t>
            </a:r>
            <a:r>
              <a:rPr lang="en-US" altLang="ko-KR" dirty="0" err="1" smtClean="0"/>
              <a:t>const</a:t>
            </a:r>
            <a:r>
              <a:rPr lang="en-US" altLang="ko-KR" dirty="0" smtClean="0"/>
              <a:t> p2 = str1;</a:t>
            </a:r>
          </a:p>
          <a:p>
            <a:r>
              <a:rPr lang="en-US" altLang="ko-KR" dirty="0" smtClean="0"/>
              <a:t>p2[0] = ‘A’;	// p2</a:t>
            </a:r>
            <a:r>
              <a:rPr lang="ko-KR" altLang="en-US" dirty="0" smtClean="0"/>
              <a:t>가 가리키는 변수의 값은 변경 가능</a:t>
            </a:r>
            <a:endParaRPr lang="en-US" altLang="ko-KR" dirty="0" smtClean="0"/>
          </a:p>
          <a:p>
            <a:r>
              <a:rPr lang="en-US" altLang="ko-KR" dirty="0" smtClean="0"/>
              <a:t>p2 = str2;	// p2</a:t>
            </a:r>
            <a:r>
              <a:rPr lang="ko-KR" altLang="en-US" dirty="0" smtClean="0"/>
              <a:t>의 값</a:t>
            </a:r>
            <a:r>
              <a:rPr lang="en-US" altLang="ko-KR" dirty="0" smtClean="0"/>
              <a:t>(</a:t>
            </a:r>
            <a:r>
              <a:rPr lang="ko-KR" altLang="en-US" dirty="0" smtClean="0"/>
              <a:t>주소</a:t>
            </a:r>
            <a:r>
              <a:rPr lang="en-US" altLang="ko-KR" dirty="0" smtClean="0"/>
              <a:t>)</a:t>
            </a:r>
            <a:r>
              <a:rPr lang="ko-KR" altLang="en-US" dirty="0" smtClean="0"/>
              <a:t>은 변경 불가능 </a:t>
            </a:r>
            <a:r>
              <a:rPr lang="en-US" altLang="ko-KR" dirty="0" smtClean="0"/>
              <a:t>(</a:t>
            </a:r>
            <a:r>
              <a:rPr lang="ko-KR" altLang="en-US" dirty="0" smtClean="0"/>
              <a:t>컴파일 에러</a:t>
            </a:r>
            <a:r>
              <a:rPr lang="en-US" altLang="ko-KR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474776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6524" y="107950"/>
            <a:ext cx="9007475" cy="633413"/>
          </a:xfrm>
        </p:spPr>
        <p:txBody>
          <a:bodyPr/>
          <a:lstStyle/>
          <a:p>
            <a:r>
              <a:rPr lang="en-US" altLang="ko-KR" dirty="0" smtClean="0">
                <a:latin typeface="+mn-ea"/>
                <a:ea typeface="+mn-ea"/>
              </a:rPr>
              <a:t>Passing Arguments By Reference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9592" y="1266151"/>
            <a:ext cx="41665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+mn-ea"/>
                <a:ea typeface="+mn-ea"/>
              </a:rPr>
              <a:t>주소로 전달</a:t>
            </a:r>
            <a:endParaRPr lang="en-US" altLang="ko-KR" dirty="0" smtClean="0">
              <a:latin typeface="+mn-ea"/>
              <a:ea typeface="+mn-ea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dirty="0" err="1" smtClean="0">
                <a:latin typeface="+mn-ea"/>
                <a:ea typeface="+mn-ea"/>
              </a:rPr>
              <a:t>주소값을</a:t>
            </a:r>
            <a:r>
              <a:rPr lang="ko-KR" altLang="en-US" dirty="0" smtClean="0">
                <a:latin typeface="+mn-ea"/>
                <a:ea typeface="+mn-ea"/>
              </a:rPr>
              <a:t> 함수에 넘겨주는 방법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514278" y="2636912"/>
            <a:ext cx="5739544" cy="1043808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58294" y="2672608"/>
            <a:ext cx="39453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n-ea"/>
                <a:ea typeface="+mn-ea"/>
              </a:rPr>
              <a:t>void function(int *integer) {</a:t>
            </a:r>
          </a:p>
          <a:p>
            <a:r>
              <a:rPr lang="en-US" altLang="ko-KR" dirty="0" smtClean="0">
                <a:latin typeface="+mn-ea"/>
                <a:ea typeface="+mn-ea"/>
              </a:rPr>
              <a:t>	</a:t>
            </a:r>
            <a:r>
              <a:rPr lang="en-US" altLang="ko-KR" dirty="0" smtClean="0">
                <a:solidFill>
                  <a:srgbClr val="FFC000"/>
                </a:solidFill>
                <a:latin typeface="+mn-ea"/>
                <a:ea typeface="+mn-ea"/>
              </a:rPr>
              <a:t>*integer</a:t>
            </a:r>
            <a:r>
              <a:rPr lang="en-US" altLang="ko-KR" dirty="0" smtClean="0">
                <a:latin typeface="+mn-ea"/>
                <a:ea typeface="+mn-ea"/>
              </a:rPr>
              <a:t> = </a:t>
            </a:r>
            <a:r>
              <a:rPr lang="en-US" altLang="ko-KR" dirty="0" smtClean="0">
                <a:solidFill>
                  <a:srgbClr val="FFC000"/>
                </a:solidFill>
                <a:latin typeface="+mn-ea"/>
                <a:ea typeface="+mn-ea"/>
              </a:rPr>
              <a:t>*integer </a:t>
            </a:r>
            <a:r>
              <a:rPr lang="en-US" altLang="ko-KR" dirty="0" smtClean="0">
                <a:latin typeface="+mn-ea"/>
                <a:ea typeface="+mn-ea"/>
              </a:rPr>
              <a:t>* 2;</a:t>
            </a:r>
            <a:endParaRPr lang="en-US" altLang="ko-KR" dirty="0">
              <a:latin typeface="+mn-ea"/>
              <a:ea typeface="+mn-ea"/>
            </a:endParaRPr>
          </a:p>
          <a:p>
            <a:r>
              <a:rPr lang="en-US" altLang="ko-KR" dirty="0" smtClean="0">
                <a:latin typeface="+mn-ea"/>
                <a:ea typeface="+mn-ea"/>
              </a:rPr>
              <a:t>}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122790" y="2960640"/>
            <a:ext cx="79208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latin typeface="+mn-ea"/>
              </a:rPr>
              <a:t>100</a:t>
            </a:r>
            <a:r>
              <a:rPr lang="ko-KR" altLang="en-US" sz="1200" dirty="0" smtClean="0">
                <a:latin typeface="+mn-ea"/>
              </a:rPr>
              <a:t>번</a:t>
            </a:r>
            <a:r>
              <a:rPr lang="ko-KR" altLang="en-US" sz="1200" dirty="0">
                <a:latin typeface="+mn-ea"/>
              </a:rPr>
              <a:t>지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5621370" y="2670174"/>
            <a:ext cx="183095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i="1" dirty="0" smtClean="0">
                <a:latin typeface="+mn-ea"/>
                <a:ea typeface="+mn-ea"/>
              </a:rPr>
              <a:t>포인터변수</a:t>
            </a:r>
            <a:r>
              <a:rPr lang="ko-KR" altLang="en-US" sz="1400" dirty="0" smtClean="0">
                <a:latin typeface="+mn-ea"/>
                <a:ea typeface="+mn-ea"/>
              </a:rPr>
              <a:t> </a:t>
            </a:r>
            <a:r>
              <a:rPr lang="en-US" altLang="ko-KR" sz="1400" dirty="0" smtClean="0">
                <a:latin typeface="+mn-ea"/>
                <a:ea typeface="+mn-ea"/>
              </a:rPr>
              <a:t>integer</a:t>
            </a:r>
            <a:endParaRPr lang="ko-KR" altLang="en-US" sz="1400" dirty="0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81012" y="4316903"/>
            <a:ext cx="332014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n-ea"/>
                <a:ea typeface="+mn-ea"/>
              </a:rPr>
              <a:t>void mina() {</a:t>
            </a:r>
          </a:p>
          <a:p>
            <a:r>
              <a:rPr lang="en-US" altLang="ko-KR" dirty="0" smtClean="0">
                <a:latin typeface="+mn-ea"/>
                <a:ea typeface="+mn-ea"/>
              </a:rPr>
              <a:t>	int </a:t>
            </a:r>
            <a:r>
              <a:rPr lang="en-US" altLang="ko-KR" dirty="0" smtClean="0">
                <a:solidFill>
                  <a:srgbClr val="FFC000"/>
                </a:solidFill>
                <a:latin typeface="+mn-ea"/>
                <a:ea typeface="+mn-ea"/>
              </a:rPr>
              <a:t>integer</a:t>
            </a:r>
            <a:r>
              <a:rPr lang="en-US" altLang="ko-KR" dirty="0" smtClean="0">
                <a:latin typeface="+mn-ea"/>
                <a:ea typeface="+mn-ea"/>
              </a:rPr>
              <a:t> = 10;</a:t>
            </a:r>
          </a:p>
          <a:p>
            <a:r>
              <a:rPr lang="en-US" altLang="ko-KR" dirty="0">
                <a:latin typeface="+mn-ea"/>
                <a:ea typeface="+mn-ea"/>
              </a:rPr>
              <a:t>	</a:t>
            </a:r>
            <a:r>
              <a:rPr lang="en-US" altLang="ko-KR" dirty="0" smtClean="0">
                <a:latin typeface="+mn-ea"/>
                <a:ea typeface="+mn-ea"/>
              </a:rPr>
              <a:t>function(</a:t>
            </a:r>
            <a:r>
              <a:rPr lang="en-US" altLang="ko-KR" dirty="0" smtClean="0">
                <a:solidFill>
                  <a:srgbClr val="FFC000"/>
                </a:solidFill>
                <a:latin typeface="+mn-ea"/>
                <a:ea typeface="+mn-ea"/>
              </a:rPr>
              <a:t>integer</a:t>
            </a:r>
            <a:r>
              <a:rPr lang="en-US" altLang="ko-KR" dirty="0" smtClean="0">
                <a:latin typeface="+mn-ea"/>
                <a:ea typeface="+mn-ea"/>
              </a:rPr>
              <a:t>);</a:t>
            </a:r>
            <a:endParaRPr lang="en-US" altLang="ko-KR" dirty="0">
              <a:latin typeface="+mn-ea"/>
              <a:ea typeface="+mn-ea"/>
            </a:endParaRPr>
          </a:p>
          <a:p>
            <a:r>
              <a:rPr lang="en-US" altLang="ko-KR" dirty="0" smtClean="0">
                <a:latin typeface="+mn-ea"/>
                <a:ea typeface="+mn-ea"/>
              </a:rPr>
              <a:t>}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122790" y="4682826"/>
            <a:ext cx="79208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+mn-ea"/>
              </a:rPr>
              <a:t>10</a:t>
            </a:r>
            <a:endParaRPr lang="ko-KR" altLang="en-US" sz="1400" dirty="0"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402710" y="4322786"/>
            <a:ext cx="18902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i="1" dirty="0" smtClean="0">
                <a:latin typeface="+mn-ea"/>
                <a:ea typeface="+mn-ea"/>
              </a:rPr>
              <a:t>정수형 변수 </a:t>
            </a:r>
            <a:r>
              <a:rPr lang="en-US" altLang="ko-KR" sz="1400" i="1" dirty="0" smtClean="0">
                <a:solidFill>
                  <a:srgbClr val="FFC000"/>
                </a:solidFill>
                <a:latin typeface="+mn-ea"/>
                <a:ea typeface="+mn-ea"/>
              </a:rPr>
              <a:t>integer</a:t>
            </a:r>
            <a:endParaRPr lang="ko-KR" altLang="en-US" sz="1400" i="1" dirty="0">
              <a:solidFill>
                <a:srgbClr val="FFC000"/>
              </a:solidFill>
              <a:latin typeface="+mn-ea"/>
              <a:ea typeface="+mn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3009" y="4316903"/>
            <a:ext cx="5651161" cy="1183024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cxnSp>
        <p:nvCxnSpPr>
          <p:cNvPr id="13" name="구부러진 연결선 12"/>
          <p:cNvCxnSpPr>
            <a:stCxn id="6" idx="1"/>
            <a:endCxn id="9" idx="1"/>
          </p:cNvCxnSpPr>
          <p:nvPr/>
        </p:nvCxnSpPr>
        <p:spPr>
          <a:xfrm rot="10800000" flipV="1">
            <a:off x="6122790" y="3248672"/>
            <a:ext cx="12700" cy="1722186"/>
          </a:xfrm>
          <a:prstGeom prst="curvedConnector3">
            <a:avLst>
              <a:gd name="adj1" fmla="val 618260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115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Exercise</a:t>
            </a:r>
            <a:endParaRPr lang="ko-KR" altLang="en-US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398254" y="1381048"/>
            <a:ext cx="8286808" cy="1428760"/>
          </a:xfrm>
          <a:prstGeom prst="roundRect">
            <a:avLst>
              <a:gd name="adj" fmla="val 8757"/>
            </a:avLst>
          </a:prstGeom>
          <a:solidFill>
            <a:schemeClr val="bg1">
              <a:lumMod val="95000"/>
            </a:schemeClr>
          </a:solidFill>
          <a:ln w="28575">
            <a:noFill/>
          </a:ln>
          <a:effectLst>
            <a:outerShdw blurRad="50800" dist="38100" dir="27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449144" y="1423906"/>
            <a:ext cx="1986689" cy="1343044"/>
          </a:xfrm>
          <a:prstGeom prst="roundRect">
            <a:avLst>
              <a:gd name="adj" fmla="val 8757"/>
            </a:avLst>
          </a:prstGeom>
          <a:solidFill>
            <a:srgbClr val="D06EA4"/>
          </a:solidFill>
          <a:ln w="285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16730" y="1772816"/>
            <a:ext cx="8515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chemeClr val="bg1"/>
                </a:solidFill>
                <a:latin typeface="+mn-lt"/>
                <a:ea typeface="HY견고딕" pitchFamily="18" charset="-127"/>
                <a:cs typeface="Arial" pitchFamily="34" charset="0"/>
              </a:rPr>
              <a:t>문제 </a:t>
            </a:r>
            <a:r>
              <a:rPr lang="en-US" altLang="ko-KR" b="1" dirty="0" smtClean="0">
                <a:solidFill>
                  <a:schemeClr val="bg1"/>
                </a:solidFill>
                <a:latin typeface="+mn-lt"/>
                <a:ea typeface="HY견고딕" pitchFamily="18" charset="-127"/>
                <a:cs typeface="Arial" pitchFamily="34" charset="0"/>
              </a:rPr>
              <a:t>1</a:t>
            </a:r>
          </a:p>
          <a:p>
            <a:pPr algn="ctr"/>
            <a:r>
              <a:rPr lang="en-US" altLang="ko-KR" b="1" dirty="0" smtClean="0">
                <a:solidFill>
                  <a:schemeClr val="bg1"/>
                </a:solidFill>
                <a:latin typeface="+mn-lt"/>
                <a:ea typeface="HY견고딕" pitchFamily="18" charset="-127"/>
                <a:cs typeface="Arial" pitchFamily="34" charset="0"/>
              </a:rPr>
              <a:t>(10)</a:t>
            </a:r>
            <a:endParaRPr lang="ko-KR" altLang="en-US" b="1" dirty="0">
              <a:solidFill>
                <a:schemeClr val="bg1"/>
              </a:solidFill>
              <a:latin typeface="+mn-lt"/>
              <a:ea typeface="HY견고딕" pitchFamily="18" charset="-127"/>
              <a:cs typeface="Arial" pitchFamily="34" charset="0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398254" y="3068960"/>
            <a:ext cx="8286808" cy="1428760"/>
          </a:xfrm>
          <a:prstGeom prst="roundRect">
            <a:avLst>
              <a:gd name="adj" fmla="val 8757"/>
            </a:avLst>
          </a:prstGeom>
          <a:solidFill>
            <a:schemeClr val="bg1">
              <a:lumMod val="85000"/>
            </a:schemeClr>
          </a:solidFill>
          <a:ln w="28575">
            <a:noFill/>
          </a:ln>
          <a:effectLst>
            <a:outerShdw blurRad="50800" dist="38100" dir="27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449144" y="3111818"/>
            <a:ext cx="1986689" cy="1343044"/>
          </a:xfrm>
          <a:prstGeom prst="roundRect">
            <a:avLst>
              <a:gd name="adj" fmla="val 8757"/>
            </a:avLst>
          </a:prstGeom>
          <a:solidFill>
            <a:srgbClr val="A13573"/>
          </a:solidFill>
          <a:ln w="285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016731" y="3429000"/>
            <a:ext cx="8515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chemeClr val="bg1"/>
                </a:solidFill>
                <a:latin typeface="+mn-lt"/>
                <a:ea typeface="HY견고딕" pitchFamily="18" charset="-127"/>
                <a:cs typeface="Arial" pitchFamily="34" charset="0"/>
              </a:rPr>
              <a:t>문제 </a:t>
            </a:r>
            <a:r>
              <a:rPr lang="en-US" altLang="ko-KR" b="1" dirty="0" smtClean="0">
                <a:solidFill>
                  <a:schemeClr val="bg1"/>
                </a:solidFill>
                <a:latin typeface="+mn-lt"/>
                <a:ea typeface="HY견고딕" pitchFamily="18" charset="-127"/>
                <a:cs typeface="Arial" pitchFamily="34" charset="0"/>
              </a:rPr>
              <a:t>2</a:t>
            </a:r>
          </a:p>
          <a:p>
            <a:pPr algn="ctr"/>
            <a:r>
              <a:rPr lang="en-US" altLang="ko-KR" b="1" dirty="0" smtClean="0">
                <a:solidFill>
                  <a:schemeClr val="bg1"/>
                </a:solidFill>
                <a:latin typeface="+mn-lt"/>
                <a:ea typeface="HY견고딕" pitchFamily="18" charset="-127"/>
                <a:cs typeface="Arial" pitchFamily="34" charset="0"/>
              </a:rPr>
              <a:t>(15)</a:t>
            </a:r>
            <a:endParaRPr lang="ko-KR" altLang="en-US" b="1" dirty="0">
              <a:solidFill>
                <a:schemeClr val="bg1"/>
              </a:solidFill>
              <a:latin typeface="+mn-lt"/>
              <a:ea typeface="HY견고딕" pitchFamily="18" charset="-127"/>
              <a:cs typeface="Arial" pitchFamily="34" charset="0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386287" y="4808552"/>
            <a:ext cx="8286808" cy="1428760"/>
          </a:xfrm>
          <a:prstGeom prst="roundRect">
            <a:avLst>
              <a:gd name="adj" fmla="val 8757"/>
            </a:avLst>
          </a:prstGeom>
          <a:solidFill>
            <a:schemeClr val="bg1">
              <a:lumMod val="75000"/>
            </a:schemeClr>
          </a:solidFill>
          <a:ln w="28575">
            <a:noFill/>
          </a:ln>
          <a:effectLst>
            <a:outerShdw blurRad="50800" dist="38100" dir="27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449144" y="4851410"/>
            <a:ext cx="1986689" cy="1343044"/>
          </a:xfrm>
          <a:prstGeom prst="roundRect">
            <a:avLst>
              <a:gd name="adj" fmla="val 8757"/>
            </a:avLst>
          </a:prstGeom>
          <a:solidFill>
            <a:schemeClr val="accent5">
              <a:lumMod val="50000"/>
            </a:schemeClr>
          </a:solidFill>
          <a:ln w="285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016731" y="5220055"/>
            <a:ext cx="8515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chemeClr val="bg1"/>
                </a:solidFill>
                <a:latin typeface="+mn-lt"/>
                <a:ea typeface="HY견고딕" pitchFamily="18" charset="-127"/>
                <a:cs typeface="Arial" pitchFamily="34" charset="0"/>
              </a:rPr>
              <a:t>문제 </a:t>
            </a:r>
            <a:r>
              <a:rPr lang="en-US" altLang="ko-KR" b="1" dirty="0" smtClean="0">
                <a:solidFill>
                  <a:schemeClr val="bg1"/>
                </a:solidFill>
                <a:latin typeface="+mn-lt"/>
                <a:ea typeface="HY견고딕" pitchFamily="18" charset="-127"/>
                <a:cs typeface="Arial" pitchFamily="34" charset="0"/>
              </a:rPr>
              <a:t>3</a:t>
            </a:r>
          </a:p>
          <a:p>
            <a:pPr algn="ctr"/>
            <a:r>
              <a:rPr lang="en-US" altLang="ko-KR" b="1" dirty="0" smtClean="0">
                <a:solidFill>
                  <a:schemeClr val="bg1"/>
                </a:solidFill>
                <a:latin typeface="+mn-lt"/>
                <a:ea typeface="HY견고딕" pitchFamily="18" charset="-127"/>
                <a:cs typeface="Arial" pitchFamily="34" charset="0"/>
              </a:rPr>
              <a:t>(20)</a:t>
            </a:r>
            <a:endParaRPr lang="ko-KR" altLang="en-US" b="1" dirty="0">
              <a:solidFill>
                <a:schemeClr val="bg1"/>
              </a:solidFill>
              <a:latin typeface="+mn-lt"/>
              <a:ea typeface="HY견고딕" pitchFamily="18" charset="-127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593508" y="1488460"/>
            <a:ext cx="6091554" cy="11567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700"/>
              </a:lnSpc>
              <a:spcBef>
                <a:spcPts val="100"/>
              </a:spcBef>
            </a:pP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HY견고딕" pitchFamily="18" charset="-127"/>
                <a:cs typeface="Arial" pitchFamily="34" charset="0"/>
              </a:rPr>
              <a:t>크기가 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HY견고딕" pitchFamily="18" charset="-127"/>
                <a:cs typeface="Arial" pitchFamily="34" charset="0"/>
              </a:rPr>
              <a:t>5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HY견고딕" pitchFamily="18" charset="-127"/>
                <a:cs typeface="Arial" pitchFamily="34" charset="0"/>
              </a:rPr>
              <a:t>인 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HY견고딕" pitchFamily="18" charset="-127"/>
                <a:cs typeface="Arial" pitchFamily="34" charset="0"/>
              </a:rPr>
              <a:t>int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HY견고딕" pitchFamily="18" charset="-127"/>
                <a:cs typeface="Arial" pitchFamily="34" charset="0"/>
              </a:rPr>
              <a:t>형 배열을 선언하고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HY견고딕" pitchFamily="18" charset="-127"/>
                <a:cs typeface="Arial" pitchFamily="34" charset="0"/>
              </a:rPr>
              <a:t>, 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HY견고딕" pitchFamily="18" charset="-127"/>
                <a:cs typeface="Arial" pitchFamily="34" charset="0"/>
              </a:rPr>
              <a:t> 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HY견고딕" pitchFamily="18" charset="-127"/>
                <a:cs typeface="Arial" pitchFamily="34" charset="0"/>
              </a:rPr>
              <a:t>{1,2,3,4,5}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HY견고딕" pitchFamily="18" charset="-127"/>
                <a:cs typeface="Arial" pitchFamily="34" charset="0"/>
              </a:rPr>
              <a:t>로 초기화</a:t>
            </a: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  <a:ea typeface="HY견고딕" pitchFamily="18" charset="-127"/>
              <a:cs typeface="Arial" pitchFamily="34" charset="0"/>
            </a:endParaRPr>
          </a:p>
          <a:p>
            <a:pPr>
              <a:lnSpc>
                <a:spcPts val="2700"/>
              </a:lnSpc>
              <a:spcBef>
                <a:spcPts val="100"/>
              </a:spcBef>
            </a:pP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HY견고딕" pitchFamily="18" charset="-127"/>
                <a:cs typeface="Arial" pitchFamily="34" charset="0"/>
              </a:rPr>
              <a:t>포인터를 이용하여 배열의 요소를 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HY견고딕" pitchFamily="18" charset="-127"/>
                <a:cs typeface="Arial" pitchFamily="34" charset="0"/>
              </a:rPr>
              <a:t>1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HY견고딕" pitchFamily="18" charset="-127"/>
                <a:cs typeface="Arial" pitchFamily="34" charset="0"/>
              </a:rPr>
              <a:t>씩 증가 시킨 후 출력</a:t>
            </a:r>
            <a:endParaRPr lang="en-US" altLang="ko-KR" dirty="0" smtClean="0">
              <a:solidFill>
                <a:schemeClr val="tx1">
                  <a:lumMod val="85000"/>
                  <a:lumOff val="15000"/>
                </a:schemeClr>
              </a:solidFill>
              <a:latin typeface="+mn-lt"/>
              <a:ea typeface="HY견고딕" pitchFamily="18" charset="-127"/>
              <a:cs typeface="Arial" pitchFamily="34" charset="0"/>
            </a:endParaRPr>
          </a:p>
          <a:p>
            <a:pPr>
              <a:lnSpc>
                <a:spcPts val="2700"/>
              </a:lnSpc>
              <a:spcBef>
                <a:spcPts val="100"/>
              </a:spcBef>
            </a:pP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HY견고딕" pitchFamily="18" charset="-127"/>
                <a:cs typeface="Arial" pitchFamily="34" charset="0"/>
              </a:rPr>
              <a:t>답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HY견고딕" pitchFamily="18" charset="-127"/>
                <a:cs typeface="Arial" pitchFamily="34" charset="0"/>
              </a:rPr>
              <a:t>) 2 3 4 5 6\n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593508" y="3356992"/>
            <a:ext cx="6091554" cy="797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700"/>
              </a:lnSpc>
              <a:spcBef>
                <a:spcPts val="100"/>
              </a:spcBef>
            </a:pP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HY견고딕" pitchFamily="18" charset="-127"/>
                <a:cs typeface="Arial" pitchFamily="34" charset="0"/>
              </a:rPr>
              <a:t>입력 받은 두 정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HY견고딕" pitchFamily="18" charset="-127"/>
                <a:cs typeface="Arial" pitchFamily="34" charset="0"/>
              </a:rPr>
              <a:t>수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HY견고딕" pitchFamily="18" charset="-127"/>
                <a:cs typeface="Arial" pitchFamily="34" charset="0"/>
              </a:rPr>
              <a:t>의 합과 차를 동시에 반환하는 함수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HY견고딕" pitchFamily="18" charset="-127"/>
                <a:cs typeface="Arial" pitchFamily="34" charset="0"/>
              </a:rPr>
              <a:t> 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HY견고딕" pitchFamily="18" charset="-127"/>
                <a:cs typeface="Arial" pitchFamily="34" charset="0"/>
              </a:rPr>
              <a:t>작성</a:t>
            </a:r>
            <a:endParaRPr lang="en-US" altLang="ko-KR" dirty="0" smtClean="0">
              <a:solidFill>
                <a:schemeClr val="tx1">
                  <a:lumMod val="85000"/>
                  <a:lumOff val="15000"/>
                </a:schemeClr>
              </a:solidFill>
              <a:latin typeface="+mn-lt"/>
              <a:ea typeface="HY견고딕" pitchFamily="18" charset="-127"/>
              <a:cs typeface="Arial" pitchFamily="34" charset="0"/>
            </a:endParaRPr>
          </a:p>
          <a:p>
            <a:pPr>
              <a:lnSpc>
                <a:spcPts val="2700"/>
              </a:lnSpc>
              <a:spcBef>
                <a:spcPts val="100"/>
              </a:spcBef>
            </a:pP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HY견고딕" pitchFamily="18" charset="-127"/>
                <a:cs typeface="Arial" pitchFamily="34" charset="0"/>
              </a:rPr>
              <a:t>예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HY견고딕" pitchFamily="18" charset="-127"/>
                <a:cs typeface="Arial" pitchFamily="34" charset="0"/>
              </a:rPr>
              <a:t>) 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HY견고딕" pitchFamily="18" charset="-127"/>
                <a:cs typeface="Arial" pitchFamily="34" charset="0"/>
              </a:rPr>
              <a:t>입력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HY견고딕" pitchFamily="18" charset="-127"/>
                <a:cs typeface="Arial" pitchFamily="34" charset="0"/>
              </a:rPr>
              <a:t>: 10 20, 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HY견고딕" pitchFamily="18" charset="-127"/>
                <a:cs typeface="Arial" pitchFamily="34" charset="0"/>
              </a:rPr>
              <a:t>출력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HY견고딕" pitchFamily="18" charset="-127"/>
                <a:cs typeface="Arial" pitchFamily="34" charset="0"/>
              </a:rPr>
              <a:t>:30 -10</a:t>
            </a: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  <a:ea typeface="HY견고딕" pitchFamily="18" charset="-127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593508" y="5081556"/>
            <a:ext cx="6091554" cy="11439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700"/>
              </a:lnSpc>
              <a:spcBef>
                <a:spcPts val="100"/>
              </a:spcBef>
            </a:pP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HY견고딕" pitchFamily="18" charset="-127"/>
                <a:cs typeface="Arial" pitchFamily="34" charset="0"/>
              </a:rPr>
              <a:t>입력 받은 문자열의 길이만큼의 공간을 할당하여 저장하는 함수를 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HY견고딕" pitchFamily="18" charset="-127"/>
                <a:cs typeface="Arial" pitchFamily="34" charset="0"/>
              </a:rPr>
              <a:t>작성</a:t>
            </a:r>
            <a:endParaRPr lang="en-US" altLang="ko-KR" dirty="0" smtClean="0">
              <a:solidFill>
                <a:schemeClr val="tx1">
                  <a:lumMod val="85000"/>
                  <a:lumOff val="15000"/>
                </a:schemeClr>
              </a:solidFill>
              <a:latin typeface="+mn-lt"/>
              <a:ea typeface="HY견고딕" pitchFamily="18" charset="-127"/>
              <a:cs typeface="Arial" pitchFamily="34" charset="0"/>
            </a:endParaRPr>
          </a:p>
          <a:p>
            <a:pPr>
              <a:lnSpc>
                <a:spcPts val="2700"/>
              </a:lnSpc>
              <a:spcBef>
                <a:spcPts val="100"/>
              </a:spcBef>
            </a:pP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HY견고딕" pitchFamily="18" charset="-127"/>
                <a:cs typeface="Arial" pitchFamily="34" charset="0"/>
              </a:rPr>
              <a:t>* </a:t>
            </a:r>
            <a:r>
              <a:rPr lang="en-US" altLang="ko-KR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HY견고딕" pitchFamily="18" charset="-127"/>
                <a:cs typeface="Arial" pitchFamily="34" charset="0"/>
              </a:rPr>
              <a:t>string.h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HY견고딕" pitchFamily="18" charset="-127"/>
                <a:cs typeface="Arial" pitchFamily="34" charset="0"/>
              </a:rPr>
              <a:t>  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HY견고딕" pitchFamily="18" charset="-127"/>
                <a:cs typeface="Arial" pitchFamily="34" charset="0"/>
              </a:rPr>
              <a:t>사용금지</a:t>
            </a: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  <a:ea typeface="HY견고딕" pitchFamily="18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73350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Exercise 2</a:t>
            </a:r>
            <a:endParaRPr lang="ko-KR" altLang="en-US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251520" y="1052736"/>
            <a:ext cx="8286808" cy="1428760"/>
          </a:xfrm>
          <a:prstGeom prst="roundRect">
            <a:avLst>
              <a:gd name="adj" fmla="val 8757"/>
            </a:avLst>
          </a:prstGeom>
          <a:solidFill>
            <a:schemeClr val="bg1">
              <a:lumMod val="85000"/>
            </a:schemeClr>
          </a:solidFill>
          <a:ln w="28575">
            <a:noFill/>
          </a:ln>
          <a:effectLst>
            <a:outerShdw blurRad="50800" dist="38100" dir="27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302410" y="1095594"/>
            <a:ext cx="1986689" cy="1343044"/>
          </a:xfrm>
          <a:prstGeom prst="roundRect">
            <a:avLst>
              <a:gd name="adj" fmla="val 8757"/>
            </a:avLst>
          </a:prstGeom>
          <a:solidFill>
            <a:srgbClr val="A13573"/>
          </a:solidFill>
          <a:ln w="285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69997" y="1412776"/>
            <a:ext cx="8515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chemeClr val="bg1"/>
                </a:solidFill>
                <a:latin typeface="+mn-lt"/>
                <a:ea typeface="HY견고딕" pitchFamily="18" charset="-127"/>
                <a:cs typeface="Arial" pitchFamily="34" charset="0"/>
              </a:rPr>
              <a:t>문제 </a:t>
            </a:r>
            <a:r>
              <a:rPr lang="en-US" altLang="ko-KR" b="1" dirty="0" smtClean="0">
                <a:solidFill>
                  <a:schemeClr val="bg1"/>
                </a:solidFill>
                <a:latin typeface="+mn-lt"/>
                <a:ea typeface="HY견고딕" pitchFamily="18" charset="-127"/>
                <a:cs typeface="Arial" pitchFamily="34" charset="0"/>
              </a:rPr>
              <a:t>2</a:t>
            </a:r>
          </a:p>
          <a:p>
            <a:pPr algn="ctr"/>
            <a:r>
              <a:rPr lang="en-US" altLang="ko-KR" b="1" dirty="0" smtClean="0">
                <a:solidFill>
                  <a:schemeClr val="bg1"/>
                </a:solidFill>
                <a:latin typeface="+mn-lt"/>
                <a:ea typeface="HY견고딕" pitchFamily="18" charset="-127"/>
                <a:cs typeface="Arial" pitchFamily="34" charset="0"/>
              </a:rPr>
              <a:t>(15)</a:t>
            </a:r>
            <a:endParaRPr lang="ko-KR" altLang="en-US" b="1" dirty="0">
              <a:solidFill>
                <a:schemeClr val="bg1"/>
              </a:solidFill>
              <a:latin typeface="+mn-lt"/>
              <a:ea typeface="HY견고딕" pitchFamily="18" charset="-127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46774" y="1340768"/>
            <a:ext cx="6091554" cy="797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700"/>
              </a:lnSpc>
              <a:spcBef>
                <a:spcPts val="100"/>
              </a:spcBef>
            </a:pP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HY견고딕" pitchFamily="18" charset="-127"/>
                <a:cs typeface="Arial" pitchFamily="34" charset="0"/>
              </a:rPr>
              <a:t>입력 받은 두 정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HY견고딕" pitchFamily="18" charset="-127"/>
                <a:cs typeface="Arial" pitchFamily="34" charset="0"/>
              </a:rPr>
              <a:t>수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HY견고딕" pitchFamily="18" charset="-127"/>
                <a:cs typeface="Arial" pitchFamily="34" charset="0"/>
              </a:rPr>
              <a:t>의 합과 차를 동시에 반환하는 함수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HY견고딕" pitchFamily="18" charset="-127"/>
                <a:cs typeface="Arial" pitchFamily="34" charset="0"/>
              </a:rPr>
              <a:t> 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HY견고딕" pitchFamily="18" charset="-127"/>
                <a:cs typeface="Arial" pitchFamily="34" charset="0"/>
              </a:rPr>
              <a:t>작성</a:t>
            </a:r>
            <a:endParaRPr lang="en-US" altLang="ko-KR" dirty="0" smtClean="0">
              <a:solidFill>
                <a:schemeClr val="tx1">
                  <a:lumMod val="85000"/>
                  <a:lumOff val="15000"/>
                </a:schemeClr>
              </a:solidFill>
              <a:latin typeface="+mn-lt"/>
              <a:ea typeface="HY견고딕" pitchFamily="18" charset="-127"/>
              <a:cs typeface="Arial" pitchFamily="34" charset="0"/>
            </a:endParaRPr>
          </a:p>
          <a:p>
            <a:pPr>
              <a:lnSpc>
                <a:spcPts val="2700"/>
              </a:lnSpc>
              <a:spcBef>
                <a:spcPts val="100"/>
              </a:spcBef>
            </a:pP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HY견고딕" pitchFamily="18" charset="-127"/>
                <a:cs typeface="Arial" pitchFamily="34" charset="0"/>
              </a:rPr>
              <a:t>예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HY견고딕" pitchFamily="18" charset="-127"/>
                <a:cs typeface="Arial" pitchFamily="34" charset="0"/>
              </a:rPr>
              <a:t>) 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HY견고딕" pitchFamily="18" charset="-127"/>
                <a:cs typeface="Arial" pitchFamily="34" charset="0"/>
              </a:rPr>
              <a:t>입력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HY견고딕" pitchFamily="18" charset="-127"/>
                <a:cs typeface="Arial" pitchFamily="34" charset="0"/>
              </a:rPr>
              <a:t>: 10 20, 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HY견고딕" pitchFamily="18" charset="-127"/>
                <a:cs typeface="Arial" pitchFamily="34" charset="0"/>
              </a:rPr>
              <a:t>출력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HY견고딕" pitchFamily="18" charset="-127"/>
                <a:cs typeface="Arial" pitchFamily="34" charset="0"/>
              </a:rPr>
              <a:t>:30 -10</a:t>
            </a: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  <a:ea typeface="HY견고딕" pitchFamily="18" charset="-127"/>
              <a:cs typeface="Arial" pitchFamily="34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69996" y="2636912"/>
            <a:ext cx="6870355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void </a:t>
            </a:r>
            <a:r>
              <a:rPr lang="en-US" altLang="ko-KR" dirty="0" err="1"/>
              <a:t>sum_and_sub</a:t>
            </a:r>
            <a:r>
              <a:rPr lang="en-US" altLang="ko-KR" dirty="0"/>
              <a:t>(int* a, int* b);</a:t>
            </a:r>
          </a:p>
          <a:p>
            <a:endParaRPr lang="en-US" altLang="ko-KR" dirty="0"/>
          </a:p>
          <a:p>
            <a:r>
              <a:rPr lang="en-US" altLang="ko-KR" dirty="0"/>
              <a:t>int main()</a:t>
            </a:r>
          </a:p>
          <a:p>
            <a:r>
              <a:rPr lang="en-US" altLang="ko-KR" dirty="0"/>
              <a:t>{</a:t>
            </a:r>
          </a:p>
          <a:p>
            <a:r>
              <a:rPr lang="en-US" altLang="ko-KR" dirty="0"/>
              <a:t>	int a, b;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scanf</a:t>
            </a:r>
            <a:r>
              <a:rPr lang="en-US" altLang="ko-KR" dirty="0"/>
              <a:t>("%d %d", &amp;a, &amp;b);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sum_and_sub</a:t>
            </a:r>
            <a:r>
              <a:rPr lang="en-US" altLang="ko-KR" dirty="0" smtClean="0"/>
              <a:t>(</a:t>
            </a:r>
            <a:r>
              <a:rPr lang="en-US" altLang="ko-KR" dirty="0" smtClean="0">
                <a:solidFill>
                  <a:srgbClr val="00B050"/>
                </a:solidFill>
              </a:rPr>
              <a:t>/* </a:t>
            </a:r>
            <a:r>
              <a:rPr lang="ko-KR" altLang="en-US" dirty="0" smtClean="0">
                <a:solidFill>
                  <a:srgbClr val="00B050"/>
                </a:solidFill>
              </a:rPr>
              <a:t>매개변수 입력</a:t>
            </a:r>
            <a:r>
              <a:rPr lang="en-US" altLang="ko-KR" dirty="0" smtClean="0">
                <a:solidFill>
                  <a:srgbClr val="00B050"/>
                </a:solidFill>
              </a:rPr>
              <a:t> */</a:t>
            </a:r>
            <a:r>
              <a:rPr lang="en-US" altLang="ko-KR" dirty="0" smtClean="0"/>
              <a:t> );</a:t>
            </a:r>
            <a:endParaRPr lang="en-US" altLang="ko-KR" dirty="0"/>
          </a:p>
          <a:p>
            <a:r>
              <a:rPr lang="en-US" altLang="ko-KR" dirty="0"/>
              <a:t>	printf("%d %d\n", a, b);</a:t>
            </a:r>
          </a:p>
          <a:p>
            <a:r>
              <a:rPr lang="en-US" altLang="ko-KR" dirty="0"/>
              <a:t>}</a:t>
            </a:r>
          </a:p>
          <a:p>
            <a:endParaRPr lang="en-US" altLang="ko-KR" dirty="0"/>
          </a:p>
          <a:p>
            <a:r>
              <a:rPr lang="en-US" altLang="ko-KR" dirty="0"/>
              <a:t>void </a:t>
            </a:r>
            <a:r>
              <a:rPr lang="en-US" altLang="ko-KR" dirty="0" err="1"/>
              <a:t>sum_and_sub</a:t>
            </a:r>
            <a:r>
              <a:rPr lang="en-US" altLang="ko-KR" dirty="0"/>
              <a:t>(int* a, int* b){</a:t>
            </a:r>
          </a:p>
          <a:p>
            <a:r>
              <a:rPr lang="en-US" altLang="ko-KR" dirty="0"/>
              <a:t>	</a:t>
            </a:r>
            <a:r>
              <a:rPr lang="en-US" altLang="ko-KR" dirty="0" smtClean="0">
                <a:solidFill>
                  <a:srgbClr val="00B050"/>
                </a:solidFill>
              </a:rPr>
              <a:t>/* </a:t>
            </a:r>
            <a:r>
              <a:rPr lang="ko-KR" altLang="en-US" dirty="0" smtClean="0">
                <a:solidFill>
                  <a:srgbClr val="00B050"/>
                </a:solidFill>
              </a:rPr>
              <a:t>함수를 작성하세요 </a:t>
            </a:r>
            <a:r>
              <a:rPr lang="en-US" altLang="ko-KR" dirty="0" smtClean="0">
                <a:solidFill>
                  <a:srgbClr val="00B050"/>
                </a:solidFill>
              </a:rPr>
              <a:t>*/</a:t>
            </a:r>
            <a:endParaRPr lang="en-US" altLang="ko-KR" dirty="0">
              <a:solidFill>
                <a:srgbClr val="00B050"/>
              </a:solidFill>
            </a:endParaRPr>
          </a:p>
          <a:p>
            <a:r>
              <a:rPr lang="en-US" altLang="ko-KR" dirty="0"/>
              <a:t>	</a:t>
            </a:r>
            <a:r>
              <a:rPr lang="en-US" altLang="ko-KR" dirty="0" smtClean="0"/>
              <a:t>}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2551" y="3140968"/>
            <a:ext cx="820260" cy="507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6509" y="3140968"/>
            <a:ext cx="856878" cy="507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2479" y="3140968"/>
            <a:ext cx="781199" cy="507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755643" y="3140968"/>
            <a:ext cx="6030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입력</a:t>
            </a:r>
            <a:r>
              <a:rPr lang="en-US" altLang="ko-KR" sz="1400" b="1" dirty="0" smtClean="0"/>
              <a:t>:</a:t>
            </a:r>
          </a:p>
          <a:p>
            <a:r>
              <a:rPr lang="ko-KR" altLang="en-US" sz="1400" b="1" dirty="0" smtClean="0"/>
              <a:t>출력</a:t>
            </a:r>
            <a:r>
              <a:rPr lang="en-US" altLang="ko-KR" sz="1400" b="1" dirty="0" smtClean="0"/>
              <a:t>: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40995294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Exercise 3</a:t>
            </a:r>
            <a:endParaRPr lang="ko-KR" altLang="en-US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357904" y="1052736"/>
            <a:ext cx="8462567" cy="1428760"/>
          </a:xfrm>
          <a:prstGeom prst="roundRect">
            <a:avLst>
              <a:gd name="adj" fmla="val 8757"/>
            </a:avLst>
          </a:prstGeom>
          <a:solidFill>
            <a:schemeClr val="bg1">
              <a:lumMod val="75000"/>
            </a:schemeClr>
          </a:solidFill>
          <a:ln w="28575">
            <a:noFill/>
          </a:ln>
          <a:effectLst>
            <a:outerShdw blurRad="50800" dist="38100" dir="27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449144" y="1095594"/>
            <a:ext cx="1986689" cy="1343044"/>
          </a:xfrm>
          <a:prstGeom prst="roundRect">
            <a:avLst>
              <a:gd name="adj" fmla="val 8757"/>
            </a:avLst>
          </a:prstGeom>
          <a:solidFill>
            <a:schemeClr val="accent5">
              <a:lumMod val="50000"/>
            </a:schemeClr>
          </a:solidFill>
          <a:ln w="285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16731" y="1464239"/>
            <a:ext cx="8515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chemeClr val="bg1"/>
                </a:solidFill>
                <a:latin typeface="+mn-lt"/>
                <a:ea typeface="HY견고딕" pitchFamily="18" charset="-127"/>
                <a:cs typeface="Arial" pitchFamily="34" charset="0"/>
              </a:rPr>
              <a:t>문제 </a:t>
            </a:r>
            <a:r>
              <a:rPr lang="en-US" altLang="ko-KR" b="1" dirty="0" smtClean="0">
                <a:solidFill>
                  <a:schemeClr val="bg1"/>
                </a:solidFill>
                <a:latin typeface="+mn-lt"/>
                <a:ea typeface="HY견고딕" pitchFamily="18" charset="-127"/>
                <a:cs typeface="Arial" pitchFamily="34" charset="0"/>
              </a:rPr>
              <a:t>3</a:t>
            </a:r>
          </a:p>
          <a:p>
            <a:pPr algn="ctr"/>
            <a:r>
              <a:rPr lang="en-US" altLang="ko-KR" b="1" dirty="0" smtClean="0">
                <a:solidFill>
                  <a:schemeClr val="bg1"/>
                </a:solidFill>
                <a:latin typeface="+mn-lt"/>
                <a:ea typeface="HY견고딕" pitchFamily="18" charset="-127"/>
                <a:cs typeface="Arial" pitchFamily="34" charset="0"/>
              </a:rPr>
              <a:t>(20</a:t>
            </a:r>
            <a:r>
              <a:rPr lang="en-US" altLang="ko-KR" b="1" dirty="0" smtClean="0">
                <a:solidFill>
                  <a:schemeClr val="bg1"/>
                </a:solidFill>
                <a:latin typeface="+mn-lt"/>
                <a:ea typeface="HY견고딕" pitchFamily="18" charset="-127"/>
                <a:cs typeface="Arial" pitchFamily="34" charset="0"/>
              </a:rPr>
              <a:t>)</a:t>
            </a:r>
            <a:endParaRPr lang="ko-KR" altLang="en-US" b="1" dirty="0">
              <a:solidFill>
                <a:schemeClr val="bg1"/>
              </a:solidFill>
              <a:latin typeface="+mn-lt"/>
              <a:ea typeface="HY견고딕" pitchFamily="18" charset="-127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93508" y="1335202"/>
            <a:ext cx="6226964" cy="797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700"/>
              </a:lnSpc>
              <a:spcBef>
                <a:spcPts val="100"/>
              </a:spcBef>
            </a:pP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HY견고딕" pitchFamily="18" charset="-127"/>
                <a:cs typeface="Arial" pitchFamily="34" charset="0"/>
              </a:rPr>
              <a:t>입력 받은 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HY견고딕" pitchFamily="18" charset="-127"/>
                <a:cs typeface="Arial" pitchFamily="34" charset="0"/>
              </a:rPr>
              <a:t>문자열의 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HY견고딕" pitchFamily="18" charset="-127"/>
                <a:cs typeface="Arial" pitchFamily="34" charset="0"/>
              </a:rPr>
              <a:t>길이만큼의 공간을 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HY견고딕" pitchFamily="18" charset="-127"/>
                <a:cs typeface="Arial" pitchFamily="34" charset="0"/>
              </a:rPr>
              <a:t>동적 할당하여 저장</a:t>
            </a:r>
            <a:endParaRPr lang="en-US" altLang="ko-KR" dirty="0" smtClean="0">
              <a:solidFill>
                <a:schemeClr val="tx1">
                  <a:lumMod val="85000"/>
                  <a:lumOff val="15000"/>
                </a:schemeClr>
              </a:solidFill>
              <a:latin typeface="+mn-lt"/>
              <a:ea typeface="HY견고딕" pitchFamily="18" charset="-127"/>
              <a:cs typeface="Arial" pitchFamily="34" charset="0"/>
            </a:endParaRPr>
          </a:p>
          <a:p>
            <a:pPr marL="285750" indent="-285750">
              <a:lnSpc>
                <a:spcPts val="2700"/>
              </a:lnSpc>
              <a:spcBef>
                <a:spcPts val="100"/>
              </a:spcBef>
              <a:buFont typeface="Wingdings" panose="05000000000000000000" pitchFamily="2" charset="2"/>
              <a:buChar char="§"/>
            </a:pP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HY견고딕" pitchFamily="18" charset="-127"/>
                <a:cs typeface="Arial" pitchFamily="34" charset="0"/>
              </a:rPr>
              <a:t>출력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HY견고딕" pitchFamily="18" charset="-127"/>
                <a:cs typeface="Arial" pitchFamily="34" charset="0"/>
              </a:rPr>
              <a:t>: 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HY견고딕" pitchFamily="18" charset="-127"/>
                <a:cs typeface="Arial" pitchFamily="34" charset="0"/>
              </a:rPr>
              <a:t>입력한 문자열과 같은 문자열 출력</a:t>
            </a:r>
            <a:endParaRPr lang="en-US" altLang="ko-KR" dirty="0" smtClean="0">
              <a:solidFill>
                <a:schemeClr val="tx1">
                  <a:lumMod val="85000"/>
                  <a:lumOff val="15000"/>
                </a:schemeClr>
              </a:solidFill>
              <a:latin typeface="+mn-lt"/>
              <a:ea typeface="HY견고딕" pitchFamily="18" charset="-127"/>
              <a:cs typeface="Arial" pitchFamily="34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69996" y="2564904"/>
            <a:ext cx="687035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#include &lt;stdio.h&gt;</a:t>
            </a:r>
          </a:p>
          <a:p>
            <a:r>
              <a:rPr lang="en-US" altLang="ko-KR" dirty="0"/>
              <a:t>#include &lt;</a:t>
            </a:r>
            <a:r>
              <a:rPr lang="en-US" altLang="ko-KR" dirty="0" err="1"/>
              <a:t>stdlib.h</a:t>
            </a:r>
            <a:r>
              <a:rPr lang="en-US" altLang="ko-KR" dirty="0" smtClean="0"/>
              <a:t>&gt;</a:t>
            </a:r>
          </a:p>
          <a:p>
            <a:endParaRPr lang="en-US" altLang="ko-KR" dirty="0"/>
          </a:p>
          <a:p>
            <a:r>
              <a:rPr lang="en-US" altLang="ko-KR" dirty="0" smtClean="0"/>
              <a:t>int </a:t>
            </a:r>
            <a:r>
              <a:rPr lang="en-US" altLang="ko-KR" dirty="0"/>
              <a:t>main()</a:t>
            </a:r>
          </a:p>
          <a:p>
            <a:r>
              <a:rPr lang="en-US" altLang="ko-KR" dirty="0"/>
              <a:t>{</a:t>
            </a:r>
          </a:p>
          <a:p>
            <a:r>
              <a:rPr lang="en-US" altLang="ko-KR" dirty="0"/>
              <a:t>	char* string = '\0';</a:t>
            </a:r>
          </a:p>
          <a:p>
            <a:r>
              <a:rPr lang="en-US" altLang="ko-KR" dirty="0"/>
              <a:t>	char temp[100</a:t>
            </a:r>
            <a:r>
              <a:rPr lang="en-US" altLang="ko-KR" dirty="0" smtClean="0"/>
              <a:t>];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int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len</a:t>
            </a:r>
            <a:r>
              <a:rPr lang="en-US" altLang="ko-KR" dirty="0" smtClean="0"/>
              <a:t> = 0;</a:t>
            </a:r>
            <a:endParaRPr lang="en-US" altLang="ko-KR" dirty="0"/>
          </a:p>
          <a:p>
            <a:r>
              <a:rPr lang="en-US" altLang="ko-KR" dirty="0"/>
              <a:t>	</a:t>
            </a:r>
            <a:r>
              <a:rPr lang="en-US" altLang="ko-KR" dirty="0" err="1"/>
              <a:t>scanf</a:t>
            </a:r>
            <a:r>
              <a:rPr lang="en-US" altLang="ko-KR" dirty="0"/>
              <a:t>("%s", temp);</a:t>
            </a:r>
          </a:p>
          <a:p>
            <a:r>
              <a:rPr lang="en-US" altLang="ko-KR" dirty="0"/>
              <a:t>	</a:t>
            </a:r>
          </a:p>
          <a:p>
            <a:r>
              <a:rPr lang="en-US" altLang="ko-KR" dirty="0"/>
              <a:t>	</a:t>
            </a:r>
            <a:r>
              <a:rPr lang="en-US" altLang="ko-KR" dirty="0" smtClean="0">
                <a:solidFill>
                  <a:srgbClr val="00B050"/>
                </a:solidFill>
              </a:rPr>
              <a:t>/* </a:t>
            </a:r>
            <a:r>
              <a:rPr lang="ko-KR" altLang="en-US" dirty="0" smtClean="0">
                <a:solidFill>
                  <a:srgbClr val="00B050"/>
                </a:solidFill>
              </a:rPr>
              <a:t>여기에 코드를 작성하세요</a:t>
            </a:r>
            <a:r>
              <a:rPr lang="en-US" altLang="ko-KR" dirty="0" smtClean="0">
                <a:solidFill>
                  <a:srgbClr val="00B050"/>
                </a:solidFill>
              </a:rPr>
              <a:t> */</a:t>
            </a:r>
            <a:endParaRPr lang="en-US" altLang="ko-KR" dirty="0">
              <a:solidFill>
                <a:srgbClr val="00B050"/>
              </a:solidFill>
            </a:endParaRPr>
          </a:p>
          <a:p>
            <a:r>
              <a:rPr lang="en-US" altLang="ko-KR" dirty="0"/>
              <a:t>	</a:t>
            </a:r>
          </a:p>
          <a:p>
            <a:r>
              <a:rPr lang="en-US" altLang="ko-KR" dirty="0"/>
              <a:t>	printf("%</a:t>
            </a:r>
            <a:r>
              <a:rPr lang="en-US" altLang="ko-KR" dirty="0" smtClean="0"/>
              <a:t>s\n</a:t>
            </a:r>
            <a:r>
              <a:rPr lang="en-US" altLang="ko-KR" dirty="0"/>
              <a:t>", </a:t>
            </a:r>
            <a:r>
              <a:rPr lang="en-US" altLang="ko-KR" dirty="0" smtClean="0"/>
              <a:t>string</a:t>
            </a:r>
            <a:r>
              <a:rPr lang="en-US" altLang="ko-KR" dirty="0" smtClean="0"/>
              <a:t>);</a:t>
            </a:r>
            <a:endParaRPr lang="en-US" altLang="ko-KR" dirty="0"/>
          </a:p>
          <a:p>
            <a:r>
              <a:rPr lang="en-US" altLang="ko-KR" dirty="0"/>
              <a:t>	return 0;</a:t>
            </a:r>
          </a:p>
          <a:p>
            <a:r>
              <a:rPr lang="en-US" altLang="ko-KR" dirty="0"/>
              <a:t>}	</a:t>
            </a:r>
          </a:p>
          <a:p>
            <a:endParaRPr lang="en-US" altLang="ko-KR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1987" y="3501008"/>
            <a:ext cx="880213" cy="564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9830" y="3501007"/>
            <a:ext cx="1476546" cy="564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788938" y="3414007"/>
            <a:ext cx="59663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smtClean="0"/>
              <a:t>입력</a:t>
            </a:r>
            <a:r>
              <a:rPr lang="en-US" altLang="ko-KR" sz="1400" b="1" dirty="0" smtClean="0"/>
              <a:t>: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/>
              <a:t>출력</a:t>
            </a:r>
            <a:r>
              <a:rPr lang="en-US" altLang="ko-KR" sz="1400" b="1" dirty="0" smtClean="0"/>
              <a:t>: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6589826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Homework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1052736"/>
            <a:ext cx="7369325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dirty="0" smtClean="0">
                <a:latin typeface="+mn-ea"/>
                <a:ea typeface="+mn-ea"/>
              </a:rPr>
              <a:t>문자열을 비교하는 함수 구현</a:t>
            </a:r>
            <a:endParaRPr lang="en-US" altLang="ko-KR" dirty="0" smtClean="0">
              <a:latin typeface="+mn-ea"/>
              <a:ea typeface="+mn-ea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 smtClean="0">
                <a:latin typeface="+mn-ea"/>
                <a:ea typeface="+mn-ea"/>
              </a:rPr>
              <a:t>int </a:t>
            </a:r>
            <a:r>
              <a:rPr lang="en-US" altLang="ko-KR" dirty="0" err="1" smtClean="0">
                <a:latin typeface="+mn-ea"/>
                <a:ea typeface="+mn-ea"/>
              </a:rPr>
              <a:t>myStrcmp</a:t>
            </a:r>
            <a:r>
              <a:rPr lang="en-US" altLang="ko-KR" dirty="0" smtClean="0">
                <a:latin typeface="+mn-ea"/>
                <a:ea typeface="+mn-ea"/>
              </a:rPr>
              <a:t>(char* str1, char* str2)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+mn-ea"/>
                <a:ea typeface="+mn-ea"/>
              </a:rPr>
              <a:t>두 문자열이 같으면 </a:t>
            </a:r>
            <a:r>
              <a:rPr lang="en-US" altLang="ko-KR" dirty="0" smtClean="0">
                <a:latin typeface="+mn-ea"/>
                <a:ea typeface="+mn-ea"/>
              </a:rPr>
              <a:t>0 </a:t>
            </a:r>
            <a:r>
              <a:rPr lang="ko-KR" altLang="en-US" dirty="0" smtClean="0">
                <a:latin typeface="+mn-ea"/>
                <a:ea typeface="+mn-ea"/>
              </a:rPr>
              <a:t>을 출력</a:t>
            </a:r>
            <a:endParaRPr lang="en-US" altLang="ko-KR" dirty="0" smtClean="0">
              <a:latin typeface="+mn-ea"/>
              <a:ea typeface="+mn-ea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 smtClean="0">
                <a:latin typeface="+mn-ea"/>
                <a:ea typeface="+mn-ea"/>
              </a:rPr>
              <a:t>str1</a:t>
            </a:r>
            <a:r>
              <a:rPr lang="ko-KR" altLang="en-US" dirty="0" smtClean="0">
                <a:latin typeface="+mn-ea"/>
                <a:ea typeface="+mn-ea"/>
              </a:rPr>
              <a:t>이 </a:t>
            </a:r>
            <a:r>
              <a:rPr lang="en-US" altLang="ko-KR" dirty="0" smtClean="0">
                <a:latin typeface="+mn-ea"/>
                <a:ea typeface="+mn-ea"/>
              </a:rPr>
              <a:t>str2 </a:t>
            </a:r>
            <a:r>
              <a:rPr lang="ko-KR" altLang="en-US" dirty="0" smtClean="0">
                <a:latin typeface="+mn-ea"/>
                <a:ea typeface="+mn-ea"/>
              </a:rPr>
              <a:t>보다 사전상 앞에 있으면 </a:t>
            </a:r>
            <a:r>
              <a:rPr lang="en-US" altLang="ko-KR" dirty="0" smtClean="0">
                <a:latin typeface="+mn-ea"/>
                <a:ea typeface="+mn-ea"/>
              </a:rPr>
              <a:t>-1, </a:t>
            </a:r>
            <a:r>
              <a:rPr lang="ko-KR" altLang="en-US" dirty="0" smtClean="0">
                <a:latin typeface="+mn-ea"/>
                <a:ea typeface="+mn-ea"/>
              </a:rPr>
              <a:t>반대 경우 </a:t>
            </a:r>
            <a:r>
              <a:rPr lang="en-US" altLang="ko-KR" dirty="0" smtClean="0">
                <a:latin typeface="+mn-ea"/>
                <a:ea typeface="+mn-ea"/>
              </a:rPr>
              <a:t>1</a:t>
            </a:r>
            <a:r>
              <a:rPr lang="ko-KR" altLang="en-US" dirty="0" smtClean="0">
                <a:latin typeface="+mn-ea"/>
                <a:ea typeface="+mn-ea"/>
              </a:rPr>
              <a:t>을 </a:t>
            </a:r>
            <a:r>
              <a:rPr lang="ko-KR" altLang="en-US" dirty="0" smtClean="0">
                <a:latin typeface="+mn-ea"/>
                <a:ea typeface="+mn-ea"/>
              </a:rPr>
              <a:t>출력</a:t>
            </a:r>
            <a:endParaRPr lang="en-US" altLang="ko-KR" dirty="0" smtClean="0">
              <a:latin typeface="+mn-ea"/>
              <a:ea typeface="+mn-ea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+mn-ea"/>
                <a:ea typeface="+mn-ea"/>
              </a:rPr>
              <a:t>소문자만 사용</a:t>
            </a:r>
            <a:endParaRPr lang="en-US" altLang="ko-KR" dirty="0">
              <a:latin typeface="+mn-ea"/>
              <a:ea typeface="+mn-ea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 smtClean="0">
                <a:solidFill>
                  <a:srgbClr val="FF0000"/>
                </a:solidFill>
                <a:latin typeface="+mn-ea"/>
                <a:ea typeface="+mn-ea"/>
              </a:rPr>
              <a:t>배열 인덱스</a:t>
            </a:r>
            <a:r>
              <a:rPr lang="en-US" altLang="ko-KR" dirty="0" smtClean="0">
                <a:latin typeface="+mn-ea"/>
                <a:ea typeface="+mn-ea"/>
              </a:rPr>
              <a:t>, </a:t>
            </a:r>
            <a:r>
              <a:rPr lang="ko-KR" altLang="en-US" dirty="0" smtClean="0">
                <a:solidFill>
                  <a:srgbClr val="FF0000"/>
                </a:solidFill>
                <a:latin typeface="+mn-ea"/>
                <a:ea typeface="+mn-ea"/>
              </a:rPr>
              <a:t>문자열 라이브러리 </a:t>
            </a:r>
            <a:r>
              <a:rPr lang="ko-KR" altLang="en-US" dirty="0" smtClean="0">
                <a:latin typeface="+mn-ea"/>
                <a:ea typeface="+mn-ea"/>
              </a:rPr>
              <a:t>사용 금지</a:t>
            </a:r>
            <a:endParaRPr lang="en-US" altLang="ko-KR" dirty="0" smtClean="0">
              <a:latin typeface="+mn-ea"/>
              <a:ea typeface="+mn-ea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+mn-ea"/>
                <a:ea typeface="+mn-ea"/>
              </a:rPr>
              <a:t>예</a:t>
            </a:r>
            <a:r>
              <a:rPr lang="en-US" altLang="ko-KR" dirty="0" smtClean="0">
                <a:latin typeface="+mn-ea"/>
                <a:ea typeface="+mn-ea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+mn-ea"/>
                <a:ea typeface="+mn-ea"/>
              </a:rPr>
              <a:t> </a:t>
            </a:r>
            <a:endParaRPr lang="ko-KR" altLang="en-US" dirty="0">
              <a:latin typeface="+mn-ea"/>
              <a:ea typeface="+mn-e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0624" y="4172888"/>
            <a:ext cx="1512168" cy="10726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0824" y="4172888"/>
            <a:ext cx="1367450" cy="1081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7008" y="4172888"/>
            <a:ext cx="1752723" cy="10726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5240" y="4172888"/>
            <a:ext cx="1461216" cy="10726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03333" y="4100879"/>
            <a:ext cx="73289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atin typeface="+mn-ea"/>
                <a:ea typeface="+mn-ea"/>
              </a:rPr>
              <a:t>입력</a:t>
            </a:r>
            <a:r>
              <a:rPr lang="en-US" altLang="ko-KR" dirty="0" smtClean="0">
                <a:latin typeface="+mn-ea"/>
                <a:ea typeface="+mn-ea"/>
              </a:rPr>
              <a:t>:</a:t>
            </a:r>
          </a:p>
          <a:p>
            <a:pPr>
              <a:lnSpc>
                <a:spcPct val="150000"/>
              </a:lnSpc>
            </a:pPr>
            <a:endParaRPr lang="en-US" altLang="ko-KR" dirty="0" smtClean="0">
              <a:latin typeface="+mn-ea"/>
              <a:ea typeface="+mn-ea"/>
            </a:endParaRPr>
          </a:p>
          <a:p>
            <a:r>
              <a:rPr lang="ko-KR" altLang="en-US" dirty="0" smtClean="0">
                <a:latin typeface="+mn-ea"/>
                <a:ea typeface="+mn-ea"/>
              </a:rPr>
              <a:t>출력</a:t>
            </a:r>
            <a:r>
              <a:rPr lang="en-US" altLang="ko-KR" dirty="0" smtClean="0">
                <a:latin typeface="+mn-ea"/>
                <a:ea typeface="+mn-ea"/>
              </a:rPr>
              <a:t>:</a:t>
            </a:r>
            <a:endParaRPr lang="ko-KR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84296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36525" y="107950"/>
            <a:ext cx="4364037" cy="633413"/>
          </a:xfrm>
        </p:spPr>
        <p:txBody>
          <a:bodyPr/>
          <a:lstStyle/>
          <a:p>
            <a:r>
              <a:rPr lang="en-US" altLang="ko-KR" sz="3600" b="1" dirty="0" smtClean="0"/>
              <a:t>Contents</a:t>
            </a:r>
            <a:endParaRPr lang="en-US" altLang="ko-KR" sz="3600" b="1" dirty="0"/>
          </a:p>
        </p:txBody>
      </p:sp>
      <p:sp>
        <p:nvSpPr>
          <p:cNvPr id="40" name="모서리가 둥근 직사각형 39"/>
          <p:cNvSpPr/>
          <p:nvPr/>
        </p:nvSpPr>
        <p:spPr>
          <a:xfrm>
            <a:off x="1887630" y="1299256"/>
            <a:ext cx="5636698" cy="630000"/>
          </a:xfrm>
          <a:prstGeom prst="round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  <a:ln w="57150" cap="flat" cmpd="sng" algn="ctr">
            <a:noFill/>
            <a:prstDash val="solid"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rtlCol="0" anchor="ctr"/>
          <a:lstStyle/>
          <a:p>
            <a:pPr algn="ctr" rtl="0" fontAlgn="base" latinLnBrk="1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kern="1200">
              <a:solidFill>
                <a:srgbClr val="FFFFFF"/>
              </a:solidFill>
              <a:latin typeface="Arial"/>
              <a:ea typeface="HY견고딕"/>
              <a:cs typeface="+mn-cs"/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2714612" y="1370240"/>
            <a:ext cx="4661190" cy="489856"/>
          </a:xfrm>
          <a:prstGeom prst="roundRect">
            <a:avLst>
              <a:gd name="adj" fmla="val 47778"/>
            </a:avLst>
          </a:prstGeom>
          <a:solidFill>
            <a:srgbClr val="FFFFFF"/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rtl="0" fontAlgn="base" latinLnBrk="1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kern="1200" dirty="0" smtClean="0">
                <a:latin typeface="Arial"/>
                <a:ea typeface="HY견고딕"/>
                <a:cs typeface="+mn-cs"/>
              </a:rPr>
              <a:t>Pointer</a:t>
            </a:r>
            <a:endParaRPr kumimoji="1" lang="ko-KR" altLang="en-US" kern="1200" dirty="0">
              <a:latin typeface="Arial"/>
              <a:ea typeface="HY견고딕"/>
              <a:cs typeface="+mn-cs"/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1887630" y="2058265"/>
            <a:ext cx="5636698" cy="630000"/>
          </a:xfrm>
          <a:prstGeom prst="round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  <a:ln w="57150" cap="flat" cmpd="sng" algn="ctr">
            <a:noFill/>
            <a:prstDash val="solid"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srgbClr val="FFFFFF"/>
              </a:solidFill>
              <a:latin typeface="Arial"/>
              <a:ea typeface="HY견고딕"/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1887630" y="2818495"/>
            <a:ext cx="5636698" cy="630000"/>
          </a:xfrm>
          <a:prstGeom prst="round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  <a:ln w="57150" cap="flat" cmpd="sng" algn="ctr">
            <a:noFill/>
            <a:prstDash val="solid"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srgbClr val="FFFFFF"/>
              </a:solidFill>
              <a:latin typeface="Arial"/>
              <a:ea typeface="HY견고딕"/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1887630" y="3578726"/>
            <a:ext cx="5636698" cy="630000"/>
          </a:xfrm>
          <a:prstGeom prst="round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  <a:ln w="57150" cap="flat" cmpd="sng" algn="ctr">
            <a:noFill/>
            <a:prstDash val="solid"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srgbClr val="FFFFFF"/>
              </a:solidFill>
              <a:latin typeface="Arial"/>
              <a:ea typeface="HY견고딕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132252" y="1383424"/>
            <a:ext cx="526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 fontAlgn="base" latinLnBrk="1">
              <a:spcBef>
                <a:spcPct val="0"/>
              </a:spcBef>
              <a:spcAft>
                <a:spcPct val="0"/>
              </a:spcAft>
            </a:pPr>
            <a:r>
              <a:rPr lang="en-US" altLang="ko-KR" sz="2400" b="1" dirty="0">
                <a:solidFill>
                  <a:srgbClr val="FFFFFF">
                    <a:lumMod val="95000"/>
                  </a:srgbClr>
                </a:solidFill>
                <a:latin typeface="굴림체" pitchFamily="49" charset="-127"/>
                <a:ea typeface="굴림체" pitchFamily="49" charset="-127"/>
                <a:cs typeface="Arial" pitchFamily="34" charset="0"/>
              </a:rPr>
              <a:t>1</a:t>
            </a:r>
            <a:endParaRPr kumimoji="1" lang="ko-KR" altLang="en-US" sz="2400" b="1" kern="1200" dirty="0">
              <a:solidFill>
                <a:srgbClr val="FFFFFF">
                  <a:lumMod val="95000"/>
                </a:srgbClr>
              </a:solidFill>
              <a:latin typeface="굴림체" pitchFamily="49" charset="-127"/>
              <a:ea typeface="굴림체" pitchFamily="49" charset="-127"/>
              <a:cs typeface="Arial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132252" y="2142433"/>
            <a:ext cx="526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400" b="1" kern="1200" dirty="0" smtClean="0">
                <a:solidFill>
                  <a:srgbClr val="FFFFFF">
                    <a:lumMod val="95000"/>
                  </a:srgbClr>
                </a:solidFill>
                <a:latin typeface="굴림체" pitchFamily="49" charset="-127"/>
                <a:ea typeface="굴림체" pitchFamily="49" charset="-127"/>
                <a:cs typeface="Arial" pitchFamily="34" charset="0"/>
              </a:rPr>
              <a:t>2</a:t>
            </a:r>
            <a:endParaRPr kumimoji="1" lang="ko-KR" altLang="en-US" sz="2400" b="1" kern="1200" dirty="0">
              <a:solidFill>
                <a:srgbClr val="FFFFFF">
                  <a:lumMod val="95000"/>
                </a:srgbClr>
              </a:solidFill>
              <a:latin typeface="굴림체" pitchFamily="49" charset="-127"/>
              <a:ea typeface="굴림체" pitchFamily="49" charset="-127"/>
              <a:cs typeface="Arial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132252" y="2902663"/>
            <a:ext cx="526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400" b="1" kern="1200" dirty="0" smtClean="0">
                <a:solidFill>
                  <a:srgbClr val="FFFFFF">
                    <a:lumMod val="95000"/>
                  </a:srgbClr>
                </a:solidFill>
                <a:latin typeface="굴림체" pitchFamily="49" charset="-127"/>
                <a:ea typeface="굴림체" pitchFamily="49" charset="-127"/>
                <a:cs typeface="Arial" pitchFamily="34" charset="0"/>
              </a:rPr>
              <a:t>3</a:t>
            </a:r>
            <a:endParaRPr kumimoji="1" lang="ko-KR" altLang="en-US" sz="2400" b="1" kern="1200" dirty="0">
              <a:solidFill>
                <a:srgbClr val="FFFFFF">
                  <a:lumMod val="95000"/>
                </a:srgbClr>
              </a:solidFill>
              <a:latin typeface="굴림체" pitchFamily="49" charset="-127"/>
              <a:ea typeface="굴림체" pitchFamily="49" charset="-127"/>
              <a:cs typeface="Arial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132252" y="3662894"/>
            <a:ext cx="526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400" b="1" kern="1200" dirty="0" smtClean="0">
                <a:solidFill>
                  <a:srgbClr val="FFFFFF">
                    <a:lumMod val="95000"/>
                  </a:srgbClr>
                </a:solidFill>
                <a:latin typeface="굴림체" pitchFamily="49" charset="-127"/>
                <a:ea typeface="굴림체" pitchFamily="49" charset="-127"/>
                <a:cs typeface="Arial" pitchFamily="34" charset="0"/>
              </a:rPr>
              <a:t>4</a:t>
            </a:r>
            <a:endParaRPr kumimoji="1" lang="ko-KR" altLang="en-US" sz="2400" b="1" kern="1200" dirty="0">
              <a:solidFill>
                <a:srgbClr val="FFFFFF">
                  <a:lumMod val="95000"/>
                </a:srgbClr>
              </a:solidFill>
              <a:latin typeface="굴림체" pitchFamily="49" charset="-127"/>
              <a:ea typeface="굴림체" pitchFamily="49" charset="-127"/>
              <a:cs typeface="Arial" pitchFamily="34" charset="0"/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2714612" y="2122122"/>
            <a:ext cx="4661190" cy="489856"/>
          </a:xfrm>
          <a:prstGeom prst="roundRect">
            <a:avLst>
              <a:gd name="adj" fmla="val 47778"/>
            </a:avLst>
          </a:prstGeom>
          <a:solidFill>
            <a:srgbClr val="FFFFFF"/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rtl="0" fontAlgn="base" latinLnBrk="1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kern="1200" dirty="0" smtClean="0">
                <a:latin typeface="Arial"/>
                <a:ea typeface="HY견고딕"/>
                <a:cs typeface="+mn-cs"/>
              </a:rPr>
              <a:t>Pointer Operators</a:t>
            </a:r>
            <a:endParaRPr kumimoji="1" lang="ko-KR" altLang="en-US" kern="1200" dirty="0">
              <a:latin typeface="Arial"/>
              <a:ea typeface="HY견고딕"/>
              <a:cs typeface="+mn-cs"/>
            </a:endParaRPr>
          </a:p>
        </p:txBody>
      </p:sp>
      <p:sp>
        <p:nvSpPr>
          <p:cNvPr id="52" name="모서리가 둥근 직사각형 51"/>
          <p:cNvSpPr/>
          <p:nvPr/>
        </p:nvSpPr>
        <p:spPr>
          <a:xfrm>
            <a:off x="2714612" y="2881102"/>
            <a:ext cx="4661190" cy="489856"/>
          </a:xfrm>
          <a:prstGeom prst="roundRect">
            <a:avLst>
              <a:gd name="adj" fmla="val 47778"/>
            </a:avLst>
          </a:prstGeom>
          <a:solidFill>
            <a:srgbClr val="FFFFFF"/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>
              <a:defRPr/>
            </a:pPr>
            <a:r>
              <a:rPr lang="en-US" altLang="ko-KR" dirty="0">
                <a:latin typeface="Arial"/>
                <a:ea typeface="HY견고딕"/>
              </a:rPr>
              <a:t>Pointer variable definition and initialization</a:t>
            </a:r>
            <a:endParaRPr kumimoji="1" lang="ko-KR" altLang="en-US" kern="1200" dirty="0">
              <a:latin typeface="Arial"/>
              <a:ea typeface="HY견고딕"/>
              <a:cs typeface="+mn-cs"/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2714612" y="3640675"/>
            <a:ext cx="4661190" cy="489856"/>
          </a:xfrm>
          <a:prstGeom prst="roundRect">
            <a:avLst>
              <a:gd name="adj" fmla="val 47778"/>
            </a:avLst>
          </a:prstGeom>
          <a:solidFill>
            <a:srgbClr val="FFFFFF"/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>
              <a:defRPr/>
            </a:pPr>
            <a:r>
              <a:rPr lang="en-US" altLang="ko-KR" dirty="0">
                <a:latin typeface="Arial"/>
                <a:ea typeface="HY견고딕"/>
              </a:rPr>
              <a:t>Array and Pointer</a:t>
            </a:r>
            <a:endParaRPr kumimoji="1" lang="ko-KR" altLang="en-US" kern="1200" dirty="0">
              <a:latin typeface="Arial"/>
              <a:ea typeface="HY견고딕"/>
              <a:cs typeface="+mn-cs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1907704" y="4311168"/>
            <a:ext cx="5636698" cy="630000"/>
          </a:xfrm>
          <a:prstGeom prst="round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  <a:ln w="57150" cap="flat" cmpd="sng" algn="ctr">
            <a:noFill/>
            <a:prstDash val="solid"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srgbClr val="FFFFFF"/>
              </a:solidFill>
              <a:latin typeface="Arial"/>
              <a:ea typeface="HY견고딕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152326" y="4395336"/>
            <a:ext cx="526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400" b="1" kern="1200" dirty="0" smtClean="0">
                <a:solidFill>
                  <a:srgbClr val="FFFFFF">
                    <a:lumMod val="95000"/>
                  </a:srgbClr>
                </a:solidFill>
                <a:latin typeface="굴림체" pitchFamily="49" charset="-127"/>
                <a:ea typeface="굴림체" pitchFamily="49" charset="-127"/>
                <a:cs typeface="Arial" pitchFamily="34" charset="0"/>
              </a:rPr>
              <a:t>5</a:t>
            </a:r>
            <a:endParaRPr kumimoji="1" lang="ko-KR" altLang="en-US" sz="2400" b="1" kern="1200" dirty="0">
              <a:solidFill>
                <a:srgbClr val="FFFFFF">
                  <a:lumMod val="95000"/>
                </a:srgbClr>
              </a:solidFill>
              <a:latin typeface="굴림체" pitchFamily="49" charset="-127"/>
              <a:ea typeface="굴림체" pitchFamily="49" charset="-127"/>
              <a:cs typeface="Arial" pitchFamily="34" charset="0"/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2734686" y="4373117"/>
            <a:ext cx="4661190" cy="489856"/>
          </a:xfrm>
          <a:prstGeom prst="roundRect">
            <a:avLst>
              <a:gd name="adj" fmla="val 47778"/>
            </a:avLst>
          </a:prstGeom>
          <a:solidFill>
            <a:srgbClr val="FFFFFF"/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>
              <a:defRPr/>
            </a:pPr>
            <a:r>
              <a:rPr lang="en-US" altLang="ko-KR" dirty="0">
                <a:latin typeface="Arial"/>
                <a:ea typeface="HY견고딕"/>
              </a:rPr>
              <a:t>Pointer and String</a:t>
            </a:r>
            <a:endParaRPr kumimoji="1" lang="ko-KR" altLang="en-US" kern="1200" dirty="0">
              <a:latin typeface="Arial"/>
              <a:ea typeface="HY견고딕"/>
              <a:cs typeface="+mn-cs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1907704" y="5031248"/>
            <a:ext cx="5636698" cy="630000"/>
          </a:xfrm>
          <a:prstGeom prst="round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  <a:ln w="57150" cap="flat" cmpd="sng" algn="ctr">
            <a:noFill/>
            <a:prstDash val="solid"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srgbClr val="FFFFFF"/>
              </a:solidFill>
              <a:latin typeface="Arial"/>
              <a:ea typeface="HY견고딕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152326" y="5115416"/>
            <a:ext cx="526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400" b="1" kern="1200" dirty="0" smtClean="0">
                <a:solidFill>
                  <a:srgbClr val="FFFFFF">
                    <a:lumMod val="95000"/>
                  </a:srgbClr>
                </a:solidFill>
                <a:latin typeface="굴림체" pitchFamily="49" charset="-127"/>
                <a:ea typeface="굴림체" pitchFamily="49" charset="-127"/>
                <a:cs typeface="Arial" pitchFamily="34" charset="0"/>
              </a:rPr>
              <a:t>6</a:t>
            </a:r>
            <a:endParaRPr kumimoji="1" lang="ko-KR" altLang="en-US" sz="2400" b="1" kern="1200" dirty="0">
              <a:solidFill>
                <a:srgbClr val="FFFFFF">
                  <a:lumMod val="95000"/>
                </a:srgbClr>
              </a:solidFill>
              <a:latin typeface="굴림체" pitchFamily="49" charset="-127"/>
              <a:ea typeface="굴림체" pitchFamily="49" charset="-127"/>
              <a:cs typeface="Arial" pitchFamily="34" charset="0"/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2734686" y="5093197"/>
            <a:ext cx="4661190" cy="489856"/>
          </a:xfrm>
          <a:prstGeom prst="roundRect">
            <a:avLst>
              <a:gd name="adj" fmla="val 47778"/>
            </a:avLst>
          </a:prstGeom>
          <a:solidFill>
            <a:srgbClr val="FFFFFF"/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>
              <a:defRPr/>
            </a:pPr>
            <a:r>
              <a:rPr lang="en-US" altLang="ko-KR" dirty="0" err="1">
                <a:latin typeface="Arial"/>
                <a:ea typeface="HY견고딕"/>
              </a:rPr>
              <a:t>Const</a:t>
            </a:r>
            <a:r>
              <a:rPr lang="en-US" altLang="ko-KR" dirty="0">
                <a:latin typeface="Arial"/>
                <a:ea typeface="HY견고딕"/>
              </a:rPr>
              <a:t> pointer</a:t>
            </a:r>
            <a:endParaRPr kumimoji="1" lang="ko-KR" altLang="en-US" kern="1200" dirty="0">
              <a:latin typeface="Arial"/>
              <a:ea typeface="HY견고딕"/>
              <a:cs typeface="+mn-cs"/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1907704" y="5751328"/>
            <a:ext cx="5636698" cy="630000"/>
          </a:xfrm>
          <a:prstGeom prst="round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  <a:ln w="57150" cap="flat" cmpd="sng" algn="ctr">
            <a:noFill/>
            <a:prstDash val="solid"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srgbClr val="FFFFFF"/>
              </a:solidFill>
              <a:latin typeface="Arial"/>
              <a:ea typeface="HY견고딕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152326" y="5835496"/>
            <a:ext cx="526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400" b="1" kern="1200" dirty="0" smtClean="0">
                <a:solidFill>
                  <a:srgbClr val="FFFFFF">
                    <a:lumMod val="95000"/>
                  </a:srgbClr>
                </a:solidFill>
                <a:latin typeface="굴림체" pitchFamily="49" charset="-127"/>
                <a:ea typeface="굴림체" pitchFamily="49" charset="-127"/>
                <a:cs typeface="Arial" pitchFamily="34" charset="0"/>
              </a:rPr>
              <a:t>7</a:t>
            </a:r>
            <a:endParaRPr kumimoji="1" lang="ko-KR" altLang="en-US" sz="2400" b="1" kern="1200" dirty="0">
              <a:solidFill>
                <a:srgbClr val="FFFFFF">
                  <a:lumMod val="95000"/>
                </a:srgbClr>
              </a:solidFill>
              <a:latin typeface="굴림체" pitchFamily="49" charset="-127"/>
              <a:ea typeface="굴림체" pitchFamily="49" charset="-127"/>
              <a:cs typeface="Arial" pitchFamily="34" charset="0"/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2734686" y="5813277"/>
            <a:ext cx="4661190" cy="489856"/>
          </a:xfrm>
          <a:prstGeom prst="roundRect">
            <a:avLst>
              <a:gd name="adj" fmla="val 47778"/>
            </a:avLst>
          </a:prstGeom>
          <a:solidFill>
            <a:srgbClr val="FFFFFF"/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>
              <a:defRPr/>
            </a:pPr>
            <a:r>
              <a:rPr lang="en-US" altLang="ko-KR" dirty="0">
                <a:latin typeface="Arial"/>
                <a:ea typeface="HY견고딕"/>
              </a:rPr>
              <a:t>Passing Arguments By Reference</a:t>
            </a:r>
            <a:endParaRPr kumimoji="1" lang="ko-KR" altLang="en-US" kern="1200" dirty="0">
              <a:latin typeface="Arial"/>
              <a:ea typeface="HY견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Pointer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1052736"/>
            <a:ext cx="6532558" cy="2169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dirty="0" smtClean="0">
                <a:latin typeface="+mj-ea"/>
                <a:ea typeface="+mj-ea"/>
              </a:rPr>
              <a:t>Pointer</a:t>
            </a:r>
            <a:r>
              <a:rPr lang="ko-KR" altLang="en-US" dirty="0" smtClean="0">
                <a:latin typeface="+mj-ea"/>
                <a:ea typeface="+mj-ea"/>
              </a:rPr>
              <a:t>의 기본 개념</a:t>
            </a:r>
            <a:endParaRPr lang="en-US" altLang="ko-KR" dirty="0" smtClean="0">
              <a:latin typeface="+mj-ea"/>
              <a:ea typeface="+mj-ea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 smtClean="0">
                <a:latin typeface="+mj-ea"/>
                <a:ea typeface="+mj-ea"/>
              </a:rPr>
              <a:t>Pointer</a:t>
            </a:r>
            <a:r>
              <a:rPr lang="ko-KR" altLang="en-US" dirty="0" smtClean="0">
                <a:latin typeface="+mj-ea"/>
                <a:ea typeface="+mj-ea"/>
              </a:rPr>
              <a:t>란 주소를 저장하는 변수</a:t>
            </a:r>
            <a:endParaRPr lang="en-US" altLang="ko-KR" dirty="0" smtClean="0">
              <a:latin typeface="+mj-ea"/>
              <a:ea typeface="+mj-ea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 smtClean="0">
                <a:latin typeface="+mj-ea"/>
                <a:ea typeface="+mj-ea"/>
              </a:rPr>
              <a:t>Pointer </a:t>
            </a:r>
            <a:r>
              <a:rPr lang="ko-KR" altLang="en-US" dirty="0" smtClean="0">
                <a:latin typeface="+mj-ea"/>
                <a:ea typeface="+mj-ea"/>
              </a:rPr>
              <a:t>주소를 이용해서 특정 변수에 접근할 수 있음</a:t>
            </a:r>
            <a:endParaRPr lang="en-US" altLang="ko-KR" dirty="0" smtClean="0">
              <a:latin typeface="+mj-ea"/>
              <a:ea typeface="+mj-ea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>
                <a:latin typeface="+mj-ea"/>
                <a:ea typeface="+mj-ea"/>
              </a:rPr>
              <a:t>Pointer</a:t>
            </a:r>
            <a:r>
              <a:rPr lang="ko-KR" altLang="en-US" dirty="0" smtClean="0">
                <a:latin typeface="+mj-ea"/>
                <a:ea typeface="+mj-ea"/>
              </a:rPr>
              <a:t> 선언 방법</a:t>
            </a:r>
            <a:r>
              <a:rPr lang="en-US" altLang="ko-KR" dirty="0" smtClean="0">
                <a:latin typeface="+mj-ea"/>
                <a:ea typeface="+mj-ea"/>
              </a:rPr>
              <a:t>: * </a:t>
            </a:r>
            <a:r>
              <a:rPr lang="ko-KR" altLang="en-US" dirty="0" smtClean="0">
                <a:latin typeface="+mj-ea"/>
                <a:ea typeface="+mj-ea"/>
              </a:rPr>
              <a:t>를 붙여줌</a:t>
            </a:r>
            <a:endParaRPr lang="en-US" altLang="ko-KR" dirty="0" smtClean="0">
              <a:latin typeface="+mj-ea"/>
              <a:ea typeface="+mj-ea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>
                <a:latin typeface="+mj-ea"/>
                <a:ea typeface="+mj-ea"/>
              </a:rPr>
              <a:t>Pointer</a:t>
            </a:r>
            <a:r>
              <a:rPr lang="ko-KR" altLang="en-US" dirty="0" smtClean="0">
                <a:latin typeface="+mj-ea"/>
                <a:ea typeface="+mj-ea"/>
              </a:rPr>
              <a:t> 변수에는 변수의 주소가 들어감</a:t>
            </a:r>
            <a:endParaRPr lang="en-US" altLang="ko-KR" dirty="0" smtClean="0">
              <a:latin typeface="+mj-ea"/>
              <a:ea typeface="+mj-ea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1619672" y="4454418"/>
            <a:ext cx="1238904" cy="1238906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190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840049" y="4839543"/>
            <a:ext cx="7296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 smtClean="0">
                <a:latin typeface="Arial" pitchFamily="34" charset="0"/>
                <a:ea typeface="HY견고딕" pitchFamily="18" charset="-127"/>
                <a:cs typeface="Arial" pitchFamily="34" charset="0"/>
              </a:rPr>
              <a:t>int </a:t>
            </a:r>
            <a:r>
              <a:rPr lang="en-US" altLang="ko-KR" sz="2400" b="1" dirty="0" err="1" smtClean="0">
                <a:latin typeface="Arial" pitchFamily="34" charset="0"/>
                <a:ea typeface="HY견고딕" pitchFamily="18" charset="-127"/>
                <a:cs typeface="Arial" pitchFamily="34" charset="0"/>
              </a:rPr>
              <a:t>i</a:t>
            </a:r>
            <a:endParaRPr lang="ko-KR" altLang="en-US" sz="2400" b="1" dirty="0">
              <a:latin typeface="Arial" pitchFamily="34" charset="0"/>
              <a:ea typeface="HY견고딕" pitchFamily="18" charset="-127"/>
              <a:cs typeface="Arial" pitchFamily="34" charset="0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3851920" y="4454418"/>
            <a:ext cx="1238904" cy="123890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920988" y="4829269"/>
            <a:ext cx="11769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 smtClean="0">
                <a:latin typeface="Arial" pitchFamily="34" charset="0"/>
                <a:ea typeface="HY견고딕" pitchFamily="18" charset="-127"/>
                <a:cs typeface="Arial" pitchFamily="34" charset="0"/>
              </a:rPr>
              <a:t>char c </a:t>
            </a:r>
            <a:endParaRPr lang="ko-KR" altLang="en-US" sz="2400" b="1" dirty="0">
              <a:latin typeface="Arial" pitchFamily="34" charset="0"/>
              <a:ea typeface="HY견고딕" pitchFamily="18" charset="-127"/>
              <a:cs typeface="Arial" pitchFamily="34" charset="0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6068007" y="4454418"/>
            <a:ext cx="1238904" cy="1238906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6111426" y="4829269"/>
            <a:ext cx="12282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>
                <a:latin typeface="Arial" pitchFamily="34" charset="0"/>
                <a:ea typeface="HY견고딕" pitchFamily="18" charset="-127"/>
                <a:cs typeface="Arial" pitchFamily="34" charset="0"/>
              </a:rPr>
              <a:t>c</a:t>
            </a:r>
            <a:r>
              <a:rPr lang="en-US" altLang="ko-KR" sz="2400" b="1" dirty="0" smtClean="0">
                <a:latin typeface="Arial" pitchFamily="34" charset="0"/>
                <a:ea typeface="HY견고딕" pitchFamily="18" charset="-127"/>
                <a:cs typeface="Arial" pitchFamily="34" charset="0"/>
              </a:rPr>
              <a:t>har *p</a:t>
            </a:r>
            <a:endParaRPr lang="ko-KR" altLang="en-US" sz="2400" b="1" dirty="0">
              <a:latin typeface="Arial" pitchFamily="34" charset="0"/>
              <a:ea typeface="HY견고딕" pitchFamily="18" charset="-127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691680" y="3645024"/>
            <a:ext cx="1314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+mn-ea"/>
                <a:ea typeface="+mn-ea"/>
              </a:rPr>
              <a:t>정수 </a:t>
            </a:r>
            <a:r>
              <a:rPr lang="en-US" altLang="ko-KR" dirty="0" smtClean="0">
                <a:latin typeface="+mn-ea"/>
                <a:ea typeface="+mn-ea"/>
              </a:rPr>
              <a:t>100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053976" y="3654936"/>
            <a:ext cx="1314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+mn-ea"/>
                <a:ea typeface="+mn-ea"/>
              </a:rPr>
              <a:t>문자 </a:t>
            </a:r>
            <a:r>
              <a:rPr lang="en-US" altLang="ko-KR" dirty="0" smtClean="0">
                <a:latin typeface="+mn-ea"/>
                <a:ea typeface="+mn-ea"/>
              </a:rPr>
              <a:t>A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879039" y="3654936"/>
            <a:ext cx="1692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+mn-ea"/>
                <a:ea typeface="+mn-ea"/>
              </a:rPr>
              <a:t>주소 </a:t>
            </a:r>
            <a:r>
              <a:rPr lang="en-US" altLang="ko-KR" dirty="0" smtClean="0">
                <a:latin typeface="+mn-ea"/>
                <a:ea typeface="+mn-ea"/>
              </a:rPr>
              <a:t>Ox1000</a:t>
            </a:r>
            <a:endParaRPr lang="ko-KR" altLang="en-US" dirty="0">
              <a:latin typeface="+mn-ea"/>
              <a:ea typeface="+mn-ea"/>
            </a:endParaRPr>
          </a:p>
        </p:txBody>
      </p:sp>
      <p:cxnSp>
        <p:nvCxnSpPr>
          <p:cNvPr id="16" name="직선 화살표 연결선 15"/>
          <p:cNvCxnSpPr>
            <a:endCxn id="5" idx="0"/>
          </p:cNvCxnSpPr>
          <p:nvPr/>
        </p:nvCxnSpPr>
        <p:spPr>
          <a:xfrm>
            <a:off x="2239124" y="4024268"/>
            <a:ext cx="0" cy="43015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endCxn id="7" idx="0"/>
          </p:cNvCxnSpPr>
          <p:nvPr/>
        </p:nvCxnSpPr>
        <p:spPr>
          <a:xfrm>
            <a:off x="4471372" y="4024268"/>
            <a:ext cx="0" cy="43015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endCxn id="9" idx="0"/>
          </p:cNvCxnSpPr>
          <p:nvPr/>
        </p:nvCxnSpPr>
        <p:spPr>
          <a:xfrm>
            <a:off x="6684390" y="4024268"/>
            <a:ext cx="3069" cy="43015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3229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Pointer operators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1052736"/>
            <a:ext cx="55515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dirty="0" smtClean="0">
                <a:latin typeface="+mj-ea"/>
                <a:ea typeface="+mj-ea"/>
              </a:rPr>
              <a:t>주소 구하기 연산자</a:t>
            </a:r>
            <a:r>
              <a:rPr lang="en-US" altLang="ko-KR" dirty="0" smtClean="0">
                <a:latin typeface="+mj-ea"/>
                <a:ea typeface="+mj-ea"/>
              </a:rPr>
              <a:t>(address-of operator): &amp;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dirty="0" smtClean="0">
                <a:latin typeface="+mj-ea"/>
                <a:ea typeface="+mj-ea"/>
              </a:rPr>
              <a:t>간접 참조 연산자</a:t>
            </a:r>
            <a:r>
              <a:rPr lang="en-US" altLang="ko-KR" dirty="0" smtClean="0">
                <a:latin typeface="+mj-ea"/>
                <a:ea typeface="+mj-ea"/>
              </a:rPr>
              <a:t>(indirection operator): *</a:t>
            </a:r>
          </a:p>
        </p:txBody>
      </p:sp>
      <p:sp>
        <p:nvSpPr>
          <p:cNvPr id="4" name="타원 3"/>
          <p:cNvSpPr/>
          <p:nvPr/>
        </p:nvSpPr>
        <p:spPr>
          <a:xfrm>
            <a:off x="1547664" y="3697485"/>
            <a:ext cx="1238904" cy="1238906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728941" y="4072336"/>
            <a:ext cx="9525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 smtClean="0">
                <a:latin typeface="Arial" pitchFamily="34" charset="0"/>
                <a:ea typeface="HY견고딕" pitchFamily="18" charset="-127"/>
                <a:cs typeface="Arial" pitchFamily="34" charset="0"/>
              </a:rPr>
              <a:t>int *</a:t>
            </a:r>
            <a:r>
              <a:rPr lang="en-US" altLang="ko-KR" sz="2400" b="1" dirty="0">
                <a:latin typeface="Arial" pitchFamily="34" charset="0"/>
                <a:ea typeface="HY견고딕" pitchFamily="18" charset="-127"/>
                <a:cs typeface="Arial" pitchFamily="34" charset="0"/>
              </a:rPr>
              <a:t>p</a:t>
            </a:r>
            <a:endParaRPr lang="ko-KR" altLang="en-US" sz="2400" b="1" dirty="0">
              <a:latin typeface="Arial" pitchFamily="34" charset="0"/>
              <a:ea typeface="HY견고딕" pitchFamily="18" charset="-127"/>
              <a:cs typeface="Arial" pitchFamily="34" charset="0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5875048" y="3697485"/>
            <a:ext cx="1238904" cy="1238906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190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6052144" y="4082610"/>
            <a:ext cx="8162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 smtClean="0">
                <a:latin typeface="Arial" pitchFamily="34" charset="0"/>
                <a:ea typeface="HY견고딕" pitchFamily="18" charset="-127"/>
                <a:cs typeface="Arial" pitchFamily="34" charset="0"/>
              </a:rPr>
              <a:t>int x</a:t>
            </a:r>
            <a:endParaRPr lang="ko-KR" altLang="en-US" sz="2400" b="1" dirty="0">
              <a:latin typeface="Arial" pitchFamily="34" charset="0"/>
              <a:ea typeface="HY견고딕" pitchFamily="18" charset="-127"/>
              <a:cs typeface="Arial" pitchFamily="34" charset="0"/>
            </a:endParaRPr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3099288" y="4503671"/>
            <a:ext cx="2520280" cy="0"/>
          </a:xfrm>
          <a:prstGeom prst="straightConnector1">
            <a:avLst/>
          </a:prstGeom>
          <a:ln w="38100">
            <a:solidFill>
              <a:schemeClr val="tx2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988748" y="4725144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tx2"/>
                </a:solidFill>
                <a:latin typeface="+mn-ea"/>
                <a:ea typeface="+mn-ea"/>
              </a:rPr>
              <a:t>*p</a:t>
            </a:r>
            <a:endParaRPr lang="ko-KR" altLang="en-US" dirty="0">
              <a:solidFill>
                <a:schemeClr val="tx2"/>
              </a:solidFill>
              <a:latin typeface="+mn-ea"/>
              <a:ea typeface="+mn-ea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987824" y="5114936"/>
            <a:ext cx="28632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tx2"/>
                </a:solidFill>
                <a:latin typeface="+mn-ea"/>
                <a:ea typeface="+mn-ea"/>
              </a:rPr>
              <a:t>p</a:t>
            </a:r>
            <a:r>
              <a:rPr lang="ko-KR" altLang="en-US" dirty="0">
                <a:solidFill>
                  <a:schemeClr val="tx2"/>
                </a:solidFill>
                <a:latin typeface="+mn-ea"/>
                <a:ea typeface="+mn-ea"/>
              </a:rPr>
              <a:t>가 가리키는 변수에 접근</a:t>
            </a:r>
          </a:p>
        </p:txBody>
      </p:sp>
      <p:cxnSp>
        <p:nvCxnSpPr>
          <p:cNvPr id="14" name="직선 화살표 연결선 13"/>
          <p:cNvCxnSpPr/>
          <p:nvPr/>
        </p:nvCxnSpPr>
        <p:spPr>
          <a:xfrm flipH="1">
            <a:off x="3008882" y="4037028"/>
            <a:ext cx="2499222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067944" y="3438292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accent4"/>
                </a:solidFill>
                <a:latin typeface="+mn-ea"/>
                <a:ea typeface="+mn-ea"/>
              </a:rPr>
              <a:t>&amp;</a:t>
            </a:r>
            <a:r>
              <a:rPr lang="en-US" altLang="ko-KR" b="1" dirty="0">
                <a:solidFill>
                  <a:schemeClr val="accent4"/>
                </a:solidFill>
                <a:latin typeface="+mn-ea"/>
                <a:ea typeface="+mn-ea"/>
              </a:rPr>
              <a:t>x</a:t>
            </a:r>
            <a:endParaRPr lang="ko-KR" altLang="en-US" b="1" dirty="0">
              <a:solidFill>
                <a:schemeClr val="accent4"/>
              </a:solidFill>
              <a:latin typeface="+mn-ea"/>
              <a:ea typeface="+mn-ea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262435" y="3068960"/>
            <a:ext cx="20986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chemeClr val="accent4"/>
                </a:solidFill>
                <a:latin typeface="+mn-ea"/>
                <a:ea typeface="+mn-ea"/>
              </a:rPr>
              <a:t>x</a:t>
            </a:r>
            <a:r>
              <a:rPr lang="ko-KR" altLang="en-US" dirty="0" smtClean="0">
                <a:solidFill>
                  <a:schemeClr val="accent4"/>
                </a:solidFill>
                <a:latin typeface="+mn-ea"/>
                <a:ea typeface="+mn-ea"/>
              </a:rPr>
              <a:t>의 주소를 구한다</a:t>
            </a:r>
            <a:endParaRPr lang="ko-KR" altLang="en-US" dirty="0">
              <a:solidFill>
                <a:schemeClr val="accent4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49136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683568" y="1700808"/>
            <a:ext cx="2376264" cy="2952328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6524" y="107950"/>
            <a:ext cx="9007476" cy="633413"/>
          </a:xfrm>
        </p:spPr>
        <p:txBody>
          <a:bodyPr/>
          <a:lstStyle/>
          <a:p>
            <a:r>
              <a:rPr lang="en-US" altLang="ko-KR" dirty="0" smtClean="0"/>
              <a:t>Pointer variable definition and initialization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15616" y="1844824"/>
            <a:ext cx="201622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 smtClean="0">
                <a:latin typeface="+mj-ea"/>
                <a:ea typeface="+mj-ea"/>
              </a:rPr>
              <a:t>char </a:t>
            </a:r>
            <a:r>
              <a:rPr lang="en-US" altLang="ko-KR" dirty="0" err="1" smtClean="0">
                <a:latin typeface="+mj-ea"/>
                <a:ea typeface="+mj-ea"/>
              </a:rPr>
              <a:t>ch</a:t>
            </a:r>
            <a:r>
              <a:rPr lang="en-US" altLang="ko-KR" dirty="0" smtClean="0">
                <a:latin typeface="+mj-ea"/>
                <a:ea typeface="+mj-ea"/>
              </a:rPr>
              <a:t>;	</a:t>
            </a:r>
          </a:p>
          <a:p>
            <a:pPr>
              <a:lnSpc>
                <a:spcPct val="200000"/>
              </a:lnSpc>
            </a:pPr>
            <a:r>
              <a:rPr lang="en-US" altLang="ko-KR" dirty="0" smtClean="0">
                <a:latin typeface="+mj-ea"/>
                <a:ea typeface="+mj-ea"/>
              </a:rPr>
              <a:t>char* p;</a:t>
            </a:r>
          </a:p>
          <a:p>
            <a:pPr>
              <a:lnSpc>
                <a:spcPct val="200000"/>
              </a:lnSpc>
            </a:pPr>
            <a:r>
              <a:rPr lang="en-US" altLang="ko-KR" dirty="0" err="1" smtClean="0">
                <a:latin typeface="+mj-ea"/>
                <a:ea typeface="+mj-ea"/>
              </a:rPr>
              <a:t>ch</a:t>
            </a:r>
            <a:r>
              <a:rPr lang="en-US" altLang="ko-KR" dirty="0" smtClean="0">
                <a:latin typeface="+mj-ea"/>
                <a:ea typeface="+mj-ea"/>
              </a:rPr>
              <a:t> = ‘A’;</a:t>
            </a:r>
          </a:p>
          <a:p>
            <a:pPr>
              <a:lnSpc>
                <a:spcPct val="200000"/>
              </a:lnSpc>
            </a:pPr>
            <a:r>
              <a:rPr lang="en-US" altLang="ko-KR" dirty="0" smtClean="0">
                <a:latin typeface="+mj-ea"/>
                <a:ea typeface="+mj-ea"/>
              </a:rPr>
              <a:t>p = &amp;</a:t>
            </a:r>
            <a:r>
              <a:rPr lang="en-US" altLang="ko-KR" dirty="0" err="1" smtClean="0">
                <a:latin typeface="+mj-ea"/>
                <a:ea typeface="+mj-ea"/>
              </a:rPr>
              <a:t>ch</a:t>
            </a:r>
            <a:r>
              <a:rPr lang="en-US" altLang="ko-KR" dirty="0" smtClean="0">
                <a:latin typeface="+mj-ea"/>
                <a:ea typeface="+mj-ea"/>
              </a:rPr>
              <a:t>;</a:t>
            </a:r>
            <a:endParaRPr lang="ko-KR" altLang="en-US" dirty="0">
              <a:latin typeface="+mj-ea"/>
              <a:ea typeface="+mj-ea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3098053"/>
              </p:ext>
            </p:extLst>
          </p:nvPr>
        </p:nvGraphicFramePr>
        <p:xfrm>
          <a:off x="3635897" y="1808818"/>
          <a:ext cx="4752530" cy="277230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50506"/>
                <a:gridCol w="950506"/>
                <a:gridCol w="950506"/>
                <a:gridCol w="950506"/>
                <a:gridCol w="950506"/>
              </a:tblGrid>
              <a:tr h="9241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1001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1002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1003</a:t>
                      </a:r>
                      <a:endParaRPr lang="ko-KR" altLang="en-US" dirty="0"/>
                    </a:p>
                  </a:txBody>
                  <a:tcPr/>
                </a:tc>
              </a:tr>
              <a:tr h="9241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1004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1005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1006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1007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1008</a:t>
                      </a:r>
                      <a:endParaRPr lang="ko-KR" altLang="en-US" dirty="0"/>
                    </a:p>
                  </a:txBody>
                  <a:tcPr/>
                </a:tc>
              </a:tr>
              <a:tr h="9241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1009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1011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1012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1013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3741275" y="3200097"/>
            <a:ext cx="720080" cy="36004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ch</a:t>
            </a:r>
            <a:r>
              <a:rPr lang="en-US" altLang="ko-KR" dirty="0" smtClean="0"/>
              <a:t> ‘A’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4716016" y="3200097"/>
            <a:ext cx="3528392" cy="36004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 1004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83568" y="5157192"/>
            <a:ext cx="703269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char </a:t>
            </a:r>
            <a:r>
              <a:rPr lang="en-US" altLang="ko-KR" dirty="0" err="1" smtClean="0"/>
              <a:t>ch</a:t>
            </a:r>
            <a:r>
              <a:rPr lang="en-US" altLang="ko-KR" dirty="0" smtClean="0"/>
              <a:t>: 1byte</a:t>
            </a:r>
            <a:r>
              <a:rPr lang="ko-KR" altLang="en-US" dirty="0" smtClean="0"/>
              <a:t>를 차지함</a:t>
            </a:r>
            <a:r>
              <a:rPr lang="en-US" altLang="ko-KR" dirty="0" smtClean="0"/>
              <a:t>. </a:t>
            </a:r>
            <a:r>
              <a:rPr lang="ko-KR" altLang="en-US" dirty="0" smtClean="0"/>
              <a:t>주소 </a:t>
            </a:r>
            <a:r>
              <a:rPr lang="en-US" altLang="ko-KR" dirty="0" smtClean="0"/>
              <a:t>1004</a:t>
            </a:r>
            <a:r>
              <a:rPr lang="ko-KR" altLang="en-US" dirty="0" smtClean="0"/>
              <a:t>번지에 </a:t>
            </a:r>
            <a:r>
              <a:rPr lang="en-US" altLang="ko-KR" dirty="0" smtClean="0"/>
              <a:t>1byte </a:t>
            </a:r>
            <a:r>
              <a:rPr lang="ko-KR" altLang="en-US" dirty="0" smtClean="0"/>
              <a:t>자리잡음</a:t>
            </a:r>
            <a:endParaRPr lang="en-US" altLang="ko-KR" dirty="0" smtClean="0"/>
          </a:p>
          <a:p>
            <a:r>
              <a:rPr lang="en-US" altLang="ko-KR" dirty="0" smtClean="0"/>
              <a:t>char *p: 4byte</a:t>
            </a:r>
            <a:r>
              <a:rPr lang="ko-KR" altLang="en-US" dirty="0" smtClean="0"/>
              <a:t>를 차지함</a:t>
            </a:r>
            <a:r>
              <a:rPr lang="en-US" altLang="ko-KR" dirty="0" smtClean="0"/>
              <a:t>. </a:t>
            </a:r>
            <a:r>
              <a:rPr lang="ko-KR" altLang="en-US" dirty="0" smtClean="0"/>
              <a:t>주소 </a:t>
            </a:r>
            <a:r>
              <a:rPr lang="en-US" altLang="ko-KR" dirty="0" smtClean="0"/>
              <a:t>1005~1008</a:t>
            </a:r>
            <a:r>
              <a:rPr lang="ko-KR" altLang="en-US" dirty="0" smtClean="0"/>
              <a:t>번지에 </a:t>
            </a:r>
            <a:r>
              <a:rPr lang="en-US" altLang="ko-KR" dirty="0" smtClean="0"/>
              <a:t>4byte </a:t>
            </a:r>
            <a:r>
              <a:rPr lang="ko-KR" altLang="en-US" dirty="0" smtClean="0"/>
              <a:t>자리잡음</a:t>
            </a:r>
            <a:endParaRPr lang="en-US" altLang="ko-KR" dirty="0" smtClean="0"/>
          </a:p>
          <a:p>
            <a:r>
              <a:rPr lang="en-US" altLang="ko-KR" dirty="0" err="1" smtClean="0"/>
              <a:t>ch</a:t>
            </a:r>
            <a:r>
              <a:rPr lang="en-US" altLang="ko-KR" dirty="0" smtClean="0"/>
              <a:t>=‘A’ : </a:t>
            </a:r>
            <a:r>
              <a:rPr lang="ko-KR" altLang="en-US" dirty="0" smtClean="0"/>
              <a:t>변수 </a:t>
            </a:r>
            <a:r>
              <a:rPr lang="en-US" altLang="ko-KR" dirty="0" err="1" smtClean="0"/>
              <a:t>ch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‘A’ </a:t>
            </a:r>
            <a:r>
              <a:rPr lang="ko-KR" altLang="en-US" dirty="0" smtClean="0"/>
              <a:t>값 넣기</a:t>
            </a:r>
            <a:endParaRPr lang="en-US" altLang="ko-KR" dirty="0" smtClean="0"/>
          </a:p>
          <a:p>
            <a:r>
              <a:rPr lang="en-US" altLang="ko-KR" dirty="0" smtClean="0"/>
              <a:t>p=&amp;</a:t>
            </a:r>
            <a:r>
              <a:rPr lang="en-US" altLang="ko-KR" dirty="0" err="1" smtClean="0"/>
              <a:t>ch</a:t>
            </a:r>
            <a:r>
              <a:rPr lang="en-US" altLang="ko-KR" dirty="0" smtClean="0"/>
              <a:t> : &amp;</a:t>
            </a:r>
            <a:r>
              <a:rPr lang="en-US" altLang="ko-KR" dirty="0" err="1" smtClean="0"/>
              <a:t>ch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1004</a:t>
            </a:r>
            <a:r>
              <a:rPr lang="ko-KR" altLang="en-US" dirty="0" smtClean="0"/>
              <a:t>번지 이므로 포인터 변수 </a:t>
            </a:r>
            <a:r>
              <a:rPr lang="en-US" altLang="ko-KR" dirty="0" smtClean="0"/>
              <a:t>p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1004</a:t>
            </a:r>
            <a:r>
              <a:rPr lang="ko-KR" altLang="en-US" dirty="0" smtClean="0"/>
              <a:t>가 들어감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81691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6524" y="107950"/>
            <a:ext cx="9007476" cy="633413"/>
          </a:xfrm>
        </p:spPr>
        <p:txBody>
          <a:bodyPr/>
          <a:lstStyle/>
          <a:p>
            <a:r>
              <a:rPr lang="en-US" altLang="ko-KR" dirty="0" smtClean="0"/>
              <a:t>Pointer variable definition and initialization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23528" y="1052736"/>
            <a:ext cx="8186857" cy="2169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dirty="0" smtClean="0">
                <a:latin typeface="+mj-ea"/>
                <a:ea typeface="+mj-ea"/>
              </a:rPr>
              <a:t>Pointer</a:t>
            </a:r>
            <a:r>
              <a:rPr lang="ko-KR" altLang="en-US" dirty="0">
                <a:latin typeface="+mj-ea"/>
                <a:ea typeface="+mj-ea"/>
              </a:rPr>
              <a:t> </a:t>
            </a:r>
            <a:r>
              <a:rPr lang="ko-KR" altLang="en-US" dirty="0" smtClean="0">
                <a:latin typeface="+mj-ea"/>
                <a:ea typeface="+mj-ea"/>
              </a:rPr>
              <a:t>변수 선언 방법</a:t>
            </a:r>
            <a:r>
              <a:rPr lang="en-US" altLang="ko-KR" dirty="0" smtClean="0">
                <a:latin typeface="+mj-ea"/>
                <a:ea typeface="+mj-ea"/>
              </a:rPr>
              <a:t>: </a:t>
            </a:r>
            <a:r>
              <a:rPr lang="ko-KR" altLang="en-US" dirty="0" smtClean="0">
                <a:latin typeface="+mj-ea"/>
                <a:ea typeface="+mj-ea"/>
              </a:rPr>
              <a:t>변수형 </a:t>
            </a:r>
            <a:r>
              <a:rPr lang="en-US" altLang="ko-KR" dirty="0" smtClean="0">
                <a:latin typeface="+mj-ea"/>
                <a:ea typeface="+mj-ea"/>
              </a:rPr>
              <a:t>*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+mj-ea"/>
                <a:ea typeface="+mj-ea"/>
              </a:rPr>
              <a:t>정수형</a:t>
            </a:r>
            <a:r>
              <a:rPr lang="en-US" altLang="ko-KR" dirty="0" smtClean="0">
                <a:latin typeface="+mj-ea"/>
                <a:ea typeface="+mj-ea"/>
              </a:rPr>
              <a:t>: int*, </a:t>
            </a:r>
            <a:r>
              <a:rPr lang="ko-KR" altLang="en-US" dirty="0" smtClean="0">
                <a:latin typeface="+mj-ea"/>
                <a:ea typeface="+mj-ea"/>
              </a:rPr>
              <a:t>문자형</a:t>
            </a:r>
            <a:r>
              <a:rPr lang="en-US" altLang="ko-KR" dirty="0" smtClean="0">
                <a:latin typeface="+mj-ea"/>
                <a:ea typeface="+mj-ea"/>
              </a:rPr>
              <a:t>: char*, </a:t>
            </a:r>
            <a:r>
              <a:rPr lang="ko-KR" altLang="en-US" dirty="0" err="1" smtClean="0">
                <a:latin typeface="+mj-ea"/>
                <a:ea typeface="+mj-ea"/>
              </a:rPr>
              <a:t>실수형</a:t>
            </a:r>
            <a:r>
              <a:rPr lang="en-US" altLang="ko-KR" dirty="0" smtClean="0">
                <a:latin typeface="+mj-ea"/>
                <a:ea typeface="+mj-ea"/>
              </a:rPr>
              <a:t>: float*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dirty="0" smtClean="0">
                <a:latin typeface="+mj-ea"/>
                <a:ea typeface="+mj-ea"/>
              </a:rPr>
              <a:t>char* p; </a:t>
            </a:r>
            <a:r>
              <a:rPr lang="ko-KR" altLang="en-US" dirty="0" smtClean="0">
                <a:latin typeface="+mj-ea"/>
                <a:ea typeface="+mj-ea"/>
              </a:rPr>
              <a:t>선언 시 </a:t>
            </a:r>
            <a:r>
              <a:rPr lang="en-US" altLang="ko-KR" dirty="0" smtClean="0">
                <a:latin typeface="+mj-ea"/>
                <a:ea typeface="+mj-ea"/>
              </a:rPr>
              <a:t>p</a:t>
            </a:r>
            <a:r>
              <a:rPr lang="ko-KR" altLang="en-US" dirty="0" smtClean="0">
                <a:latin typeface="+mj-ea"/>
                <a:ea typeface="+mj-ea"/>
              </a:rPr>
              <a:t>에는 문자형 변수의 </a:t>
            </a:r>
            <a:r>
              <a:rPr lang="ko-KR" altLang="en-US" dirty="0" err="1" smtClean="0">
                <a:latin typeface="+mj-ea"/>
                <a:ea typeface="+mj-ea"/>
              </a:rPr>
              <a:t>주소값을</a:t>
            </a:r>
            <a:r>
              <a:rPr lang="ko-KR" altLang="en-US" dirty="0" smtClean="0">
                <a:latin typeface="+mj-ea"/>
                <a:ea typeface="+mj-ea"/>
              </a:rPr>
              <a:t> 넣어야 함</a:t>
            </a:r>
            <a:endParaRPr lang="en-US" altLang="ko-KR" dirty="0" smtClean="0"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dirty="0" smtClean="0">
                <a:latin typeface="+mj-ea"/>
                <a:ea typeface="+mj-ea"/>
              </a:rPr>
              <a:t>int* p; </a:t>
            </a:r>
            <a:r>
              <a:rPr lang="ko-KR" altLang="en-US" dirty="0" smtClean="0">
                <a:latin typeface="+mj-ea"/>
                <a:ea typeface="+mj-ea"/>
              </a:rPr>
              <a:t>선언 시 </a:t>
            </a:r>
            <a:r>
              <a:rPr lang="en-US" altLang="ko-KR" dirty="0" smtClean="0">
                <a:latin typeface="+mj-ea"/>
                <a:ea typeface="+mj-ea"/>
              </a:rPr>
              <a:t>p</a:t>
            </a:r>
            <a:r>
              <a:rPr lang="ko-KR" altLang="en-US" dirty="0" smtClean="0">
                <a:latin typeface="+mj-ea"/>
                <a:ea typeface="+mj-ea"/>
              </a:rPr>
              <a:t>에는 정수형 변수의 </a:t>
            </a:r>
            <a:r>
              <a:rPr lang="ko-KR" altLang="en-US" dirty="0" err="1" smtClean="0">
                <a:latin typeface="+mj-ea"/>
                <a:ea typeface="+mj-ea"/>
              </a:rPr>
              <a:t>주소값을</a:t>
            </a:r>
            <a:r>
              <a:rPr lang="ko-KR" altLang="en-US" dirty="0" smtClean="0">
                <a:latin typeface="+mj-ea"/>
                <a:ea typeface="+mj-ea"/>
              </a:rPr>
              <a:t> 넣어야 함</a:t>
            </a:r>
            <a:endParaRPr lang="en-US" altLang="ko-KR" dirty="0"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dirty="0" smtClean="0">
                <a:latin typeface="+mj-ea"/>
                <a:ea typeface="+mj-ea"/>
              </a:rPr>
              <a:t>통일시키지 않아도 컴파일 에러는 발생하지 않으나</a:t>
            </a:r>
            <a:r>
              <a:rPr lang="en-US" altLang="ko-KR" dirty="0" smtClean="0">
                <a:latin typeface="+mj-ea"/>
                <a:ea typeface="+mj-ea"/>
              </a:rPr>
              <a:t>, </a:t>
            </a:r>
            <a:r>
              <a:rPr lang="ko-KR" altLang="en-US" dirty="0" smtClean="0">
                <a:latin typeface="+mj-ea"/>
                <a:ea typeface="+mj-ea"/>
              </a:rPr>
              <a:t>논리적으로 옳지 않음</a:t>
            </a:r>
            <a:endParaRPr lang="en-US" altLang="ko-KR" dirty="0" smtClean="0">
              <a:latin typeface="+mj-ea"/>
              <a:ea typeface="+mj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2450" y="3789039"/>
            <a:ext cx="762901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int a;		// </a:t>
            </a:r>
            <a:r>
              <a:rPr lang="ko-KR" altLang="en-US" dirty="0" smtClean="0"/>
              <a:t>정수형 변수 </a:t>
            </a:r>
            <a:r>
              <a:rPr lang="en-US" altLang="ko-KR" dirty="0" smtClean="0"/>
              <a:t>a</a:t>
            </a:r>
            <a:r>
              <a:rPr lang="ko-KR" altLang="en-US" dirty="0" smtClean="0"/>
              <a:t>를 선언</a:t>
            </a:r>
            <a:endParaRPr lang="en-US" altLang="ko-KR" dirty="0" smtClean="0"/>
          </a:p>
          <a:p>
            <a:r>
              <a:rPr lang="en-US" altLang="ko-KR" dirty="0" smtClean="0"/>
              <a:t>char *p;		// </a:t>
            </a:r>
            <a:r>
              <a:rPr lang="ko-KR" altLang="en-US" dirty="0" smtClean="0"/>
              <a:t>문자형 포인터 변수 </a:t>
            </a:r>
            <a:r>
              <a:rPr lang="en-US" altLang="ko-KR" dirty="0" smtClean="0"/>
              <a:t>p </a:t>
            </a:r>
            <a:r>
              <a:rPr lang="ko-KR" altLang="en-US" dirty="0" smtClean="0"/>
              <a:t>선언</a:t>
            </a:r>
            <a:endParaRPr lang="en-US" altLang="ko-KR" dirty="0" smtClean="0"/>
          </a:p>
          <a:p>
            <a:r>
              <a:rPr lang="en-US" altLang="ko-KR" dirty="0" smtClean="0"/>
              <a:t>p = &amp;a;		// </a:t>
            </a:r>
            <a:r>
              <a:rPr lang="ko-KR" altLang="en-US" dirty="0" smtClean="0"/>
              <a:t>문자형 포인터 변수에 정수형 변수의 주소 할당 </a:t>
            </a:r>
            <a:r>
              <a:rPr lang="en-US" altLang="ko-KR" dirty="0" smtClean="0"/>
              <a:t>(x)</a:t>
            </a:r>
          </a:p>
          <a:p>
            <a:endParaRPr lang="en-US" altLang="ko-KR" dirty="0"/>
          </a:p>
          <a:p>
            <a:r>
              <a:rPr lang="en-US" altLang="ko-KR" dirty="0" smtClean="0"/>
              <a:t>int a;		// </a:t>
            </a:r>
            <a:r>
              <a:rPr lang="ko-KR" altLang="en-US" dirty="0" smtClean="0"/>
              <a:t>정수형 변수 </a:t>
            </a:r>
            <a:r>
              <a:rPr lang="en-US" altLang="ko-KR" dirty="0" smtClean="0"/>
              <a:t>a</a:t>
            </a:r>
            <a:r>
              <a:rPr lang="ko-KR" altLang="en-US" dirty="0" smtClean="0"/>
              <a:t>를 선언</a:t>
            </a:r>
            <a:endParaRPr lang="en-US" altLang="ko-KR" dirty="0" smtClean="0"/>
          </a:p>
          <a:p>
            <a:r>
              <a:rPr lang="en-US" altLang="ko-KR" dirty="0" smtClean="0"/>
              <a:t>int* p;		// </a:t>
            </a:r>
            <a:r>
              <a:rPr lang="ko-KR" altLang="en-US" dirty="0" smtClean="0"/>
              <a:t>정수형 포인터 변수 </a:t>
            </a:r>
            <a:r>
              <a:rPr lang="en-US" altLang="ko-KR" dirty="0" smtClean="0"/>
              <a:t>p </a:t>
            </a:r>
            <a:r>
              <a:rPr lang="ko-KR" altLang="en-US" dirty="0" smtClean="0"/>
              <a:t>를 선언</a:t>
            </a:r>
            <a:endParaRPr lang="en-US" altLang="ko-KR" dirty="0" smtClean="0"/>
          </a:p>
          <a:p>
            <a:r>
              <a:rPr lang="en-US" altLang="ko-KR" dirty="0" smtClean="0"/>
              <a:t>p = &amp;a;		// </a:t>
            </a:r>
            <a:r>
              <a:rPr lang="ko-KR" altLang="en-US" dirty="0" smtClean="0"/>
              <a:t>정수형 포인터 변수에 정수형 변수의 주소 할당 </a:t>
            </a:r>
            <a:r>
              <a:rPr lang="en-US" altLang="ko-KR" dirty="0" smtClean="0"/>
              <a:t>(o)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23750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Array and Pointer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908720"/>
            <a:ext cx="7301999" cy="1338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dirty="0" smtClean="0">
                <a:latin typeface="+mj-ea"/>
                <a:ea typeface="+mj-ea"/>
              </a:rPr>
              <a:t>Pointer </a:t>
            </a:r>
            <a:r>
              <a:rPr lang="ko-KR" altLang="en-US" dirty="0" smtClean="0">
                <a:latin typeface="+mj-ea"/>
                <a:ea typeface="+mj-ea"/>
              </a:rPr>
              <a:t>와 </a:t>
            </a:r>
            <a:r>
              <a:rPr lang="en-US" altLang="ko-KR" dirty="0" smtClean="0">
                <a:latin typeface="+mj-ea"/>
                <a:ea typeface="+mj-ea"/>
              </a:rPr>
              <a:t>+, - </a:t>
            </a:r>
            <a:r>
              <a:rPr lang="ko-KR" altLang="en-US" dirty="0" smtClean="0">
                <a:latin typeface="+mj-ea"/>
                <a:ea typeface="+mj-ea"/>
              </a:rPr>
              <a:t>연산</a:t>
            </a:r>
            <a:endParaRPr lang="en-US" altLang="ko-KR" dirty="0" smtClean="0">
              <a:latin typeface="+mj-ea"/>
              <a:ea typeface="+mj-ea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 smtClean="0">
                <a:latin typeface="+mj-ea"/>
                <a:ea typeface="+mj-ea"/>
              </a:rPr>
              <a:t>p + N </a:t>
            </a:r>
            <a:r>
              <a:rPr lang="ko-KR" altLang="en-US" dirty="0" smtClean="0">
                <a:latin typeface="+mj-ea"/>
                <a:ea typeface="+mj-ea"/>
              </a:rPr>
              <a:t>은 </a:t>
            </a:r>
            <a:r>
              <a:rPr lang="en-US" altLang="ko-KR" dirty="0" smtClean="0">
                <a:latin typeface="+mj-ea"/>
                <a:ea typeface="+mj-ea"/>
              </a:rPr>
              <a:t>p</a:t>
            </a:r>
            <a:r>
              <a:rPr lang="ko-KR" altLang="en-US" dirty="0" smtClean="0">
                <a:latin typeface="+mj-ea"/>
                <a:ea typeface="+mj-ea"/>
              </a:rPr>
              <a:t>가 가리키는 </a:t>
            </a:r>
            <a:r>
              <a:rPr lang="ko-KR" altLang="en-US" dirty="0" err="1" smtClean="0">
                <a:latin typeface="+mj-ea"/>
                <a:ea typeface="+mj-ea"/>
              </a:rPr>
              <a:t>데이터형</a:t>
            </a:r>
            <a:r>
              <a:rPr lang="ko-KR" altLang="en-US" dirty="0" smtClean="0">
                <a:latin typeface="+mj-ea"/>
                <a:ea typeface="+mj-ea"/>
              </a:rPr>
              <a:t> </a:t>
            </a:r>
            <a:r>
              <a:rPr lang="en-US" altLang="ko-KR" dirty="0" smtClean="0">
                <a:latin typeface="+mj-ea"/>
                <a:ea typeface="+mj-ea"/>
              </a:rPr>
              <a:t>N</a:t>
            </a:r>
            <a:r>
              <a:rPr lang="ko-KR" altLang="en-US" dirty="0" smtClean="0">
                <a:latin typeface="+mj-ea"/>
                <a:ea typeface="+mj-ea"/>
              </a:rPr>
              <a:t>개 크기만큼 증가된 주소</a:t>
            </a:r>
            <a:endParaRPr lang="en-US" altLang="ko-KR" dirty="0" smtClean="0">
              <a:latin typeface="+mj-ea"/>
              <a:ea typeface="+mj-ea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 smtClean="0">
                <a:latin typeface="+mj-ea"/>
                <a:ea typeface="+mj-ea"/>
              </a:rPr>
              <a:t>p – N</a:t>
            </a:r>
            <a:r>
              <a:rPr lang="ko-KR" altLang="en-US" dirty="0">
                <a:latin typeface="+mj-ea"/>
                <a:ea typeface="+mj-ea"/>
              </a:rPr>
              <a:t> </a:t>
            </a:r>
            <a:r>
              <a:rPr lang="ko-KR" altLang="en-US" dirty="0" smtClean="0">
                <a:latin typeface="+mj-ea"/>
                <a:ea typeface="+mj-ea"/>
              </a:rPr>
              <a:t>은 </a:t>
            </a:r>
            <a:r>
              <a:rPr lang="en-US" altLang="ko-KR" dirty="0" smtClean="0">
                <a:latin typeface="+mj-ea"/>
                <a:ea typeface="+mj-ea"/>
              </a:rPr>
              <a:t>p</a:t>
            </a:r>
            <a:r>
              <a:rPr lang="ko-KR" altLang="en-US" dirty="0" smtClean="0">
                <a:latin typeface="+mj-ea"/>
                <a:ea typeface="+mj-ea"/>
              </a:rPr>
              <a:t>가 가리키는 </a:t>
            </a:r>
            <a:r>
              <a:rPr lang="ko-KR" altLang="en-US" dirty="0" err="1" smtClean="0">
                <a:latin typeface="+mj-ea"/>
                <a:ea typeface="+mj-ea"/>
              </a:rPr>
              <a:t>데이터형</a:t>
            </a:r>
            <a:r>
              <a:rPr lang="ko-KR" altLang="en-US" dirty="0" smtClean="0">
                <a:latin typeface="+mj-ea"/>
                <a:ea typeface="+mj-ea"/>
              </a:rPr>
              <a:t> </a:t>
            </a:r>
            <a:r>
              <a:rPr lang="en-US" altLang="ko-KR" dirty="0" smtClean="0">
                <a:latin typeface="+mj-ea"/>
                <a:ea typeface="+mj-ea"/>
              </a:rPr>
              <a:t>N</a:t>
            </a:r>
            <a:r>
              <a:rPr lang="ko-KR" altLang="en-US" dirty="0" smtClean="0">
                <a:latin typeface="+mj-ea"/>
                <a:ea typeface="+mj-ea"/>
              </a:rPr>
              <a:t>개 크기만큼 감소된 주소</a:t>
            </a:r>
            <a:endParaRPr lang="en-US" altLang="ko-KR" dirty="0" smtClean="0">
              <a:latin typeface="+mj-ea"/>
              <a:ea typeface="+mj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9552" y="2922084"/>
            <a:ext cx="15985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j-ea"/>
                <a:ea typeface="+mj-ea"/>
              </a:rPr>
              <a:t>int x;</a:t>
            </a:r>
          </a:p>
          <a:p>
            <a:r>
              <a:rPr lang="en-US" altLang="ko-KR" dirty="0" smtClean="0">
                <a:latin typeface="+mj-ea"/>
                <a:ea typeface="+mj-ea"/>
              </a:rPr>
              <a:t>int *p = &amp;x;</a:t>
            </a:r>
            <a:endParaRPr lang="ko-KR" altLang="en-US" dirty="0">
              <a:latin typeface="+mj-ea"/>
              <a:ea typeface="+mj-ea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096310"/>
              </p:ext>
            </p:extLst>
          </p:nvPr>
        </p:nvGraphicFramePr>
        <p:xfrm>
          <a:off x="2375472" y="2963940"/>
          <a:ext cx="6300980" cy="6044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0098"/>
                <a:gridCol w="630098"/>
                <a:gridCol w="630098"/>
                <a:gridCol w="630098"/>
                <a:gridCol w="630098"/>
                <a:gridCol w="630098"/>
                <a:gridCol w="630098"/>
                <a:gridCol w="630098"/>
                <a:gridCol w="630098"/>
                <a:gridCol w="630098"/>
              </a:tblGrid>
              <a:tr h="6044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1000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1001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1002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1003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1004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1005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1006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1007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1008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….</a:t>
                      </a:r>
                      <a:endParaRPr lang="ko-KR" alt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411760" y="2248519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n-ea"/>
                <a:ea typeface="+mn-ea"/>
              </a:rPr>
              <a:t>p</a:t>
            </a:r>
            <a:endParaRPr lang="ko-KR" altLang="en-US" dirty="0">
              <a:latin typeface="+mn-ea"/>
              <a:ea typeface="+mn-ea"/>
            </a:endParaRPr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2573824" y="2682213"/>
            <a:ext cx="0" cy="239871"/>
          </a:xfrm>
          <a:prstGeom prst="straightConnector1">
            <a:avLst/>
          </a:prstGeom>
          <a:ln w="28575">
            <a:solidFill>
              <a:schemeClr val="tx2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076056" y="2204864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n-ea"/>
                <a:ea typeface="+mn-ea"/>
              </a:rPr>
              <a:t>p+1</a:t>
            </a:r>
            <a:endParaRPr lang="ko-KR" altLang="en-US" dirty="0">
              <a:latin typeface="+mn-ea"/>
              <a:ea typeface="+mn-ea"/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5220072" y="2689859"/>
            <a:ext cx="0" cy="239871"/>
          </a:xfrm>
          <a:prstGeom prst="straightConnector1">
            <a:avLst/>
          </a:prstGeom>
          <a:ln w="28575">
            <a:solidFill>
              <a:schemeClr val="tx2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578288" y="2248519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n-ea"/>
                <a:ea typeface="+mn-ea"/>
              </a:rPr>
              <a:t>p+2</a:t>
            </a:r>
            <a:endParaRPr lang="ko-KR" altLang="en-US" dirty="0">
              <a:latin typeface="+mn-ea"/>
              <a:ea typeface="+mn-ea"/>
            </a:endParaRPr>
          </a:p>
        </p:txBody>
      </p:sp>
      <p:cxnSp>
        <p:nvCxnSpPr>
          <p:cNvPr id="13" name="직선 화살표 연결선 12"/>
          <p:cNvCxnSpPr/>
          <p:nvPr/>
        </p:nvCxnSpPr>
        <p:spPr>
          <a:xfrm>
            <a:off x="7740352" y="2682213"/>
            <a:ext cx="0" cy="239871"/>
          </a:xfrm>
          <a:prstGeom prst="straightConnector1">
            <a:avLst/>
          </a:prstGeom>
          <a:ln w="28575">
            <a:solidFill>
              <a:schemeClr val="tx2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왼쪽 중괄호 13"/>
          <p:cNvSpPr/>
          <p:nvPr/>
        </p:nvSpPr>
        <p:spPr>
          <a:xfrm rot="16200000">
            <a:off x="3472384" y="2634356"/>
            <a:ext cx="324035" cy="2451265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왼쪽 중괄호 14"/>
          <p:cNvSpPr/>
          <p:nvPr/>
        </p:nvSpPr>
        <p:spPr>
          <a:xfrm rot="16200000">
            <a:off x="5923649" y="2634355"/>
            <a:ext cx="324035" cy="2451265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왼쪽 중괄호 15"/>
          <p:cNvSpPr/>
          <p:nvPr/>
        </p:nvSpPr>
        <p:spPr>
          <a:xfrm rot="16200000">
            <a:off x="7903868" y="3105401"/>
            <a:ext cx="324035" cy="1509173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3295847" y="3986004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n-ea"/>
                <a:ea typeface="+mn-ea"/>
              </a:rPr>
              <a:t>4byte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651893" y="3986004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n-ea"/>
                <a:ea typeface="+mn-ea"/>
              </a:rPr>
              <a:t>4byte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632112" y="3986003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n-ea"/>
                <a:ea typeface="+mn-ea"/>
              </a:rPr>
              <a:t>4byte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39552" y="5374957"/>
            <a:ext cx="18101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j-ea"/>
                <a:ea typeface="+mj-ea"/>
              </a:rPr>
              <a:t>char c;</a:t>
            </a:r>
          </a:p>
          <a:p>
            <a:r>
              <a:rPr lang="en-US" altLang="ko-KR" dirty="0" smtClean="0">
                <a:latin typeface="+mj-ea"/>
                <a:ea typeface="+mj-ea"/>
              </a:rPr>
              <a:t>char *p = &amp;c;</a:t>
            </a:r>
            <a:endParaRPr lang="ko-KR" altLang="en-US" dirty="0">
              <a:latin typeface="+mj-ea"/>
              <a:ea typeface="+mj-ea"/>
            </a:endParaRPr>
          </a:p>
        </p:txBody>
      </p:sp>
      <p:graphicFrame>
        <p:nvGraphicFramePr>
          <p:cNvPr id="43" name="표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8239485"/>
              </p:ext>
            </p:extLst>
          </p:nvPr>
        </p:nvGraphicFramePr>
        <p:xfrm>
          <a:off x="2375472" y="5416813"/>
          <a:ext cx="6300980" cy="6044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0098"/>
                <a:gridCol w="630098"/>
                <a:gridCol w="630098"/>
                <a:gridCol w="630098"/>
                <a:gridCol w="630098"/>
                <a:gridCol w="630098"/>
                <a:gridCol w="630098"/>
                <a:gridCol w="630098"/>
                <a:gridCol w="630098"/>
                <a:gridCol w="630098"/>
              </a:tblGrid>
              <a:tr h="6044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1000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1001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1002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1003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1004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1005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1006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1007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1008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….</a:t>
                      </a:r>
                      <a:endParaRPr lang="ko-KR" alt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4" name="TextBox 43"/>
          <p:cNvSpPr txBox="1"/>
          <p:nvPr/>
        </p:nvSpPr>
        <p:spPr>
          <a:xfrm>
            <a:off x="2411760" y="4701392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n-ea"/>
                <a:ea typeface="+mn-ea"/>
              </a:rPr>
              <a:t>p</a:t>
            </a:r>
            <a:endParaRPr lang="ko-KR" altLang="en-US" dirty="0">
              <a:latin typeface="+mn-ea"/>
              <a:ea typeface="+mn-ea"/>
            </a:endParaRPr>
          </a:p>
        </p:txBody>
      </p:sp>
      <p:cxnSp>
        <p:nvCxnSpPr>
          <p:cNvPr id="45" name="직선 화살표 연결선 44"/>
          <p:cNvCxnSpPr/>
          <p:nvPr/>
        </p:nvCxnSpPr>
        <p:spPr>
          <a:xfrm>
            <a:off x="2573824" y="5135086"/>
            <a:ext cx="0" cy="239871"/>
          </a:xfrm>
          <a:prstGeom prst="straightConnector1">
            <a:avLst/>
          </a:prstGeom>
          <a:ln w="28575">
            <a:solidFill>
              <a:schemeClr val="tx2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2925833" y="4701392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n-ea"/>
                <a:ea typeface="+mn-ea"/>
              </a:rPr>
              <a:t>p+1</a:t>
            </a:r>
            <a:endParaRPr lang="ko-KR" altLang="en-US" dirty="0">
              <a:latin typeface="+mn-ea"/>
              <a:ea typeface="+mn-ea"/>
            </a:endParaRPr>
          </a:p>
        </p:txBody>
      </p:sp>
      <p:cxnSp>
        <p:nvCxnSpPr>
          <p:cNvPr id="47" name="직선 화살표 연결선 46"/>
          <p:cNvCxnSpPr/>
          <p:nvPr/>
        </p:nvCxnSpPr>
        <p:spPr>
          <a:xfrm>
            <a:off x="3203848" y="5142732"/>
            <a:ext cx="0" cy="239871"/>
          </a:xfrm>
          <a:prstGeom prst="straightConnector1">
            <a:avLst/>
          </a:prstGeom>
          <a:ln w="28575">
            <a:solidFill>
              <a:schemeClr val="tx2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그룹 55"/>
          <p:cNvGrpSpPr/>
          <p:nvPr/>
        </p:nvGrpSpPr>
        <p:grpSpPr>
          <a:xfrm>
            <a:off x="3647255" y="4701392"/>
            <a:ext cx="636713" cy="673565"/>
            <a:chOff x="3562546" y="4701392"/>
            <a:chExt cx="636713" cy="673565"/>
          </a:xfrm>
        </p:grpSpPr>
        <p:sp>
          <p:nvSpPr>
            <p:cNvPr id="48" name="TextBox 47"/>
            <p:cNvSpPr txBox="1"/>
            <p:nvPr/>
          </p:nvSpPr>
          <p:spPr>
            <a:xfrm>
              <a:off x="3562546" y="4701392"/>
              <a:ext cx="6367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atin typeface="+mn-ea"/>
                  <a:ea typeface="+mn-ea"/>
                </a:rPr>
                <a:t>p+2</a:t>
              </a:r>
              <a:endParaRPr lang="ko-KR" altLang="en-US" dirty="0">
                <a:latin typeface="+mn-ea"/>
                <a:ea typeface="+mn-ea"/>
              </a:endParaRPr>
            </a:p>
          </p:txBody>
        </p:sp>
        <p:cxnSp>
          <p:nvCxnSpPr>
            <p:cNvPr id="49" name="직선 화살표 연결선 48"/>
            <p:cNvCxnSpPr/>
            <p:nvPr/>
          </p:nvCxnSpPr>
          <p:spPr>
            <a:xfrm>
              <a:off x="3797960" y="5135086"/>
              <a:ext cx="0" cy="239871"/>
            </a:xfrm>
            <a:prstGeom prst="straightConnector1">
              <a:avLst/>
            </a:prstGeom>
            <a:ln w="28575">
              <a:solidFill>
                <a:schemeClr val="tx2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그룹 56"/>
          <p:cNvGrpSpPr/>
          <p:nvPr/>
        </p:nvGrpSpPr>
        <p:grpSpPr>
          <a:xfrm>
            <a:off x="4295327" y="4704652"/>
            <a:ext cx="636713" cy="673565"/>
            <a:chOff x="3562546" y="4701392"/>
            <a:chExt cx="636713" cy="673565"/>
          </a:xfrm>
        </p:grpSpPr>
        <p:sp>
          <p:nvSpPr>
            <p:cNvPr id="58" name="TextBox 57"/>
            <p:cNvSpPr txBox="1"/>
            <p:nvPr/>
          </p:nvSpPr>
          <p:spPr>
            <a:xfrm>
              <a:off x="3562546" y="4701392"/>
              <a:ext cx="6367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atin typeface="+mn-ea"/>
                  <a:ea typeface="+mn-ea"/>
                </a:rPr>
                <a:t>p+3</a:t>
              </a:r>
              <a:endParaRPr lang="ko-KR" altLang="en-US" dirty="0">
                <a:latin typeface="+mn-ea"/>
                <a:ea typeface="+mn-ea"/>
              </a:endParaRPr>
            </a:p>
          </p:txBody>
        </p:sp>
        <p:cxnSp>
          <p:nvCxnSpPr>
            <p:cNvPr id="59" name="직선 화살표 연결선 58"/>
            <p:cNvCxnSpPr/>
            <p:nvPr/>
          </p:nvCxnSpPr>
          <p:spPr>
            <a:xfrm>
              <a:off x="3797960" y="5135086"/>
              <a:ext cx="0" cy="239871"/>
            </a:xfrm>
            <a:prstGeom prst="straightConnector1">
              <a:avLst/>
            </a:prstGeom>
            <a:ln w="28575">
              <a:solidFill>
                <a:schemeClr val="tx2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그룹 59"/>
          <p:cNvGrpSpPr/>
          <p:nvPr/>
        </p:nvGrpSpPr>
        <p:grpSpPr>
          <a:xfrm>
            <a:off x="4943399" y="4704652"/>
            <a:ext cx="636713" cy="673565"/>
            <a:chOff x="3562546" y="4701392"/>
            <a:chExt cx="636713" cy="673565"/>
          </a:xfrm>
        </p:grpSpPr>
        <p:sp>
          <p:nvSpPr>
            <p:cNvPr id="61" name="TextBox 60"/>
            <p:cNvSpPr txBox="1"/>
            <p:nvPr/>
          </p:nvSpPr>
          <p:spPr>
            <a:xfrm>
              <a:off x="3562546" y="4701392"/>
              <a:ext cx="6367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atin typeface="+mn-ea"/>
                  <a:ea typeface="+mn-ea"/>
                </a:rPr>
                <a:t>p+4</a:t>
              </a:r>
              <a:endParaRPr lang="ko-KR" altLang="en-US" dirty="0">
                <a:latin typeface="+mn-ea"/>
                <a:ea typeface="+mn-ea"/>
              </a:endParaRPr>
            </a:p>
          </p:txBody>
        </p:sp>
        <p:cxnSp>
          <p:nvCxnSpPr>
            <p:cNvPr id="62" name="직선 화살표 연결선 61"/>
            <p:cNvCxnSpPr/>
            <p:nvPr/>
          </p:nvCxnSpPr>
          <p:spPr>
            <a:xfrm>
              <a:off x="3797960" y="5135086"/>
              <a:ext cx="0" cy="239871"/>
            </a:xfrm>
            <a:prstGeom prst="straightConnector1">
              <a:avLst/>
            </a:prstGeom>
            <a:ln w="28575">
              <a:solidFill>
                <a:schemeClr val="tx2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직사각형 62"/>
          <p:cNvSpPr/>
          <p:nvPr/>
        </p:nvSpPr>
        <p:spPr>
          <a:xfrm>
            <a:off x="5580112" y="4773400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…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835231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Array and Pointer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908720"/>
            <a:ext cx="78406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dirty="0" smtClean="0">
                <a:latin typeface="+mj-ea"/>
                <a:ea typeface="+mj-ea"/>
              </a:rPr>
              <a:t>Pointer </a:t>
            </a:r>
            <a:r>
              <a:rPr lang="ko-KR" altLang="en-US" dirty="0" smtClean="0">
                <a:latin typeface="+mj-ea"/>
                <a:ea typeface="+mj-ea"/>
              </a:rPr>
              <a:t>와 </a:t>
            </a:r>
            <a:r>
              <a:rPr lang="en-US" altLang="ko-KR" dirty="0" smtClean="0">
                <a:latin typeface="+mj-ea"/>
                <a:ea typeface="+mj-ea"/>
              </a:rPr>
              <a:t>++, -- </a:t>
            </a:r>
            <a:r>
              <a:rPr lang="ko-KR" altLang="en-US" dirty="0" smtClean="0">
                <a:latin typeface="+mj-ea"/>
                <a:ea typeface="+mj-ea"/>
              </a:rPr>
              <a:t>연산</a:t>
            </a:r>
            <a:endParaRPr lang="en-US" altLang="ko-KR" dirty="0" smtClean="0">
              <a:latin typeface="+mj-ea"/>
              <a:ea typeface="+mj-ea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 smtClean="0">
                <a:latin typeface="+mj-ea"/>
                <a:ea typeface="+mj-ea"/>
              </a:rPr>
              <a:t>Pointer</a:t>
            </a:r>
            <a:r>
              <a:rPr lang="ko-KR" altLang="en-US" dirty="0" smtClean="0">
                <a:latin typeface="+mj-ea"/>
                <a:ea typeface="+mj-ea"/>
              </a:rPr>
              <a:t>에 대한 증감연산은 </a:t>
            </a:r>
            <a:r>
              <a:rPr lang="ko-KR" altLang="en-US" dirty="0" err="1" smtClean="0">
                <a:latin typeface="+mj-ea"/>
                <a:ea typeface="+mj-ea"/>
              </a:rPr>
              <a:t>포인터형에</a:t>
            </a:r>
            <a:r>
              <a:rPr lang="ko-KR" altLang="en-US" dirty="0" smtClean="0">
                <a:latin typeface="+mj-ea"/>
                <a:ea typeface="+mj-ea"/>
              </a:rPr>
              <a:t> 의해 연산결과가 결정된다</a:t>
            </a:r>
            <a:endParaRPr lang="en-US" altLang="ko-KR" dirty="0" smtClean="0">
              <a:latin typeface="+mj-ea"/>
              <a:ea typeface="+mj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5536" y="2922084"/>
            <a:ext cx="18101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j-ea"/>
                <a:ea typeface="+mj-ea"/>
              </a:rPr>
              <a:t>int  </a:t>
            </a:r>
            <a:r>
              <a:rPr lang="en-US" altLang="ko-KR" dirty="0" err="1" smtClean="0">
                <a:latin typeface="+mj-ea"/>
                <a:ea typeface="+mj-ea"/>
              </a:rPr>
              <a:t>arr</a:t>
            </a:r>
            <a:r>
              <a:rPr lang="en-US" altLang="ko-KR" dirty="0" smtClean="0">
                <a:latin typeface="+mj-ea"/>
                <a:ea typeface="+mj-ea"/>
              </a:rPr>
              <a:t>[4];</a:t>
            </a:r>
          </a:p>
          <a:p>
            <a:r>
              <a:rPr lang="en-US" altLang="ko-KR" dirty="0" smtClean="0">
                <a:latin typeface="+mj-ea"/>
                <a:ea typeface="+mj-ea"/>
              </a:rPr>
              <a:t>int *p = &amp;</a:t>
            </a:r>
            <a:r>
              <a:rPr lang="en-US" altLang="ko-KR" dirty="0" err="1" smtClean="0">
                <a:latin typeface="+mj-ea"/>
                <a:ea typeface="+mj-ea"/>
              </a:rPr>
              <a:t>arr</a:t>
            </a:r>
            <a:r>
              <a:rPr lang="en-US" altLang="ko-KR" dirty="0" smtClean="0">
                <a:latin typeface="+mj-ea"/>
                <a:ea typeface="+mj-ea"/>
              </a:rPr>
              <a:t>;</a:t>
            </a:r>
            <a:endParaRPr lang="ko-KR" altLang="en-US" dirty="0">
              <a:latin typeface="+mj-ea"/>
              <a:ea typeface="+mj-ea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812717"/>
              </p:ext>
            </p:extLst>
          </p:nvPr>
        </p:nvGraphicFramePr>
        <p:xfrm>
          <a:off x="2375472" y="2963940"/>
          <a:ext cx="6300980" cy="6044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0098"/>
                <a:gridCol w="630098"/>
                <a:gridCol w="630098"/>
                <a:gridCol w="630098"/>
                <a:gridCol w="630098"/>
                <a:gridCol w="630098"/>
                <a:gridCol w="630098"/>
                <a:gridCol w="630098"/>
                <a:gridCol w="630098"/>
                <a:gridCol w="630098"/>
              </a:tblGrid>
              <a:tr h="6044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1000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1001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1002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1003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1004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1005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1006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1007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1008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….</a:t>
                      </a:r>
                      <a:endParaRPr lang="ko-KR" alt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411760" y="2248519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n-ea"/>
                <a:ea typeface="+mn-ea"/>
              </a:rPr>
              <a:t>p</a:t>
            </a:r>
            <a:endParaRPr lang="ko-KR" altLang="en-US" dirty="0">
              <a:latin typeface="+mn-ea"/>
              <a:ea typeface="+mn-ea"/>
            </a:endParaRPr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2573824" y="2682213"/>
            <a:ext cx="0" cy="239871"/>
          </a:xfrm>
          <a:prstGeom prst="straightConnector1">
            <a:avLst/>
          </a:prstGeom>
          <a:ln w="28575">
            <a:solidFill>
              <a:schemeClr val="tx2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왼쪽 중괄호 13"/>
          <p:cNvSpPr/>
          <p:nvPr/>
        </p:nvSpPr>
        <p:spPr>
          <a:xfrm rot="16200000">
            <a:off x="3472384" y="2634356"/>
            <a:ext cx="324035" cy="2451265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왼쪽 중괄호 14"/>
          <p:cNvSpPr/>
          <p:nvPr/>
        </p:nvSpPr>
        <p:spPr>
          <a:xfrm rot="16200000">
            <a:off x="5923649" y="2634355"/>
            <a:ext cx="324035" cy="2451265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왼쪽 중괄호 15"/>
          <p:cNvSpPr/>
          <p:nvPr/>
        </p:nvSpPr>
        <p:spPr>
          <a:xfrm rot="16200000">
            <a:off x="7903868" y="3105401"/>
            <a:ext cx="324035" cy="1509173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3295847" y="3986004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n-ea"/>
                <a:ea typeface="+mn-ea"/>
              </a:rPr>
              <a:t>4byte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651893" y="3986004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n-ea"/>
                <a:ea typeface="+mn-ea"/>
              </a:rPr>
              <a:t>4byte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632112" y="3986003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n-ea"/>
                <a:ea typeface="+mn-ea"/>
              </a:rPr>
              <a:t>4byte</a:t>
            </a:r>
            <a:endParaRPr lang="ko-KR" altLang="en-US" dirty="0">
              <a:latin typeface="+mn-ea"/>
              <a:ea typeface="+mn-ea"/>
            </a:endParaRPr>
          </a:p>
        </p:txBody>
      </p:sp>
      <p:cxnSp>
        <p:nvCxnSpPr>
          <p:cNvPr id="9" name="구부러진 연결선 8"/>
          <p:cNvCxnSpPr>
            <a:stCxn id="6" idx="3"/>
          </p:cNvCxnSpPr>
          <p:nvPr/>
        </p:nvCxnSpPr>
        <p:spPr>
          <a:xfrm>
            <a:off x="2750314" y="2433185"/>
            <a:ext cx="2397750" cy="488899"/>
          </a:xfrm>
          <a:prstGeom prst="curvedConnector3">
            <a:avLst>
              <a:gd name="adj1" fmla="val 99952"/>
            </a:avLst>
          </a:prstGeom>
          <a:ln w="19050">
            <a:solidFill>
              <a:schemeClr val="tx2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구부러진 연결선 36"/>
          <p:cNvCxnSpPr>
            <a:stCxn id="6" idx="3"/>
          </p:cNvCxnSpPr>
          <p:nvPr/>
        </p:nvCxnSpPr>
        <p:spPr>
          <a:xfrm>
            <a:off x="2750314" y="2433185"/>
            <a:ext cx="4990038" cy="488899"/>
          </a:xfrm>
          <a:prstGeom prst="curvedConnector3">
            <a:avLst>
              <a:gd name="adj1" fmla="val 99554"/>
            </a:avLst>
          </a:prstGeom>
          <a:ln w="19050">
            <a:solidFill>
              <a:schemeClr val="tx2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3729619" y="2482444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latin typeface="+mj-ea"/>
              </a:rPr>
              <a:t>p++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5671455" y="2492968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latin typeface="+mj-ea"/>
              </a:rPr>
              <a:t>p++</a:t>
            </a:r>
            <a:endParaRPr lang="ko-KR" alt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344814" y="5374957"/>
            <a:ext cx="18101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j-ea"/>
                <a:ea typeface="+mj-ea"/>
              </a:rPr>
              <a:t>char  </a:t>
            </a:r>
            <a:r>
              <a:rPr lang="en-US" altLang="ko-KR" dirty="0" err="1" smtClean="0">
                <a:latin typeface="+mj-ea"/>
                <a:ea typeface="+mj-ea"/>
              </a:rPr>
              <a:t>arr</a:t>
            </a:r>
            <a:r>
              <a:rPr lang="en-US" altLang="ko-KR" dirty="0" smtClean="0">
                <a:latin typeface="+mj-ea"/>
                <a:ea typeface="+mj-ea"/>
              </a:rPr>
              <a:t>[4];</a:t>
            </a:r>
          </a:p>
          <a:p>
            <a:r>
              <a:rPr lang="en-US" altLang="ko-KR" dirty="0" smtClean="0">
                <a:latin typeface="+mj-ea"/>
                <a:ea typeface="+mj-ea"/>
              </a:rPr>
              <a:t>int *p = &amp;</a:t>
            </a:r>
            <a:r>
              <a:rPr lang="en-US" altLang="ko-KR" dirty="0" err="1" smtClean="0">
                <a:latin typeface="+mj-ea"/>
                <a:ea typeface="+mj-ea"/>
              </a:rPr>
              <a:t>arr</a:t>
            </a:r>
            <a:r>
              <a:rPr lang="en-US" altLang="ko-KR" dirty="0" smtClean="0">
                <a:latin typeface="+mj-ea"/>
                <a:ea typeface="+mj-ea"/>
              </a:rPr>
              <a:t>;</a:t>
            </a:r>
            <a:endParaRPr lang="ko-KR" altLang="en-US" dirty="0">
              <a:latin typeface="+mj-ea"/>
              <a:ea typeface="+mj-ea"/>
            </a:endParaRPr>
          </a:p>
        </p:txBody>
      </p:sp>
      <p:graphicFrame>
        <p:nvGraphicFramePr>
          <p:cNvPr id="52" name="표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5837334"/>
              </p:ext>
            </p:extLst>
          </p:nvPr>
        </p:nvGraphicFramePr>
        <p:xfrm>
          <a:off x="2324750" y="5416813"/>
          <a:ext cx="6300980" cy="6044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0098"/>
                <a:gridCol w="630098"/>
                <a:gridCol w="630098"/>
                <a:gridCol w="630098"/>
                <a:gridCol w="630098"/>
                <a:gridCol w="630098"/>
                <a:gridCol w="630098"/>
                <a:gridCol w="630098"/>
                <a:gridCol w="630098"/>
                <a:gridCol w="630098"/>
              </a:tblGrid>
              <a:tr h="6044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1000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1001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1002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1003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1004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1005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1006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1007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1008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….</a:t>
                      </a:r>
                      <a:endParaRPr lang="ko-KR" alt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3" name="TextBox 52"/>
          <p:cNvSpPr txBox="1"/>
          <p:nvPr/>
        </p:nvSpPr>
        <p:spPr>
          <a:xfrm>
            <a:off x="2361038" y="4701392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n-ea"/>
                <a:ea typeface="+mn-ea"/>
              </a:rPr>
              <a:t>p</a:t>
            </a:r>
            <a:endParaRPr lang="ko-KR" altLang="en-US" dirty="0">
              <a:latin typeface="+mn-ea"/>
              <a:ea typeface="+mn-ea"/>
            </a:endParaRPr>
          </a:p>
        </p:txBody>
      </p:sp>
      <p:cxnSp>
        <p:nvCxnSpPr>
          <p:cNvPr id="54" name="직선 화살표 연결선 53"/>
          <p:cNvCxnSpPr/>
          <p:nvPr/>
        </p:nvCxnSpPr>
        <p:spPr>
          <a:xfrm>
            <a:off x="2523102" y="5135086"/>
            <a:ext cx="0" cy="239871"/>
          </a:xfrm>
          <a:prstGeom prst="straightConnector1">
            <a:avLst/>
          </a:prstGeom>
          <a:ln w="28575">
            <a:solidFill>
              <a:schemeClr val="tx2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구부러진 연결선 68"/>
          <p:cNvCxnSpPr>
            <a:stCxn id="53" idx="3"/>
          </p:cNvCxnSpPr>
          <p:nvPr/>
        </p:nvCxnSpPr>
        <p:spPr>
          <a:xfrm>
            <a:off x="2699592" y="4886058"/>
            <a:ext cx="545533" cy="488899"/>
          </a:xfrm>
          <a:prstGeom prst="curvedConnector3">
            <a:avLst>
              <a:gd name="adj1" fmla="val 90134"/>
            </a:avLst>
          </a:prstGeom>
          <a:ln w="19050">
            <a:solidFill>
              <a:schemeClr val="tx2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구부러진 연결선 69"/>
          <p:cNvCxnSpPr>
            <a:stCxn id="53" idx="3"/>
          </p:cNvCxnSpPr>
          <p:nvPr/>
        </p:nvCxnSpPr>
        <p:spPr>
          <a:xfrm>
            <a:off x="2699592" y="4886058"/>
            <a:ext cx="1249597" cy="488899"/>
          </a:xfrm>
          <a:prstGeom prst="curvedConnector3">
            <a:avLst>
              <a:gd name="adj1" fmla="val 95348"/>
            </a:avLst>
          </a:prstGeom>
          <a:ln w="19050">
            <a:solidFill>
              <a:schemeClr val="tx2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구부러진 연결선 72"/>
          <p:cNvCxnSpPr>
            <a:stCxn id="53" idx="3"/>
          </p:cNvCxnSpPr>
          <p:nvPr/>
        </p:nvCxnSpPr>
        <p:spPr>
          <a:xfrm>
            <a:off x="2699592" y="4886058"/>
            <a:ext cx="1872408" cy="488899"/>
          </a:xfrm>
          <a:prstGeom prst="curvedConnector3">
            <a:avLst>
              <a:gd name="adj1" fmla="val 97460"/>
            </a:avLst>
          </a:prstGeom>
          <a:ln w="19050">
            <a:solidFill>
              <a:schemeClr val="tx2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구부러진 연결선 73"/>
          <p:cNvCxnSpPr>
            <a:stCxn id="53" idx="3"/>
          </p:cNvCxnSpPr>
          <p:nvPr/>
        </p:nvCxnSpPr>
        <p:spPr>
          <a:xfrm>
            <a:off x="2699592" y="4886058"/>
            <a:ext cx="2448472" cy="488899"/>
          </a:xfrm>
          <a:prstGeom prst="curvedConnector3">
            <a:avLst>
              <a:gd name="adj1" fmla="val 98392"/>
            </a:avLst>
          </a:prstGeom>
          <a:ln w="19050">
            <a:solidFill>
              <a:schemeClr val="tx2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직사각형 74"/>
          <p:cNvSpPr/>
          <p:nvPr/>
        </p:nvSpPr>
        <p:spPr>
          <a:xfrm>
            <a:off x="2920408" y="4499828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latin typeface="+mj-ea"/>
              </a:rPr>
              <a:t>p++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08511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Array and Pointer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1048961"/>
            <a:ext cx="3752950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dirty="0" smtClean="0">
                <a:latin typeface="+mj-ea"/>
                <a:ea typeface="+mj-ea"/>
              </a:rPr>
              <a:t>*(</a:t>
            </a:r>
            <a:r>
              <a:rPr lang="en-US" altLang="ko-KR" dirty="0" err="1" smtClean="0">
                <a:latin typeface="+mj-ea"/>
                <a:ea typeface="+mj-ea"/>
              </a:rPr>
              <a:t>arr+i</a:t>
            </a:r>
            <a:r>
              <a:rPr lang="en-US" altLang="ko-KR" dirty="0" smtClean="0">
                <a:latin typeface="+mj-ea"/>
                <a:ea typeface="+mj-ea"/>
              </a:rPr>
              <a:t>) </a:t>
            </a:r>
            <a:r>
              <a:rPr lang="ko-KR" altLang="en-US" dirty="0" smtClean="0">
                <a:latin typeface="+mj-ea"/>
                <a:ea typeface="+mj-ea"/>
              </a:rPr>
              <a:t>는</a:t>
            </a:r>
            <a:r>
              <a:rPr lang="en-US" altLang="ko-KR" dirty="0" smtClean="0">
                <a:latin typeface="+mj-ea"/>
                <a:ea typeface="+mj-ea"/>
              </a:rPr>
              <a:t> </a:t>
            </a:r>
            <a:r>
              <a:rPr lang="en-US" altLang="ko-KR" dirty="0" err="1" smtClean="0">
                <a:latin typeface="+mj-ea"/>
                <a:ea typeface="+mj-ea"/>
              </a:rPr>
              <a:t>arr</a:t>
            </a:r>
            <a:r>
              <a:rPr lang="en-US" altLang="ko-KR" dirty="0" smtClean="0">
                <a:latin typeface="+mj-ea"/>
                <a:ea typeface="+mj-ea"/>
              </a:rPr>
              <a:t>[</a:t>
            </a:r>
            <a:r>
              <a:rPr lang="en-US" altLang="ko-KR" dirty="0" err="1" smtClean="0">
                <a:latin typeface="+mj-ea"/>
                <a:ea typeface="+mj-ea"/>
              </a:rPr>
              <a:t>i</a:t>
            </a:r>
            <a:r>
              <a:rPr lang="en-US" altLang="ko-KR" dirty="0" smtClean="0">
                <a:latin typeface="+mj-ea"/>
                <a:ea typeface="+mj-ea"/>
              </a:rPr>
              <a:t>] </a:t>
            </a:r>
            <a:r>
              <a:rPr lang="ko-KR" altLang="en-US" dirty="0" smtClean="0">
                <a:latin typeface="+mj-ea"/>
                <a:ea typeface="+mj-ea"/>
              </a:rPr>
              <a:t>를 의미한다</a:t>
            </a:r>
            <a:endParaRPr lang="en-US" altLang="ko-KR" dirty="0" smtClean="0">
              <a:latin typeface="+mj-ea"/>
              <a:ea typeface="+mj-ea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51520" y="4365104"/>
            <a:ext cx="19351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j-ea"/>
                <a:ea typeface="+mj-ea"/>
              </a:rPr>
              <a:t>char </a:t>
            </a:r>
            <a:r>
              <a:rPr lang="en-US" altLang="ko-KR" dirty="0" err="1" smtClean="0">
                <a:latin typeface="+mj-ea"/>
                <a:ea typeface="+mj-ea"/>
              </a:rPr>
              <a:t>arr</a:t>
            </a:r>
            <a:r>
              <a:rPr lang="en-US" altLang="ko-KR" dirty="0" smtClean="0">
                <a:latin typeface="+mj-ea"/>
                <a:ea typeface="+mj-ea"/>
              </a:rPr>
              <a:t>[8];</a:t>
            </a:r>
          </a:p>
          <a:p>
            <a:r>
              <a:rPr lang="en-US" altLang="ko-KR" dirty="0" smtClean="0">
                <a:latin typeface="+mj-ea"/>
                <a:ea typeface="+mj-ea"/>
              </a:rPr>
              <a:t>char *p = &amp;</a:t>
            </a:r>
            <a:r>
              <a:rPr lang="en-US" altLang="ko-KR" dirty="0" err="1" smtClean="0">
                <a:latin typeface="+mj-ea"/>
                <a:ea typeface="+mj-ea"/>
              </a:rPr>
              <a:t>arr</a:t>
            </a:r>
            <a:endParaRPr lang="ko-KR" altLang="en-US" dirty="0">
              <a:latin typeface="+mj-ea"/>
              <a:ea typeface="+mj-ea"/>
            </a:endParaRPr>
          </a:p>
        </p:txBody>
      </p:sp>
      <p:graphicFrame>
        <p:nvGraphicFramePr>
          <p:cNvPr id="43" name="표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5808774"/>
              </p:ext>
            </p:extLst>
          </p:nvPr>
        </p:nvGraphicFramePr>
        <p:xfrm>
          <a:off x="2411536" y="4406960"/>
          <a:ext cx="6120904" cy="6282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5113"/>
                <a:gridCol w="765113"/>
                <a:gridCol w="765113"/>
                <a:gridCol w="765113"/>
                <a:gridCol w="765113"/>
                <a:gridCol w="765113"/>
                <a:gridCol w="765113"/>
                <a:gridCol w="765113"/>
              </a:tblGrid>
              <a:tr h="6282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1000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1001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1002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1003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1004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1005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1006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1007</a:t>
                      </a:r>
                      <a:endParaRPr lang="ko-KR" alt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4" name="TextBox 33"/>
          <p:cNvSpPr txBox="1"/>
          <p:nvPr/>
        </p:nvSpPr>
        <p:spPr>
          <a:xfrm>
            <a:off x="2338178" y="5395288"/>
            <a:ext cx="8194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 smtClean="0">
                <a:latin typeface="+mn-ea"/>
                <a:ea typeface="+mn-ea"/>
              </a:rPr>
              <a:t>arr</a:t>
            </a:r>
            <a:r>
              <a:rPr lang="en-US" altLang="ko-KR" sz="1600" dirty="0" smtClean="0">
                <a:latin typeface="+mn-ea"/>
                <a:ea typeface="+mn-ea"/>
              </a:rPr>
              <a:t>[0]</a:t>
            </a:r>
            <a:endParaRPr lang="ko-KR" altLang="en-US" sz="1600" dirty="0">
              <a:latin typeface="+mn-ea"/>
              <a:ea typeface="+mn-ea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150410" y="5395288"/>
            <a:ext cx="8194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 smtClean="0">
                <a:latin typeface="+mn-ea"/>
                <a:ea typeface="+mn-ea"/>
              </a:rPr>
              <a:t>arr</a:t>
            </a:r>
            <a:r>
              <a:rPr lang="en-US" altLang="ko-KR" sz="1600" dirty="0" smtClean="0">
                <a:latin typeface="+mn-ea"/>
                <a:ea typeface="+mn-ea"/>
              </a:rPr>
              <a:t>[1]</a:t>
            </a:r>
            <a:endParaRPr lang="ko-KR" altLang="en-US" sz="1600" dirty="0">
              <a:latin typeface="+mn-ea"/>
              <a:ea typeface="+mn-ea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892975" y="5397649"/>
            <a:ext cx="8194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 smtClean="0">
                <a:latin typeface="+mn-ea"/>
                <a:ea typeface="+mn-ea"/>
              </a:rPr>
              <a:t>arr</a:t>
            </a:r>
            <a:r>
              <a:rPr lang="en-US" altLang="ko-KR" sz="1600" dirty="0" smtClean="0">
                <a:latin typeface="+mn-ea"/>
                <a:ea typeface="+mn-ea"/>
              </a:rPr>
              <a:t>[2]</a:t>
            </a:r>
            <a:endParaRPr lang="ko-KR" altLang="en-US" sz="1600" dirty="0">
              <a:latin typeface="+mn-ea"/>
              <a:ea typeface="+mn-ea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662333" y="5397649"/>
            <a:ext cx="8194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 smtClean="0">
                <a:latin typeface="+mn-ea"/>
                <a:ea typeface="+mn-ea"/>
              </a:rPr>
              <a:t>arr</a:t>
            </a:r>
            <a:r>
              <a:rPr lang="en-US" altLang="ko-KR" sz="1600" dirty="0" smtClean="0">
                <a:latin typeface="+mn-ea"/>
                <a:ea typeface="+mn-ea"/>
              </a:rPr>
              <a:t>[3]</a:t>
            </a:r>
            <a:endParaRPr lang="ko-KR" altLang="en-US" sz="1600" dirty="0">
              <a:latin typeface="+mn-ea"/>
              <a:ea typeface="+mn-ea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436096" y="5397649"/>
            <a:ext cx="8194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 smtClean="0">
                <a:latin typeface="+mn-ea"/>
                <a:ea typeface="+mn-ea"/>
              </a:rPr>
              <a:t>arr</a:t>
            </a:r>
            <a:r>
              <a:rPr lang="en-US" altLang="ko-KR" sz="1600" dirty="0" smtClean="0">
                <a:latin typeface="+mn-ea"/>
                <a:ea typeface="+mn-ea"/>
              </a:rPr>
              <a:t>[4]</a:t>
            </a:r>
            <a:endParaRPr lang="ko-KR" altLang="en-US" sz="1600" dirty="0">
              <a:latin typeface="+mn-ea"/>
              <a:ea typeface="+mn-ea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156176" y="5397649"/>
            <a:ext cx="8194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 smtClean="0">
                <a:latin typeface="+mn-ea"/>
                <a:ea typeface="+mn-ea"/>
              </a:rPr>
              <a:t>arr</a:t>
            </a:r>
            <a:r>
              <a:rPr lang="en-US" altLang="ko-KR" sz="1600" dirty="0" smtClean="0">
                <a:latin typeface="+mn-ea"/>
                <a:ea typeface="+mn-ea"/>
              </a:rPr>
              <a:t>[5]</a:t>
            </a:r>
            <a:endParaRPr lang="ko-KR" altLang="en-US" sz="1600" dirty="0">
              <a:latin typeface="+mn-ea"/>
              <a:ea typeface="+mn-ea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948264" y="5397649"/>
            <a:ext cx="8194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 smtClean="0">
                <a:latin typeface="+mn-ea"/>
                <a:ea typeface="+mn-ea"/>
              </a:rPr>
              <a:t>arr</a:t>
            </a:r>
            <a:r>
              <a:rPr lang="en-US" altLang="ko-KR" sz="1600" dirty="0" smtClean="0">
                <a:latin typeface="+mn-ea"/>
                <a:ea typeface="+mn-ea"/>
              </a:rPr>
              <a:t>[6]</a:t>
            </a:r>
            <a:endParaRPr lang="ko-KR" altLang="en-US" sz="1600" dirty="0">
              <a:latin typeface="+mn-ea"/>
              <a:ea typeface="+mn-ea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740352" y="5397649"/>
            <a:ext cx="8194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 smtClean="0">
                <a:latin typeface="+mn-ea"/>
                <a:ea typeface="+mn-ea"/>
              </a:rPr>
              <a:t>arr</a:t>
            </a:r>
            <a:r>
              <a:rPr lang="en-US" altLang="ko-KR" sz="1600" dirty="0" smtClean="0">
                <a:latin typeface="+mn-ea"/>
                <a:ea typeface="+mn-ea"/>
              </a:rPr>
              <a:t>[7]</a:t>
            </a:r>
            <a:endParaRPr lang="ko-KR" altLang="en-US" sz="1600" dirty="0">
              <a:latin typeface="+mn-ea"/>
              <a:ea typeface="+mn-ea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267744" y="6040413"/>
            <a:ext cx="8851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+mn-ea"/>
                <a:ea typeface="+mn-ea"/>
              </a:rPr>
              <a:t>*(p+0)</a:t>
            </a:r>
            <a:endParaRPr lang="ko-KR" altLang="en-US" sz="1600" dirty="0">
              <a:latin typeface="+mn-ea"/>
              <a:ea typeface="+mn-ea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079976" y="6040413"/>
            <a:ext cx="8851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+mn-ea"/>
              </a:rPr>
              <a:t>*(</a:t>
            </a:r>
            <a:r>
              <a:rPr lang="en-US" altLang="ko-KR" sz="1600" dirty="0" smtClean="0">
                <a:latin typeface="+mn-ea"/>
              </a:rPr>
              <a:t>p+1)</a:t>
            </a:r>
            <a:endParaRPr lang="ko-KR" altLang="en-US" sz="1600" dirty="0">
              <a:latin typeface="+mn-ea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822541" y="6042774"/>
            <a:ext cx="8851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+mn-ea"/>
              </a:rPr>
              <a:t>*(</a:t>
            </a:r>
            <a:r>
              <a:rPr lang="en-US" altLang="ko-KR" sz="1600" dirty="0" smtClean="0">
                <a:latin typeface="+mn-ea"/>
              </a:rPr>
              <a:t>p+2)</a:t>
            </a:r>
            <a:endParaRPr lang="ko-KR" altLang="en-US" sz="1600" dirty="0">
              <a:latin typeface="+mn-ea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591899" y="6042774"/>
            <a:ext cx="8851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+mn-ea"/>
              </a:rPr>
              <a:t>*(</a:t>
            </a:r>
            <a:r>
              <a:rPr lang="en-US" altLang="ko-KR" sz="1600" dirty="0" smtClean="0">
                <a:latin typeface="+mn-ea"/>
              </a:rPr>
              <a:t>p+3)</a:t>
            </a:r>
            <a:endParaRPr lang="ko-KR" altLang="en-US" sz="1600" dirty="0">
              <a:latin typeface="+mn-ea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365662" y="6042774"/>
            <a:ext cx="8851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+mn-ea"/>
              </a:rPr>
              <a:t>*(</a:t>
            </a:r>
            <a:r>
              <a:rPr lang="en-US" altLang="ko-KR" sz="1600" dirty="0" smtClean="0">
                <a:latin typeface="+mn-ea"/>
              </a:rPr>
              <a:t>p+4)</a:t>
            </a:r>
            <a:endParaRPr lang="ko-KR" altLang="en-US" sz="1600" dirty="0">
              <a:latin typeface="+mn-ea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085742" y="6042774"/>
            <a:ext cx="8851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+mn-ea"/>
              </a:rPr>
              <a:t>*(</a:t>
            </a:r>
            <a:r>
              <a:rPr lang="en-US" altLang="ko-KR" sz="1600" dirty="0" smtClean="0">
                <a:latin typeface="+mn-ea"/>
              </a:rPr>
              <a:t>p+5)</a:t>
            </a:r>
            <a:endParaRPr lang="ko-KR" altLang="en-US" sz="1600" dirty="0">
              <a:latin typeface="+mn-ea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6877830" y="6042774"/>
            <a:ext cx="8851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+mn-ea"/>
              </a:rPr>
              <a:t>*(</a:t>
            </a:r>
            <a:r>
              <a:rPr lang="en-US" altLang="ko-KR" sz="1600" dirty="0" smtClean="0">
                <a:latin typeface="+mn-ea"/>
              </a:rPr>
              <a:t>p+6)</a:t>
            </a:r>
            <a:endParaRPr lang="ko-KR" altLang="en-US" sz="1600" dirty="0">
              <a:latin typeface="+mn-ea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7669918" y="6042774"/>
            <a:ext cx="8851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+mn-ea"/>
              </a:rPr>
              <a:t>*(</a:t>
            </a:r>
            <a:r>
              <a:rPr lang="en-US" altLang="ko-KR" sz="1600" dirty="0" smtClean="0">
                <a:latin typeface="+mn-ea"/>
              </a:rPr>
              <a:t>p+7)</a:t>
            </a:r>
            <a:endParaRPr lang="ko-KR" altLang="en-US" sz="1600" dirty="0">
              <a:latin typeface="+mn-ea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51520" y="2298358"/>
            <a:ext cx="17235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j-ea"/>
                <a:ea typeface="+mj-ea"/>
              </a:rPr>
              <a:t>int </a:t>
            </a:r>
            <a:r>
              <a:rPr lang="en-US" altLang="ko-KR" dirty="0" err="1" smtClean="0">
                <a:latin typeface="+mj-ea"/>
                <a:ea typeface="+mj-ea"/>
              </a:rPr>
              <a:t>arr</a:t>
            </a:r>
            <a:r>
              <a:rPr lang="en-US" altLang="ko-KR" dirty="0" smtClean="0">
                <a:latin typeface="+mj-ea"/>
                <a:ea typeface="+mj-ea"/>
              </a:rPr>
              <a:t>[8];</a:t>
            </a:r>
          </a:p>
          <a:p>
            <a:r>
              <a:rPr lang="en-US" altLang="ko-KR" dirty="0" smtClean="0">
                <a:latin typeface="+mj-ea"/>
                <a:ea typeface="+mj-ea"/>
              </a:rPr>
              <a:t>int *p = &amp;</a:t>
            </a:r>
            <a:r>
              <a:rPr lang="en-US" altLang="ko-KR" dirty="0" err="1" smtClean="0">
                <a:latin typeface="+mj-ea"/>
                <a:ea typeface="+mj-ea"/>
              </a:rPr>
              <a:t>arr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267744" y="3014299"/>
            <a:ext cx="8194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 smtClean="0">
                <a:latin typeface="+mn-ea"/>
                <a:ea typeface="+mn-ea"/>
              </a:rPr>
              <a:t>arr</a:t>
            </a:r>
            <a:r>
              <a:rPr lang="en-US" altLang="ko-KR" sz="1600" dirty="0" smtClean="0">
                <a:latin typeface="+mn-ea"/>
                <a:ea typeface="+mn-ea"/>
              </a:rPr>
              <a:t>[0]</a:t>
            </a:r>
            <a:endParaRPr lang="ko-KR" altLang="en-US" sz="1600" dirty="0">
              <a:latin typeface="+mn-ea"/>
              <a:ea typeface="+mn-ea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4860032" y="3014299"/>
            <a:ext cx="8194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 smtClean="0">
                <a:latin typeface="+mn-ea"/>
                <a:ea typeface="+mn-ea"/>
              </a:rPr>
              <a:t>arr</a:t>
            </a:r>
            <a:r>
              <a:rPr lang="en-US" altLang="ko-KR" sz="1600" dirty="0" smtClean="0">
                <a:latin typeface="+mn-ea"/>
                <a:ea typeface="+mn-ea"/>
              </a:rPr>
              <a:t>[1]</a:t>
            </a:r>
            <a:endParaRPr lang="ko-KR" altLang="en-US" sz="1600" dirty="0">
              <a:latin typeface="+mn-ea"/>
              <a:ea typeface="+mn-ea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7357392" y="2996052"/>
            <a:ext cx="8194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 smtClean="0">
                <a:latin typeface="+mn-ea"/>
                <a:ea typeface="+mn-ea"/>
              </a:rPr>
              <a:t>arr</a:t>
            </a:r>
            <a:r>
              <a:rPr lang="en-US" altLang="ko-KR" sz="1600" dirty="0" smtClean="0">
                <a:latin typeface="+mn-ea"/>
                <a:ea typeface="+mn-ea"/>
              </a:rPr>
              <a:t>[2]</a:t>
            </a:r>
            <a:endParaRPr lang="ko-KR" altLang="en-US" sz="1600" dirty="0">
              <a:latin typeface="+mn-ea"/>
              <a:ea typeface="+mn-ea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2234881" y="3450486"/>
            <a:ext cx="8851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+mn-ea"/>
                <a:ea typeface="+mn-ea"/>
              </a:rPr>
              <a:t>*(p+0)</a:t>
            </a:r>
            <a:endParaRPr lang="ko-KR" altLang="en-US" sz="1600" dirty="0">
              <a:latin typeface="+mn-ea"/>
              <a:ea typeface="+mn-ea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775448" y="3352853"/>
            <a:ext cx="8851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+mn-ea"/>
              </a:rPr>
              <a:t>*(</a:t>
            </a:r>
            <a:r>
              <a:rPr lang="en-US" altLang="ko-KR" sz="1600" dirty="0" smtClean="0">
                <a:latin typeface="+mn-ea"/>
              </a:rPr>
              <a:t>p+1)</a:t>
            </a:r>
            <a:endParaRPr lang="ko-KR" altLang="en-US" sz="1600" dirty="0">
              <a:latin typeface="+mn-ea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7297762" y="3352853"/>
            <a:ext cx="8851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+mn-ea"/>
              </a:rPr>
              <a:t>*(</a:t>
            </a:r>
            <a:r>
              <a:rPr lang="en-US" altLang="ko-KR" sz="1600" dirty="0" smtClean="0">
                <a:latin typeface="+mn-ea"/>
              </a:rPr>
              <a:t>p+2)</a:t>
            </a:r>
            <a:endParaRPr lang="ko-KR" altLang="en-US" sz="1600" dirty="0">
              <a:latin typeface="+mn-ea"/>
            </a:endParaRPr>
          </a:p>
        </p:txBody>
      </p:sp>
      <p:graphicFrame>
        <p:nvGraphicFramePr>
          <p:cNvPr id="84" name="표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1733931"/>
              </p:ext>
            </p:extLst>
          </p:nvPr>
        </p:nvGraphicFramePr>
        <p:xfrm>
          <a:off x="2326588" y="2340214"/>
          <a:ext cx="6300980" cy="6044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0098"/>
                <a:gridCol w="630098"/>
                <a:gridCol w="630098"/>
                <a:gridCol w="630098"/>
                <a:gridCol w="630098"/>
                <a:gridCol w="630098"/>
                <a:gridCol w="630098"/>
                <a:gridCol w="630098"/>
                <a:gridCol w="630098"/>
                <a:gridCol w="630098"/>
              </a:tblGrid>
              <a:tr h="6044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1000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1001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1002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1003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1004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1005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1006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1007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1008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….</a:t>
                      </a:r>
                      <a:endParaRPr lang="ko-KR" alt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3077417"/>
      </p:ext>
    </p:extLst>
  </p:cSld>
  <p:clrMapOvr>
    <a:masterClrMapping/>
  </p:clrMapOvr>
</p:sld>
</file>

<file path=ppt/theme/theme1.xml><?xml version="1.0" encoding="utf-8"?>
<a:theme xmlns:a="http://schemas.openxmlformats.org/drawingml/2006/main" name="기본 디자인">
  <a:themeElements>
    <a:clrScheme name="MS03">
      <a:dk1>
        <a:sysClr val="windowText" lastClr="000000"/>
      </a:dk1>
      <a:lt1>
        <a:sysClr val="window" lastClr="FFFFFF"/>
      </a:lt1>
      <a:dk2>
        <a:srgbClr val="00B0F0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Block+">
      <a:majorFont>
        <a:latin typeface="Tahoma"/>
        <a:ea typeface="HY견고딕"/>
        <a:cs typeface=""/>
      </a:majorFont>
      <a:minorFont>
        <a:latin typeface="Tahoma"/>
        <a:ea typeface="HY견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651</TotalTime>
  <Words>912</Words>
  <Application>Microsoft Office PowerPoint</Application>
  <PresentationFormat>화면 슬라이드 쇼(4:3)</PresentationFormat>
  <Paragraphs>331</Paragraphs>
  <Slides>17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18" baseType="lpstr">
      <vt:lpstr>기본 디자인</vt:lpstr>
      <vt:lpstr>프로그래밍 기초</vt:lpstr>
      <vt:lpstr>Contents</vt:lpstr>
      <vt:lpstr>Pointer</vt:lpstr>
      <vt:lpstr> Pointer operators</vt:lpstr>
      <vt:lpstr>Pointer variable definition and initialization</vt:lpstr>
      <vt:lpstr>Pointer variable definition and initialization</vt:lpstr>
      <vt:lpstr>Array and Pointer</vt:lpstr>
      <vt:lpstr>Array and Pointer</vt:lpstr>
      <vt:lpstr>Array and Pointer</vt:lpstr>
      <vt:lpstr>Pointer and String</vt:lpstr>
      <vt:lpstr>Pointer and String</vt:lpstr>
      <vt:lpstr>Const pointer</vt:lpstr>
      <vt:lpstr>Passing Arguments By Reference</vt:lpstr>
      <vt:lpstr>Exercise</vt:lpstr>
      <vt:lpstr>Exercise 2</vt:lpstr>
      <vt:lpstr>Exercise 3</vt:lpstr>
      <vt:lpstr>Homework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Template</dc:title>
  <dc:creator>Luvya</dc:creator>
  <cp:lastModifiedBy>Jeong</cp:lastModifiedBy>
  <cp:revision>207</cp:revision>
  <dcterms:created xsi:type="dcterms:W3CDTF">2009-02-02T07:38:00Z</dcterms:created>
  <dcterms:modified xsi:type="dcterms:W3CDTF">2015-04-14T10:40:30Z</dcterms:modified>
</cp:coreProperties>
</file>