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5" r:id="rId4"/>
    <p:sldId id="267" r:id="rId5"/>
    <p:sldId id="277" r:id="rId6"/>
    <p:sldId id="280" r:id="rId7"/>
    <p:sldId id="278" r:id="rId8"/>
    <p:sldId id="279" r:id="rId9"/>
    <p:sldId id="282" r:id="rId10"/>
    <p:sldId id="283" r:id="rId11"/>
    <p:sldId id="25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5" autoAdjust="0"/>
  </p:normalViewPr>
  <p:slideViewPr>
    <p:cSldViewPr>
      <p:cViewPr>
        <p:scale>
          <a:sx n="100" d="100"/>
          <a:sy n="100" d="100"/>
        </p:scale>
        <p:origin x="-42" y="366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49ED-9D9D-48DF-8B66-5F4BD4682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5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r>
              <a:rPr lang="en-US" altLang="ko-KR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(c</a:t>
            </a:r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언어</a:t>
            </a:r>
            <a:r>
              <a:rPr lang="en-US" altLang="ko-KR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) </a:t>
            </a:r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실습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</a:t>
            </a:r>
            <a:endParaRPr lang="en-US" altLang="ko-KR" dirty="0" smtClean="0">
              <a:solidFill>
                <a:srgbClr val="002060"/>
              </a:solidFill>
              <a:latin typeface="Tahoma" pitchFamily="34" charset="0"/>
            </a:endParaRPr>
          </a:p>
          <a:p>
            <a:pPr algn="r">
              <a:lnSpc>
                <a:spcPct val="9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2015/03/09</a:t>
            </a:r>
          </a:p>
          <a:p>
            <a:pPr>
              <a:lnSpc>
                <a:spcPct val="90000"/>
              </a:lnSpc>
            </a:pP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관계연산자 활용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56928"/>
            <a:ext cx="60864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86" y="3377529"/>
            <a:ext cx="24288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64288" y="4081238"/>
            <a:ext cx="1512168" cy="2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64288" y="4382640"/>
            <a:ext cx="1512168" cy="2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64288" y="4643610"/>
            <a:ext cx="1512168" cy="2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64288" y="4896221"/>
            <a:ext cx="1512168" cy="2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64288" y="5157191"/>
            <a:ext cx="1512168" cy="2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64288" y="5409802"/>
            <a:ext cx="1512168" cy="2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4288" y="5688309"/>
            <a:ext cx="1512168" cy="20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58596" y="191648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8" y="1533718"/>
            <a:ext cx="5917004" cy="1156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조건을 제시하고 상황에 따라 다른 값이나 내용을 적용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조건식이 참일 때 실행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조건식이 거짓일 때는 아무것도 하지 않음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if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866386" y="4290990"/>
            <a:ext cx="1454244" cy="86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i</a:t>
            </a:r>
            <a:r>
              <a:rPr lang="en-US" altLang="ko-KR" dirty="0" smtClean="0">
                <a:latin typeface="+mj-lt"/>
              </a:rPr>
              <a:t>f (condition)</a:t>
            </a:r>
          </a:p>
          <a:p>
            <a:r>
              <a:rPr lang="en-US" altLang="ko-KR" dirty="0" smtClean="0">
                <a:latin typeface="+mj-lt"/>
              </a:rPr>
              <a:t>   statement;</a:t>
            </a:r>
            <a:endParaRPr lang="ko-KR" altLang="en-US" dirty="0">
              <a:latin typeface="+mj-lt"/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4651910" y="3901186"/>
            <a:ext cx="1800200" cy="540060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+mn-cs"/>
              </a:rPr>
              <a:t>condition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51910" y="4884273"/>
            <a:ext cx="1800200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+mn-cs"/>
              </a:rPr>
              <a:t>statement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+mn-cs"/>
            </a:endParaRPr>
          </a:p>
        </p:txBody>
      </p:sp>
      <p:cxnSp>
        <p:nvCxnSpPr>
          <p:cNvPr id="38" name="직선 화살표 연결선 37"/>
          <p:cNvCxnSpPr>
            <a:endCxn id="36" idx="0"/>
          </p:cNvCxnSpPr>
          <p:nvPr/>
        </p:nvCxnSpPr>
        <p:spPr>
          <a:xfrm>
            <a:off x="5552010" y="3552125"/>
            <a:ext cx="0" cy="349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>
            <a:stCxn id="36" idx="2"/>
            <a:endCxn id="37" idx="0"/>
          </p:cNvCxnSpPr>
          <p:nvPr/>
        </p:nvCxnSpPr>
        <p:spPr>
          <a:xfrm>
            <a:off x="5552010" y="4441246"/>
            <a:ext cx="0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>
            <a:stCxn id="37" idx="2"/>
            <a:endCxn id="19" idx="0"/>
          </p:cNvCxnSpPr>
          <p:nvPr/>
        </p:nvCxnSpPr>
        <p:spPr>
          <a:xfrm>
            <a:off x="5552010" y="5424333"/>
            <a:ext cx="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꺾인 연결선 40"/>
          <p:cNvCxnSpPr>
            <a:stCxn id="36" idx="3"/>
            <a:endCxn id="19" idx="3"/>
          </p:cNvCxnSpPr>
          <p:nvPr/>
        </p:nvCxnSpPr>
        <p:spPr>
          <a:xfrm>
            <a:off x="6452110" y="4171216"/>
            <a:ext cx="12700" cy="186131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6657633" y="444629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prstClr val="black"/>
                </a:solidFill>
                <a:latin typeface="+mj-lt"/>
                <a:ea typeface="맑은 고딕"/>
                <a:cs typeface="+mn-cs"/>
              </a:rPr>
              <a:t>False</a:t>
            </a:r>
            <a:endParaRPr lang="ko-KR" altLang="en-US" sz="1400" b="1" dirty="0">
              <a:solidFill>
                <a:prstClr val="black"/>
              </a:solidFill>
              <a:latin typeface="+mj-lt"/>
              <a:ea typeface="맑은 고딕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75422" y="4442933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prstClr val="black"/>
                </a:solidFill>
                <a:latin typeface="+mj-lt"/>
                <a:ea typeface="맑은 고딕"/>
                <a:cs typeface="+mn-cs"/>
              </a:rPr>
              <a:t>True</a:t>
            </a:r>
            <a:endParaRPr lang="ko-KR" altLang="en-US" sz="1400" b="1" dirty="0">
              <a:solidFill>
                <a:prstClr val="black"/>
              </a:solidFill>
              <a:latin typeface="+mj-lt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1910" y="5762502"/>
            <a:ext cx="1800200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+mn-cs"/>
              </a:rPr>
              <a:t>…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552010" y="6302562"/>
            <a:ext cx="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if</a:t>
            </a:r>
            <a:r>
              <a:rPr lang="ko-KR" altLang="en-US" b="1" dirty="0" smtClean="0"/>
              <a:t>문 </a:t>
            </a:r>
            <a:r>
              <a:rPr lang="en-US" altLang="ko-KR" b="1" dirty="0" smtClean="0"/>
              <a:t>Example 1</a:t>
            </a:r>
            <a:endParaRPr lang="ko-KR" altLang="en-US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2638"/>
            <a:ext cx="40433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24" y="5061357"/>
            <a:ext cx="2667744" cy="1333872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순서도: 판단 19"/>
          <p:cNvSpPr/>
          <p:nvPr/>
        </p:nvSpPr>
        <p:spPr>
          <a:xfrm>
            <a:off x="5583560" y="2523411"/>
            <a:ext cx="2372816" cy="7615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20</a:t>
            </a:r>
            <a:r>
              <a:rPr lang="ko-KR" altLang="en-US" sz="1200" b="1" dirty="0" smtClean="0"/>
              <a:t>보다 작은가</a:t>
            </a:r>
            <a:r>
              <a:rPr lang="en-US" altLang="ko-KR" sz="1200" b="1" dirty="0" smtClean="0"/>
              <a:t>?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5583560" y="3626481"/>
            <a:ext cx="2372816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“20</a:t>
            </a:r>
            <a:r>
              <a:rPr lang="ko-KR" altLang="en-US" sz="1400" b="1" dirty="0" smtClean="0"/>
              <a:t>보다 작음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27" idx="2"/>
            <a:endCxn id="20" idx="0"/>
          </p:cNvCxnSpPr>
          <p:nvPr/>
        </p:nvCxnSpPr>
        <p:spPr>
          <a:xfrm>
            <a:off x="6769968" y="2294333"/>
            <a:ext cx="0" cy="229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stCxn id="20" idx="2"/>
            <a:endCxn id="21" idx="0"/>
          </p:cNvCxnSpPr>
          <p:nvPr/>
        </p:nvCxnSpPr>
        <p:spPr>
          <a:xfrm>
            <a:off x="6769968" y="3284984"/>
            <a:ext cx="0" cy="341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stCxn id="21" idx="2"/>
            <a:endCxn id="28" idx="0"/>
          </p:cNvCxnSpPr>
          <p:nvPr/>
        </p:nvCxnSpPr>
        <p:spPr>
          <a:xfrm>
            <a:off x="6769968" y="4166541"/>
            <a:ext cx="0" cy="35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7884368" y="25556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False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047375" y="3257149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583560" y="1754273"/>
            <a:ext cx="2372816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을 대입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5583560" y="4521297"/>
            <a:ext cx="2372816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프로그램 종료</a:t>
            </a:r>
            <a:endParaRPr lang="ko-KR" altLang="en-US" sz="1400" b="1" dirty="0"/>
          </a:p>
        </p:txBody>
      </p:sp>
      <p:cxnSp>
        <p:nvCxnSpPr>
          <p:cNvPr id="29" name="꺾인 연결선 28"/>
          <p:cNvCxnSpPr>
            <a:stCxn id="20" idx="3"/>
            <a:endCxn id="28" idx="3"/>
          </p:cNvCxnSpPr>
          <p:nvPr/>
        </p:nvCxnSpPr>
        <p:spPr>
          <a:xfrm>
            <a:off x="7956376" y="2904198"/>
            <a:ext cx="12700" cy="188712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942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if</a:t>
            </a:r>
            <a:r>
              <a:rPr lang="ko-KR" altLang="en-US" b="1" dirty="0" smtClean="0"/>
              <a:t>문 </a:t>
            </a:r>
            <a:r>
              <a:rPr lang="en-US" altLang="ko-KR" b="1" dirty="0" smtClean="0"/>
              <a:t>Example 2</a:t>
            </a:r>
            <a:endParaRPr lang="ko-KR" altLang="en-US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83702"/>
            <a:ext cx="5184576" cy="359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737753"/>
            <a:ext cx="2902506" cy="126876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1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if</a:t>
            </a:r>
            <a:r>
              <a:rPr lang="ko-KR" altLang="en-US" b="1" dirty="0" smtClean="0"/>
              <a:t>문 </a:t>
            </a:r>
            <a:r>
              <a:rPr lang="en-US" altLang="ko-KR" b="1" dirty="0" smtClean="0"/>
              <a:t>Example 3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717" y="1412776"/>
            <a:ext cx="456450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01208"/>
            <a:ext cx="3250647" cy="1008112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2386" y="191648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if~else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7" y="1847239"/>
            <a:ext cx="522931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조건문이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참일 때와 거짓일 때 다른 문장이 실행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 err="1" smtClean="0"/>
              <a:t>if~else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30158" y="3940314"/>
            <a:ext cx="1838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if (condition )</a:t>
            </a:r>
          </a:p>
          <a:p>
            <a:pPr latinLnBrk="0">
              <a:lnSpc>
                <a:spcPct val="150000"/>
              </a:lnSpc>
            </a:pP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 statement 1</a:t>
            </a:r>
            <a:r>
              <a:rPr kumimoji="0" lang="ko-KR" altLang="en-US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;</a:t>
            </a:r>
          </a:p>
          <a:p>
            <a:pPr latinLnBrk="0">
              <a:lnSpc>
                <a:spcPct val="150000"/>
              </a:lnSpc>
            </a:pP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else</a:t>
            </a:r>
          </a:p>
          <a:p>
            <a:pPr latinLnBrk="0">
              <a:lnSpc>
                <a:spcPct val="150000"/>
              </a:lnSpc>
            </a:pP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 statement 2;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4318631" y="3706053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4318631" y="4689140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statement 1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endCxn id="20" idx="0"/>
          </p:cNvCxnSpPr>
          <p:nvPr/>
        </p:nvCxnSpPr>
        <p:spPr>
          <a:xfrm>
            <a:off x="5218731" y="3356992"/>
            <a:ext cx="0" cy="349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stCxn id="20" idx="2"/>
            <a:endCxn id="21" idx="0"/>
          </p:cNvCxnSpPr>
          <p:nvPr/>
        </p:nvCxnSpPr>
        <p:spPr>
          <a:xfrm>
            <a:off x="5218731" y="4246113"/>
            <a:ext cx="0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stCxn id="21" idx="2"/>
          </p:cNvCxnSpPr>
          <p:nvPr/>
        </p:nvCxnSpPr>
        <p:spPr>
          <a:xfrm flipH="1">
            <a:off x="5213597" y="5229200"/>
            <a:ext cx="5134" cy="65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꺾인 연결선 24"/>
          <p:cNvCxnSpPr>
            <a:stCxn id="20" idx="3"/>
            <a:endCxn id="28" idx="0"/>
          </p:cNvCxnSpPr>
          <p:nvPr/>
        </p:nvCxnSpPr>
        <p:spPr>
          <a:xfrm>
            <a:off x="6118831" y="3976083"/>
            <a:ext cx="1585517" cy="71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6228184" y="364502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49685" y="4345359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6804248" y="4689140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statement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cxnSp>
        <p:nvCxnSpPr>
          <p:cNvPr id="29" name="꺾인 연결선 28"/>
          <p:cNvCxnSpPr>
            <a:stCxn id="28" idx="2"/>
          </p:cNvCxnSpPr>
          <p:nvPr/>
        </p:nvCxnSpPr>
        <p:spPr>
          <a:xfrm rot="5400000">
            <a:off x="6297106" y="4150826"/>
            <a:ext cx="328868" cy="24856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550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 err="1" smtClean="0"/>
              <a:t>if~else</a:t>
            </a:r>
            <a:r>
              <a:rPr lang="ko-KR" altLang="en-US" b="1" dirty="0" smtClean="0"/>
              <a:t>문 </a:t>
            </a:r>
            <a:r>
              <a:rPr lang="en-US" altLang="ko-KR" b="1" dirty="0" smtClean="0"/>
              <a:t>Example 1</a:t>
            </a:r>
            <a:endParaRPr lang="ko-KR" altLang="en-US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664922" cy="296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39" y="5374991"/>
            <a:ext cx="23889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순서도: 판단 8"/>
          <p:cNvSpPr/>
          <p:nvPr/>
        </p:nvSpPr>
        <p:spPr>
          <a:xfrm>
            <a:off x="4678671" y="2940304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 &lt; 10 ?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4678671" y="3923391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“a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10 </a:t>
            </a:r>
            <a:r>
              <a:rPr lang="ko-KR" altLang="en-US" sz="1400" b="1" dirty="0" smtClean="0"/>
              <a:t>이하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  <p:cxnSp>
        <p:nvCxnSpPr>
          <p:cNvPr id="11" name="직선 화살표 연결선 10"/>
          <p:cNvCxnSpPr>
            <a:stCxn id="20" idx="2"/>
            <a:endCxn id="9" idx="0"/>
          </p:cNvCxnSpPr>
          <p:nvPr/>
        </p:nvCxnSpPr>
        <p:spPr>
          <a:xfrm>
            <a:off x="5578771" y="2497672"/>
            <a:ext cx="0" cy="442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직선 화살표 연결선 11"/>
          <p:cNvCxnSpPr>
            <a:stCxn id="9" idx="2"/>
            <a:endCxn id="10" idx="0"/>
          </p:cNvCxnSpPr>
          <p:nvPr/>
        </p:nvCxnSpPr>
        <p:spPr>
          <a:xfrm>
            <a:off x="5578771" y="3480364"/>
            <a:ext cx="0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직선 화살표 연결선 12"/>
          <p:cNvCxnSpPr>
            <a:stCxn id="10" idx="2"/>
            <a:endCxn id="21" idx="0"/>
          </p:cNvCxnSpPr>
          <p:nvPr/>
        </p:nvCxnSpPr>
        <p:spPr>
          <a:xfrm>
            <a:off x="5578771" y="4463451"/>
            <a:ext cx="0" cy="65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꺾인 연결선 13"/>
          <p:cNvCxnSpPr>
            <a:stCxn id="9" idx="3"/>
            <a:endCxn id="17" idx="0"/>
          </p:cNvCxnSpPr>
          <p:nvPr/>
        </p:nvCxnSpPr>
        <p:spPr>
          <a:xfrm>
            <a:off x="6478871" y="3210334"/>
            <a:ext cx="1585517" cy="71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6926630" y="2844812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73637" y="3427201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7164288" y="3923391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“a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10 </a:t>
            </a:r>
            <a:r>
              <a:rPr lang="ko-KR" altLang="en-US" sz="1400" b="1" dirty="0" smtClean="0"/>
              <a:t>초과</a:t>
            </a:r>
            <a:r>
              <a:rPr lang="en-US" altLang="ko-KR" sz="1400" b="1" dirty="0" smtClean="0"/>
              <a:t>” </a:t>
            </a:r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  <p:cxnSp>
        <p:nvCxnSpPr>
          <p:cNvPr id="19" name="꺾인 연결선 18"/>
          <p:cNvCxnSpPr>
            <a:stCxn id="17" idx="2"/>
          </p:cNvCxnSpPr>
          <p:nvPr/>
        </p:nvCxnSpPr>
        <p:spPr>
          <a:xfrm rot="5400000">
            <a:off x="6657146" y="3385077"/>
            <a:ext cx="328868" cy="24856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직사각형 19"/>
          <p:cNvSpPr/>
          <p:nvPr/>
        </p:nvSpPr>
        <p:spPr>
          <a:xfrm>
            <a:off x="4678671" y="1957612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 &lt;- 20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78671" y="5121188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프로그램 종료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91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b="1" dirty="0" err="1" smtClean="0"/>
              <a:t>if~else</a:t>
            </a:r>
            <a:r>
              <a:rPr lang="ko-KR" altLang="en-US" b="1" dirty="0" smtClean="0"/>
              <a:t>문 </a:t>
            </a:r>
            <a:r>
              <a:rPr lang="en-US" altLang="ko-KR" b="1" dirty="0" smtClean="0"/>
              <a:t>Example 2</a:t>
            </a:r>
            <a:endParaRPr lang="ko-KR" altLang="en-US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08720"/>
            <a:ext cx="4968552" cy="536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965782" y="35730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5249" y="191648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중첩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if 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7" y="1847239"/>
            <a:ext cx="402635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if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문을 수행한 후 또 다른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if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문을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중첩 </a:t>
            </a:r>
            <a:r>
              <a:rPr lang="en-US" altLang="ko-KR" b="1" dirty="0" smtClean="0"/>
              <a:t>if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3005" y="3507972"/>
            <a:ext cx="1838965" cy="2585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if(condition 1)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{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if(condition 2)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  statement 1;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else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  statement 2;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}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else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statement 3;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2627784" y="4232886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 2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2627784" y="5215973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statement 1</a:t>
            </a:r>
            <a:endParaRPr lang="ko-KR" altLang="en-US" sz="1400" b="1" dirty="0"/>
          </a:p>
        </p:txBody>
      </p:sp>
      <p:cxnSp>
        <p:nvCxnSpPr>
          <p:cNvPr id="34" name="직선 화살표 연결선 33"/>
          <p:cNvCxnSpPr>
            <a:stCxn id="42" idx="2"/>
            <a:endCxn id="32" idx="0"/>
          </p:cNvCxnSpPr>
          <p:nvPr/>
        </p:nvCxnSpPr>
        <p:spPr>
          <a:xfrm>
            <a:off x="3527884" y="3883825"/>
            <a:ext cx="0" cy="349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직선 화살표 연결선 34"/>
          <p:cNvCxnSpPr>
            <a:stCxn id="32" idx="2"/>
            <a:endCxn id="33" idx="0"/>
          </p:cNvCxnSpPr>
          <p:nvPr/>
        </p:nvCxnSpPr>
        <p:spPr>
          <a:xfrm>
            <a:off x="3527884" y="4772946"/>
            <a:ext cx="0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직선 화살표 연결선 35"/>
          <p:cNvCxnSpPr>
            <a:stCxn id="33" idx="2"/>
          </p:cNvCxnSpPr>
          <p:nvPr/>
        </p:nvCxnSpPr>
        <p:spPr>
          <a:xfrm>
            <a:off x="3527884" y="5756033"/>
            <a:ext cx="0" cy="769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꺾인 연결선 36"/>
          <p:cNvCxnSpPr>
            <a:stCxn id="32" idx="3"/>
            <a:endCxn id="40" idx="0"/>
          </p:cNvCxnSpPr>
          <p:nvPr/>
        </p:nvCxnSpPr>
        <p:spPr>
          <a:xfrm>
            <a:off x="4427984" y="4502916"/>
            <a:ext cx="1332148" cy="71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4716016" y="413739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522750" y="4719783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4860032" y="5215973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statement </a:t>
            </a:r>
            <a:r>
              <a:rPr lang="en-US" altLang="ko-KR" sz="1400" b="1" dirty="0" smtClean="0"/>
              <a:t> 2</a:t>
            </a:r>
            <a:endParaRPr lang="ko-KR" altLang="en-US" sz="1400" b="1" dirty="0"/>
          </a:p>
        </p:txBody>
      </p:sp>
      <p:cxnSp>
        <p:nvCxnSpPr>
          <p:cNvPr id="41" name="꺾인 연결선 40"/>
          <p:cNvCxnSpPr>
            <a:stCxn id="40" idx="2"/>
          </p:cNvCxnSpPr>
          <p:nvPr/>
        </p:nvCxnSpPr>
        <p:spPr>
          <a:xfrm rot="5400000">
            <a:off x="4479573" y="4804344"/>
            <a:ext cx="328871" cy="2232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순서도: 판단 41"/>
          <p:cNvSpPr/>
          <p:nvPr/>
        </p:nvSpPr>
        <p:spPr>
          <a:xfrm>
            <a:off x="2627784" y="3343765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 1</a:t>
            </a:r>
            <a:endParaRPr lang="ko-KR" altLang="en-US" sz="1200" b="1" dirty="0"/>
          </a:p>
        </p:txBody>
      </p:sp>
      <p:sp>
        <p:nvSpPr>
          <p:cNvPr id="43" name="직사각형 42"/>
          <p:cNvSpPr/>
          <p:nvPr/>
        </p:nvSpPr>
        <p:spPr>
          <a:xfrm>
            <a:off x="7020272" y="5215973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statement </a:t>
            </a:r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cxnSp>
        <p:nvCxnSpPr>
          <p:cNvPr id="44" name="꺾인 연결선 43"/>
          <p:cNvCxnSpPr>
            <a:stCxn id="42" idx="3"/>
            <a:endCxn id="43" idx="0"/>
          </p:cNvCxnSpPr>
          <p:nvPr/>
        </p:nvCxnSpPr>
        <p:spPr>
          <a:xfrm>
            <a:off x="4427984" y="3613795"/>
            <a:ext cx="3492388" cy="16021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꺾인 연결선 44"/>
          <p:cNvCxnSpPr>
            <a:stCxn id="43" idx="2"/>
          </p:cNvCxnSpPr>
          <p:nvPr/>
        </p:nvCxnSpPr>
        <p:spPr>
          <a:xfrm rot="5400000">
            <a:off x="5483493" y="3800424"/>
            <a:ext cx="481271" cy="43924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3522750" y="3905752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680259" y="32444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cxnSp>
        <p:nvCxnSpPr>
          <p:cNvPr id="48" name="직선 화살표 연결선 47"/>
          <p:cNvCxnSpPr>
            <a:endCxn id="42" idx="0"/>
          </p:cNvCxnSpPr>
          <p:nvPr/>
        </p:nvCxnSpPr>
        <p:spPr>
          <a:xfrm>
            <a:off x="3522750" y="2900738"/>
            <a:ext cx="5134" cy="4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236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중첩 </a:t>
            </a:r>
            <a:r>
              <a:rPr lang="en-US" altLang="ko-KR" b="1" dirty="0" smtClean="0"/>
              <a:t>if</a:t>
            </a:r>
            <a:r>
              <a:rPr lang="ko-KR" altLang="en-US" b="1" dirty="0" smtClean="0"/>
              <a:t>문 </a:t>
            </a:r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960440" cy="532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3081810" cy="1020727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6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Lab. Class rule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86080" y="1310640"/>
            <a:ext cx="8402320" cy="507963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kern="0" dirty="0" smtClean="0"/>
              <a:t>2~3 problems 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If you finish each problem before 21:50, you will get 100%.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If you submit your solution with detailed explanation 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before Friday 23:59 </a:t>
            </a:r>
            <a:r>
              <a:rPr lang="en-US" altLang="ko-KR" sz="2000" kern="0" dirty="0"/>
              <a:t>to http://ide.skku.goorm.io, </a:t>
            </a:r>
            <a:r>
              <a:rPr lang="en-US" altLang="ko-KR" sz="2000" kern="0" dirty="0" smtClean="0"/>
              <a:t>you will get 90%.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Otherwise, you will get 0%.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Submit your solution to </a:t>
            </a:r>
            <a:r>
              <a:rPr lang="en-US" altLang="ko-KR" sz="2000" kern="0" dirty="0"/>
              <a:t>http://ide.skku.goorm.io </a:t>
            </a:r>
            <a:r>
              <a:rPr lang="en-US" altLang="ko-KR" sz="2000" kern="0" dirty="0" smtClean="0"/>
              <a:t>(a single C file, explanation should be included as comments)</a:t>
            </a:r>
          </a:p>
          <a:p>
            <a:endParaRPr lang="en-US" altLang="ko-KR" sz="2000" kern="0" dirty="0"/>
          </a:p>
          <a:p>
            <a:r>
              <a:rPr lang="en-US" altLang="ko-KR" sz="2000" kern="0" dirty="0" smtClean="0"/>
              <a:t>Attention : Problems = 50:50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52626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85471" y="1774557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1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(15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8254" y="3068960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144" y="3111818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85472" y="3429000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2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(15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8254" y="4808552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144" y="4851410"/>
            <a:ext cx="1986689" cy="1343044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85472" y="5157192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(20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8" y="1488460"/>
            <a:ext cx="6091554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키보드로 점수를 입력 받아 성적을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95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A+, 90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A, 85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B+, 80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B, 75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C+, 70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C, 65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D+, 60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이상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D, 60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미만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F 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85,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B+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509" y="3356992"/>
            <a:ext cx="5917004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키보드로 정수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개를 입력 받아서 오름차순으로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력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10, 100, 50,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10, 50,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100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3508" y="4955253"/>
            <a:ext cx="6091554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키보드로부터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수식을 입력 받아 계산 결과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연산자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+,-,*,/,%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1 + 2,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오늘의 연습문제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27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rule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86080" y="1310640"/>
            <a:ext cx="8402320" cy="5079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kern="0" dirty="0" smtClean="0"/>
              <a:t>1 problem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If you submit your solution with detailed explanation 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before Fri 23:59</a:t>
            </a:r>
            <a:r>
              <a:rPr lang="en-US" altLang="ko-KR" sz="2000" kern="0" dirty="0" smtClean="0"/>
              <a:t> to </a:t>
            </a:r>
            <a:r>
              <a:rPr lang="en-US" altLang="ko-KR" sz="2000" kern="0" dirty="0"/>
              <a:t>http://ide.skku.goorm.io, </a:t>
            </a:r>
            <a:r>
              <a:rPr lang="en-US" altLang="ko-KR" sz="2000" kern="0" dirty="0" smtClean="0"/>
              <a:t>you will get 100%.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If you submit your solution with detailed explanation 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before next Monday 23:59</a:t>
            </a:r>
            <a:r>
              <a:rPr lang="en-US" altLang="ko-KR" sz="2000" kern="0" dirty="0" smtClean="0"/>
              <a:t> to http://ide.skku.goorm.io, you will get 90%.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Otherwise, you will get 0%.</a:t>
            </a:r>
          </a:p>
          <a:p>
            <a:endParaRPr lang="en-US" altLang="ko-KR" sz="2000" kern="0" dirty="0" smtClean="0"/>
          </a:p>
          <a:p>
            <a:r>
              <a:rPr lang="en-US" altLang="ko-KR" sz="2000" kern="0" dirty="0" smtClean="0"/>
              <a:t>Submit your solution to </a:t>
            </a:r>
            <a:r>
              <a:rPr lang="en-US" altLang="ko-KR" sz="2000" kern="0" dirty="0"/>
              <a:t>http://ide.skku.goorm.io </a:t>
            </a:r>
            <a:r>
              <a:rPr lang="en-US" altLang="ko-KR" sz="2000" kern="0" dirty="0" smtClean="0"/>
              <a:t>(a single C file, explanation should be included as comments)</a:t>
            </a:r>
            <a:endParaRPr lang="ko-KR" altLang="en-US" sz="2000" kern="0" dirty="0" smtClean="0"/>
          </a:p>
          <a:p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5999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87630" y="1556792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14612" y="1627776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87630" y="2490251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87630" y="3466505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887630" y="4442760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2252" y="1640960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Ⅰ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2252" y="257441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Ⅱ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2252" y="3550673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Ⅲ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2252" y="452692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Ⅳ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4612" y="2554108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14612" y="3529112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612" y="4504709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10947" y="2598981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kern="120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기본 산술 연산자</a:t>
            </a:r>
            <a:endParaRPr kumimoji="1" lang="ko-KR" altLang="en-US" sz="2000" kern="12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13280" y="35739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kern="12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관계연산자</a:t>
            </a:r>
            <a:endParaRPr kumimoji="1" lang="ko-KR" altLang="en-US" sz="2000" kern="12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7824" y="4549582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if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문</a:t>
            </a:r>
            <a:endParaRPr kumimoji="1" lang="ko-KR" altLang="en-US" sz="2000" kern="12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5526" y="1672649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kern="1200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printf</a:t>
            </a:r>
            <a:r>
              <a:rPr kumimoji="1" lang="en-US" altLang="ko-KR" sz="2000" kern="12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() </a:t>
            </a:r>
            <a:r>
              <a:rPr kumimoji="1" lang="ko-KR" altLang="en-US" sz="2000" kern="12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함수의 서식 지정</a:t>
            </a:r>
            <a:endParaRPr kumimoji="1" lang="ko-KR" altLang="en-US" sz="2000" kern="12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90470" y="5378864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3640" y="546303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V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17452" y="5440813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29363" y="5485686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kern="120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연습문제</a:t>
            </a:r>
            <a:endParaRPr kumimoji="1" lang="ko-KR" altLang="en-US" sz="2000" kern="12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서식 지정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9831"/>
              </p:ext>
            </p:extLst>
          </p:nvPr>
        </p:nvGraphicFramePr>
        <p:xfrm>
          <a:off x="1331640" y="908720"/>
          <a:ext cx="6480720" cy="576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2700300"/>
                <a:gridCol w="2160240"/>
              </a:tblGrid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서식 문자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%d, %x, %o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r>
                        <a:rPr lang="en-US" altLang="ko-KR" dirty="0" smtClean="0"/>
                        <a:t>, 16</a:t>
                      </a:r>
                      <a:r>
                        <a:rPr lang="ko-KR" altLang="en-US" dirty="0" smtClean="0"/>
                        <a:t>진수</a:t>
                      </a:r>
                      <a:r>
                        <a:rPr lang="en-US" altLang="ko-KR" dirty="0" smtClean="0"/>
                        <a:t>, 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%f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%lf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새로운 줄로 이동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Enter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다음 탭으로 이동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뒤로 한</a:t>
                      </a:r>
                      <a:r>
                        <a:rPr lang="ko-KR" altLang="en-US" baseline="0" dirty="0" smtClean="0"/>
                        <a:t> 칸 이동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 space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줄의 맨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앞으로 이동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Home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삑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 </a:t>
                      </a:r>
                      <a:r>
                        <a:rPr lang="ko-KR" altLang="en-US" dirty="0" smtClean="0"/>
                        <a:t>출력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 </a:t>
                      </a:r>
                      <a:r>
                        <a:rPr lang="ko-KR" altLang="en-US" dirty="0" smtClean="0"/>
                        <a:t>출력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 </a:t>
                      </a:r>
                      <a:r>
                        <a:rPr lang="ko-KR" altLang="en-US" dirty="0" smtClean="0"/>
                        <a:t>출력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기본 형태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5"/>
            <a:ext cx="51339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47" y="1772816"/>
            <a:ext cx="33242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28184" y="2420888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28184" y="2654449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28184" y="2891036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28184" y="3129930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28184" y="3363491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28184" y="3600078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28184" y="3861048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28184" y="4094609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28184" y="4331196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28184" y="4570090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28184" y="4803651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5040238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8184" y="5280645"/>
            <a:ext cx="1368152" cy="18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산술 연산자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56853"/>
              </p:ext>
            </p:extLst>
          </p:nvPr>
        </p:nvGraphicFramePr>
        <p:xfrm>
          <a:off x="1547664" y="1916832"/>
          <a:ext cx="6096000" cy="3472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2304256"/>
                <a:gridCol w="2183904"/>
              </a:tblGrid>
              <a:tr h="496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대입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a=1</a:t>
                      </a:r>
                      <a:endParaRPr lang="ko-KR" altLang="en-US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a=1+2</a:t>
                      </a:r>
                      <a:endParaRPr lang="ko-KR" altLang="en-US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a=1-2</a:t>
                      </a:r>
                      <a:endParaRPr lang="ko-KR" altLang="en-US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a=1*2</a:t>
                      </a:r>
                      <a:endParaRPr lang="ko-KR" altLang="en-US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a=1/2</a:t>
                      </a:r>
                      <a:endParaRPr lang="ko-KR" altLang="en-US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나머지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a=1%2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 활용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9" y="1340768"/>
            <a:ext cx="5915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66492"/>
            <a:ext cx="2362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64288" y="4052689"/>
            <a:ext cx="1642120" cy="26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64288" y="4305300"/>
            <a:ext cx="1642120" cy="26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64288" y="4541887"/>
            <a:ext cx="1642120" cy="26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64288" y="4809356"/>
            <a:ext cx="1642120" cy="26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64288" y="5081017"/>
            <a:ext cx="1642120" cy="26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4288" y="5332462"/>
            <a:ext cx="1642120" cy="26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64288" y="5616302"/>
            <a:ext cx="1642120" cy="26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94008"/>
              </p:ext>
            </p:extLst>
          </p:nvPr>
        </p:nvGraphicFramePr>
        <p:xfrm>
          <a:off x="1019943" y="1685030"/>
          <a:ext cx="7224465" cy="35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/>
                <a:gridCol w="1800200"/>
                <a:gridCol w="3960441"/>
              </a:tblGrid>
              <a:tr h="506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6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값이 동일하면 참이다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6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같지 않다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값이 다르면 참이다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6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왼쪽이 크면 참이다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6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왼쪽이 작으면 참이다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6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크거나 같다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왼쪽이 크거나 같으면 참이다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6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작거나 같다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왼쪽이 작거나 같으면 참이다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652</Words>
  <Application>Microsoft Office PowerPoint</Application>
  <PresentationFormat>화면 슬라이드 쇼(4:3)</PresentationFormat>
  <Paragraphs>195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 디자인</vt:lpstr>
      <vt:lpstr>프로그래밍 기초(c언어) 실습</vt:lpstr>
      <vt:lpstr>Lab. Class rule</vt:lpstr>
      <vt:lpstr>Homework rule</vt:lpstr>
      <vt:lpstr>Contents</vt:lpstr>
      <vt:lpstr>printf() 함수의 서식 지정</vt:lpstr>
      <vt:lpstr>printf() 함수의 기본 형태</vt:lpstr>
      <vt:lpstr>기본 산술 연산자</vt:lpstr>
      <vt:lpstr>산술연산자 활용</vt:lpstr>
      <vt:lpstr>관계 연산자</vt:lpstr>
      <vt:lpstr>관계연산자 활용</vt:lpstr>
      <vt:lpstr>기본 if문</vt:lpstr>
      <vt:lpstr>기본 if문 Example 1</vt:lpstr>
      <vt:lpstr>기본 if문 Example 2</vt:lpstr>
      <vt:lpstr>기본 if문 Example 3</vt:lpstr>
      <vt:lpstr>if~else 문</vt:lpstr>
      <vt:lpstr>if~else문 Example 1</vt:lpstr>
      <vt:lpstr>if~else문 Example 2</vt:lpstr>
      <vt:lpstr>중첩 if문</vt:lpstr>
      <vt:lpstr>중첩 if문 Example</vt:lpstr>
      <vt:lpstr>오늘의 연습문제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Jeong</cp:lastModifiedBy>
  <cp:revision>68</cp:revision>
  <dcterms:created xsi:type="dcterms:W3CDTF">2009-02-02T07:38:00Z</dcterms:created>
  <dcterms:modified xsi:type="dcterms:W3CDTF">2015-03-09T06:03:41Z</dcterms:modified>
</cp:coreProperties>
</file>