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84" r:id="rId4"/>
    <p:sldId id="285" r:id="rId5"/>
    <p:sldId id="286" r:id="rId6"/>
    <p:sldId id="299" r:id="rId7"/>
    <p:sldId id="298" r:id="rId8"/>
    <p:sldId id="292" r:id="rId9"/>
    <p:sldId id="288" r:id="rId10"/>
    <p:sldId id="293" r:id="rId11"/>
    <p:sldId id="287" r:id="rId12"/>
    <p:sldId id="294" r:id="rId13"/>
    <p:sldId id="291" r:id="rId14"/>
    <p:sldId id="295" r:id="rId15"/>
    <p:sldId id="290" r:id="rId16"/>
    <p:sldId id="296" r:id="rId17"/>
    <p:sldId id="297" r:id="rId18"/>
    <p:sldId id="300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5" autoAdjust="0"/>
  </p:normalViewPr>
  <p:slideViewPr>
    <p:cSldViewPr>
      <p:cViewPr>
        <p:scale>
          <a:sx n="75" d="100"/>
          <a:sy n="75" d="100"/>
        </p:scale>
        <p:origin x="-1380" y="-216"/>
      </p:cViewPr>
      <p:guideLst>
        <p:guide orient="horz" pos="3933"/>
        <p:guide orient="horz" pos="618"/>
        <p:guide pos="269"/>
        <p:guide pos="549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8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DB348-64B1-456D-9188-F810513702A1}" type="datetimeFigureOut">
              <a:rPr lang="ko-KR" altLang="en-US" smtClean="0"/>
              <a:t>2015-03-12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749ED-9D9D-48DF-8B66-5F4BD4682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MS03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081" name="Picture 9" descr="MS03-cover0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108950" y="5245100"/>
            <a:ext cx="609600" cy="276225"/>
          </a:xfrm>
          <a:prstGeom prst="rect">
            <a:avLst/>
          </a:prstGeom>
          <a:noFill/>
        </p:spPr>
      </p:pic>
      <p:pic>
        <p:nvPicPr>
          <p:cNvPr id="3082" name="Picture 10" descr="MS03-cover0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27900" y="5942013"/>
            <a:ext cx="1000125" cy="914400"/>
          </a:xfrm>
          <a:prstGeom prst="rect">
            <a:avLst/>
          </a:prstGeom>
          <a:noFill/>
        </p:spPr>
      </p:pic>
      <p:pic>
        <p:nvPicPr>
          <p:cNvPr id="3083" name="Picture 11" descr="MS03-cover0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336550" y="4868863"/>
            <a:ext cx="2200275" cy="9525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54238"/>
            <a:ext cx="7772400" cy="57785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09688" y="2811463"/>
            <a:ext cx="6400800" cy="406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2200">
                <a:solidFill>
                  <a:schemeClr val="tx2"/>
                </a:solidFill>
                <a:latin typeface="HY견고딕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E1D9A-4D2D-4D70-90BD-048F5C1B767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107950"/>
            <a:ext cx="2136775" cy="60182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107950"/>
            <a:ext cx="6261100" cy="60182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03103-D567-4F5F-8060-0248560302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67ED0-9F75-4AAC-A8A8-44529151E6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9E079-471A-43CE-AFA9-8DB3E771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289CD-677B-4A44-A1ED-696581379D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5BA7-719B-416A-A818-5C994D5A71B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81AB2-7BD2-4495-B473-27646FF6D36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1AF0-B3A6-4774-B0F5-5B6EE8BC0EB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BBFF1-37E9-401C-9642-10C4309C94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06CA4-E8BC-42F4-8665-5B9A1997012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MS03-scr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33" name="Picture 9" descr="MS03-print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4300" y="828675"/>
            <a:ext cx="8915400" cy="6029325"/>
          </a:xfrm>
          <a:prstGeom prst="rect">
            <a:avLst/>
          </a:prstGeom>
          <a:noFill/>
        </p:spPr>
      </p:pic>
      <p:pic>
        <p:nvPicPr>
          <p:cNvPr id="1034" name="Picture 10" descr="MS03-screen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6521450" y="234950"/>
            <a:ext cx="2305050" cy="581025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107950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2238"/>
            <a:ext cx="2895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2238"/>
            <a:ext cx="21336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+mn-ea"/>
              </a:defRPr>
            </a:lvl1pPr>
          </a:lstStyle>
          <a:p>
            <a:fld id="{7AE3E645-E8A9-4F73-8CFE-7BBA2AC79D1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©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±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SzPct val="95000"/>
        <a:buFont typeface="Wingdings 2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è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프로그래밍 기초</a:t>
            </a:r>
            <a:r>
              <a:rPr lang="en-US" altLang="ko-KR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(c</a:t>
            </a:r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언어</a:t>
            </a:r>
            <a:r>
              <a:rPr lang="en-US" altLang="ko-KR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) </a:t>
            </a:r>
            <a:r>
              <a:rPr lang="ko-KR" alt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</a:rPr>
              <a:t>실습</a:t>
            </a:r>
            <a:endParaRPr lang="en-US" altLang="ko-KR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rgbClr val="002060"/>
                </a:solidFill>
                <a:latin typeface="Tahoma" pitchFamily="34" charset="0"/>
              </a:rPr>
              <a:t>3</a:t>
            </a:r>
            <a:r>
              <a:rPr lang="ko-KR" altLang="en-US" dirty="0" smtClean="0">
                <a:solidFill>
                  <a:srgbClr val="002060"/>
                </a:solidFill>
                <a:latin typeface="Tahoma" pitchFamily="34" charset="0"/>
              </a:rPr>
              <a:t>주차</a:t>
            </a:r>
            <a:endParaRPr lang="en-US" altLang="ko-KR" dirty="0" smtClean="0">
              <a:solidFill>
                <a:srgbClr val="00206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altLang="ko-KR" dirty="0">
              <a:solidFill>
                <a:srgbClr val="00206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0" y="1916832"/>
            <a:ext cx="5757870" cy="381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930533" y="2348879"/>
            <a:ext cx="1008112" cy="1960038"/>
            <a:chOff x="6930533" y="2348879"/>
            <a:chExt cx="1008112" cy="196003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533" y="2757975"/>
              <a:ext cx="1008112" cy="155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930533" y="2348879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4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기본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Switch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문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54" y="1132859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175717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8036" y="1668300"/>
            <a:ext cx="116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switch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5773" y="1454139"/>
            <a:ext cx="4463081" cy="797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if~else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문을 간결하게 표현한 것이다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변수의 값에 따라 해당 내용을 실행한다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004" y="3203397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switch(expression)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{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case condition1 :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statement 1;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break;          // optional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case condition 2 :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statement 2;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break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// 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endParaRPr kumimoji="0" lang="en-US" altLang="ko-KR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case default :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// 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optional</a:t>
            </a:r>
            <a:endParaRPr kumimoji="0" lang="en-US" altLang="ko-KR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595" y="3440554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statement 1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6429595" y="4397269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2</a:t>
            </a:r>
            <a:endParaRPr lang="ko-KR" altLang="en-US" sz="1200" b="1" dirty="0"/>
          </a:p>
        </p:txBody>
      </p:sp>
      <p:sp>
        <p:nvSpPr>
          <p:cNvPr id="12" name="순서도: 판단 11"/>
          <p:cNvSpPr/>
          <p:nvPr/>
        </p:nvSpPr>
        <p:spPr>
          <a:xfrm>
            <a:off x="4174604" y="3440554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 1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22984" y="3286665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26891" y="395727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790812" y="2657628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Start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11111" y="2746483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1111" y="6070072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4604" y="5246910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default</a:t>
            </a:r>
            <a:endParaRPr lang="ko-KR" altLang="en-US" sz="1200" b="1" dirty="0"/>
          </a:p>
        </p:txBody>
      </p:sp>
      <p:sp>
        <p:nvSpPr>
          <p:cNvPr id="28" name="순서도: 판단 27"/>
          <p:cNvSpPr/>
          <p:nvPr/>
        </p:nvSpPr>
        <p:spPr>
          <a:xfrm>
            <a:off x="4174604" y="4376629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 2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470051" y="483465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662508" y="4308993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4704" y="3177787"/>
            <a:ext cx="0" cy="26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8" idx="0"/>
          </p:cNvCxnSpPr>
          <p:nvPr/>
        </p:nvCxnSpPr>
        <p:spPr>
          <a:xfrm>
            <a:off x="5065577" y="3980614"/>
            <a:ext cx="9127" cy="39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8" idx="2"/>
            <a:endCxn id="21" idx="0"/>
          </p:cNvCxnSpPr>
          <p:nvPr/>
        </p:nvCxnSpPr>
        <p:spPr>
          <a:xfrm>
            <a:off x="5074704" y="4916689"/>
            <a:ext cx="0" cy="330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074704" y="5786970"/>
            <a:ext cx="0" cy="28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3"/>
            <a:endCxn id="8" idx="1"/>
          </p:cNvCxnSpPr>
          <p:nvPr/>
        </p:nvCxnSpPr>
        <p:spPr>
          <a:xfrm>
            <a:off x="5974804" y="3710584"/>
            <a:ext cx="454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73579" y="4634558"/>
            <a:ext cx="4547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1" idx="3"/>
            <a:endCxn id="19" idx="3"/>
          </p:cNvCxnSpPr>
          <p:nvPr/>
        </p:nvCxnSpPr>
        <p:spPr>
          <a:xfrm flipH="1">
            <a:off x="5938297" y="4667299"/>
            <a:ext cx="2291498" cy="1618425"/>
          </a:xfrm>
          <a:prstGeom prst="bentConnector3">
            <a:avLst>
              <a:gd name="adj1" fmla="val -99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>
            <a:off x="8220270" y="3710584"/>
            <a:ext cx="230637" cy="956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기본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Switch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문</a:t>
            </a:r>
            <a:r>
              <a:rPr lang="ko-KR" altLang="en-US" dirty="0"/>
              <a:t>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52" y="1412776"/>
            <a:ext cx="5538753" cy="528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839665" y="2636912"/>
            <a:ext cx="898003" cy="706967"/>
            <a:chOff x="6839665" y="2636912"/>
            <a:chExt cx="898003" cy="706967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3068960"/>
              <a:ext cx="861412" cy="274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839665" y="263691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8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기본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do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...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while</a:t>
            </a:r>
            <a:r>
              <a:rPr lang="ko-KR" altLang="en-US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문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54" y="1132859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175717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3272" y="166830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d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o…while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5773" y="1268875"/>
            <a:ext cx="4996881" cy="1156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내용을 한번 실행한 후 반복 조건을 검사한다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조건이 참이면 내용을 실행한다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조건이 거짓이면 반복 문을 탈출한다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3356992"/>
            <a:ext cx="1787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do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   statement 1;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   statement 2;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           ⋮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   statement n;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}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while(condition)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59603" y="3456708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statement 1</a:t>
            </a:r>
            <a:endParaRPr lang="ko-KR" altLang="en-US" sz="12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59703" y="3092378"/>
            <a:ext cx="0" cy="349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955783" y="3987243"/>
            <a:ext cx="7840" cy="305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직사각형 10"/>
          <p:cNvSpPr/>
          <p:nvPr/>
        </p:nvSpPr>
        <p:spPr>
          <a:xfrm>
            <a:off x="4059603" y="4309467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2</a:t>
            </a:r>
            <a:endParaRPr lang="ko-KR" altLang="en-US" sz="1200" b="1" dirty="0"/>
          </a:p>
        </p:txBody>
      </p:sp>
      <p:sp>
        <p:nvSpPr>
          <p:cNvPr id="12" name="순서도: 판단 11"/>
          <p:cNvSpPr/>
          <p:nvPr/>
        </p:nvSpPr>
        <p:spPr>
          <a:xfrm>
            <a:off x="4059287" y="6025664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831" y="5924251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67459" y="59879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1891" y="2657628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Start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2190" y="2746483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08981" y="6080042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2" idx="3"/>
            <a:endCxn id="19" idx="1"/>
          </p:cNvCxnSpPr>
          <p:nvPr/>
        </p:nvCxnSpPr>
        <p:spPr>
          <a:xfrm>
            <a:off x="5859487" y="6295694"/>
            <a:ext cx="4494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55683" y="5282779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4827382" y="491074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⋮</a:t>
            </a:r>
            <a:endParaRPr lang="ko-KR" altLang="en-US" dirty="0"/>
          </a:p>
        </p:txBody>
      </p:sp>
      <p:cxnSp>
        <p:nvCxnSpPr>
          <p:cNvPr id="33" name="꺾인 연결선 32"/>
          <p:cNvCxnSpPr>
            <a:stCxn id="12" idx="1"/>
            <a:endCxn id="8" idx="1"/>
          </p:cNvCxnSpPr>
          <p:nvPr/>
        </p:nvCxnSpPr>
        <p:spPr>
          <a:xfrm rot="10800000" flipH="1">
            <a:off x="4059287" y="3726738"/>
            <a:ext cx="316" cy="2568956"/>
          </a:xfrm>
          <a:prstGeom prst="bentConnector3">
            <a:avLst>
              <a:gd name="adj1" fmla="val -1024841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2"/>
            <a:endCxn id="12" idx="0"/>
          </p:cNvCxnSpPr>
          <p:nvPr/>
        </p:nvCxnSpPr>
        <p:spPr>
          <a:xfrm>
            <a:off x="4955783" y="5822839"/>
            <a:ext cx="3604" cy="20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412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기본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do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...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while</a:t>
            </a:r>
            <a:r>
              <a:rPr lang="ko-KR" altLang="en-US" kern="12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문</a:t>
            </a:r>
            <a:r>
              <a:rPr lang="ko-KR" altLang="en-US" dirty="0"/>
              <a:t>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0207"/>
            <a:ext cx="5900656" cy="45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020271" y="2411596"/>
            <a:ext cx="1080120" cy="1929505"/>
            <a:chOff x="7020271" y="2411596"/>
            <a:chExt cx="1080120" cy="192950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1" y="2780928"/>
              <a:ext cx="1080120" cy="1560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111330" y="2411596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257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Break,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Continue</a:t>
            </a:r>
            <a:r>
              <a:rPr lang="ko-KR" altLang="en-US" kern="12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문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54" y="1132859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175717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6173" y="1524073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Break,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C</a:t>
            </a:r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ontinue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5773" y="1268875"/>
            <a:ext cx="5594801" cy="1156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Break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문은 특정 조건일 때 반복 문을 빠져나간다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Continue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문은 특정 조건일 때 반복문의 조건검사로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  <a:p>
            <a:pPr>
              <a:lnSpc>
                <a:spcPts val="2700"/>
              </a:lnSpc>
              <a:spcBef>
                <a:spcPts val="100"/>
              </a:spcBef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 돌아간다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005" y="3507972"/>
            <a:ext cx="21467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while(condition 1)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{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if(condition 2)     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continue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 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1;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if(condition 3)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break</a:t>
            </a:r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  <a:endParaRPr kumimoji="0" lang="en-US" altLang="ko-KR" dirty="0" smtClean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statement 2;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084928" y="4754041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statement 1</a:t>
            </a:r>
            <a:endParaRPr lang="ko-KR" altLang="en-US" sz="1200" b="1" dirty="0"/>
          </a:p>
        </p:txBody>
      </p:sp>
      <p:cxnSp>
        <p:nvCxnSpPr>
          <p:cNvPr id="51" name="직선 화살표 연결선 50"/>
          <p:cNvCxnSpPr>
            <a:stCxn id="54" idx="2"/>
            <a:endCxn id="66" idx="0"/>
          </p:cNvCxnSpPr>
          <p:nvPr/>
        </p:nvCxnSpPr>
        <p:spPr>
          <a:xfrm>
            <a:off x="4985028" y="3832308"/>
            <a:ext cx="0" cy="169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992593" y="4542179"/>
            <a:ext cx="3920" cy="201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순서도: 판단 53"/>
          <p:cNvSpPr/>
          <p:nvPr/>
        </p:nvSpPr>
        <p:spPr>
          <a:xfrm>
            <a:off x="4084928" y="3292248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 1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087508" y="3694342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794655" y="325282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cxnSp>
        <p:nvCxnSpPr>
          <p:cNvPr id="57" name="직선 화살표 연결선 56"/>
          <p:cNvCxnSpPr>
            <a:stCxn id="59" idx="2"/>
            <a:endCxn id="54" idx="0"/>
          </p:cNvCxnSpPr>
          <p:nvPr/>
        </p:nvCxnSpPr>
        <p:spPr>
          <a:xfrm>
            <a:off x="4985028" y="3088932"/>
            <a:ext cx="0" cy="203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꺾인 연결선 57"/>
          <p:cNvCxnSpPr>
            <a:stCxn id="66" idx="1"/>
            <a:endCxn id="54" idx="1"/>
          </p:cNvCxnSpPr>
          <p:nvPr/>
        </p:nvCxnSpPr>
        <p:spPr>
          <a:xfrm rot="10800000">
            <a:off x="4084928" y="3562279"/>
            <a:ext cx="12700" cy="70987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4121435" y="2657628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486658" y="6317711"/>
            <a:ext cx="1507831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97628" y="6191754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2</a:t>
            </a:r>
            <a:endParaRPr lang="ko-KR" altLang="en-US" sz="1200" b="1" dirty="0"/>
          </a:p>
        </p:txBody>
      </p:sp>
      <p:sp>
        <p:nvSpPr>
          <p:cNvPr id="66" name="순서도: 판단 65"/>
          <p:cNvSpPr/>
          <p:nvPr/>
        </p:nvSpPr>
        <p:spPr>
          <a:xfrm>
            <a:off x="4084928" y="4002119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 2</a:t>
            </a:r>
            <a:endParaRPr lang="ko-KR" altLang="en-US" sz="1200" b="1" dirty="0"/>
          </a:p>
        </p:txBody>
      </p:sp>
      <p:cxnSp>
        <p:nvCxnSpPr>
          <p:cNvPr id="67" name="직선 화살표 연결선 66"/>
          <p:cNvCxnSpPr>
            <a:stCxn id="50" idx="2"/>
          </p:cNvCxnSpPr>
          <p:nvPr/>
        </p:nvCxnSpPr>
        <p:spPr>
          <a:xfrm>
            <a:off x="4985028" y="5294101"/>
            <a:ext cx="5880" cy="18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순서도: 판단 67"/>
          <p:cNvSpPr/>
          <p:nvPr/>
        </p:nvSpPr>
        <p:spPr>
          <a:xfrm>
            <a:off x="4092493" y="5478724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 3</a:t>
            </a:r>
            <a:endParaRPr lang="ko-KR" altLang="en-US" sz="1200" b="1" dirty="0"/>
          </a:p>
        </p:txBody>
      </p:sp>
      <p:cxnSp>
        <p:nvCxnSpPr>
          <p:cNvPr id="73" name="꺾인 연결선 72"/>
          <p:cNvCxnSpPr>
            <a:stCxn id="54" idx="3"/>
            <a:endCxn id="60" idx="0"/>
          </p:cNvCxnSpPr>
          <p:nvPr/>
        </p:nvCxnSpPr>
        <p:spPr>
          <a:xfrm>
            <a:off x="5885128" y="3562278"/>
            <a:ext cx="2355446" cy="27554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8" idx="2"/>
            <a:endCxn id="62" idx="0"/>
          </p:cNvCxnSpPr>
          <p:nvPr/>
        </p:nvCxnSpPr>
        <p:spPr>
          <a:xfrm>
            <a:off x="4992593" y="6018784"/>
            <a:ext cx="5135" cy="172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TextBox 97"/>
          <p:cNvSpPr txBox="1"/>
          <p:nvPr/>
        </p:nvSpPr>
        <p:spPr>
          <a:xfrm>
            <a:off x="3830185" y="3917214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023929" y="4435439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073091" y="5932330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616469" y="5433654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cxnSp>
        <p:nvCxnSpPr>
          <p:cNvPr id="105" name="꺾인 연결선 104"/>
          <p:cNvCxnSpPr>
            <a:stCxn id="62" idx="1"/>
          </p:cNvCxnSpPr>
          <p:nvPr/>
        </p:nvCxnSpPr>
        <p:spPr>
          <a:xfrm rot="10800000">
            <a:off x="3870970" y="4272150"/>
            <a:ext cx="226658" cy="21896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68" idx="3"/>
          </p:cNvCxnSpPr>
          <p:nvPr/>
        </p:nvCxnSpPr>
        <p:spPr>
          <a:xfrm>
            <a:off x="5892693" y="5748754"/>
            <a:ext cx="2347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Break,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Continue</a:t>
            </a:r>
            <a:r>
              <a:rPr lang="ko-KR" altLang="en-US" kern="1200" dirty="0" smtClean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문</a:t>
            </a:r>
            <a:r>
              <a:rPr lang="ko-KR" altLang="en-US" dirty="0"/>
              <a:t>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4348718" cy="491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436939" y="2575231"/>
            <a:ext cx="1250183" cy="1573849"/>
            <a:chOff x="6436939" y="2575231"/>
            <a:chExt cx="1250183" cy="1573849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939" y="2996951"/>
              <a:ext cx="1250183" cy="1152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67866" y="257523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34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8254" y="1381048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9144" y="1423906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988" y="191648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1 </a:t>
            </a:r>
            <a:r>
              <a:rPr lang="en-US" altLang="ko-KR" b="1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ko-KR" b="1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15</a:t>
            </a:r>
            <a:r>
              <a:rPr lang="ko-KR" altLang="en-US" b="1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점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8254" y="3068960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8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9144" y="3111818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A13573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988" y="3593515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2 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15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8254" y="4808552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144" y="4851410"/>
            <a:ext cx="1986689" cy="1343044"/>
          </a:xfrm>
          <a:prstGeom prst="roundRect">
            <a:avLst>
              <a:gd name="adj" fmla="val 8757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988" y="5333107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문제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3 </a:t>
            </a:r>
            <a:r>
              <a:rPr lang="en-US" altLang="ko-KR" b="1" dirty="0" smtClean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(20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점</a:t>
            </a:r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  <a:cs typeface="Arial" pitchFamily="34" charset="0"/>
              </a:rPr>
              <a:t>)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6233" y="3246013"/>
            <a:ext cx="6091554" cy="1074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switch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문을 사용하여 키보드로 점수를 입력 받아 성적을 출력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152400" indent="-152400"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90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이상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A,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8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이상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B, 70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이상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C,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6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이상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D,  60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미만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F 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b="1" dirty="0" smtClean="0"/>
              <a:t>오늘의 연습문제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06233" y="1708740"/>
            <a:ext cx="5917004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숫자 하나를 입력 받아 양수이거나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이면 계속 입력 받고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음수이면 종료하는 프로그램을 작성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0783" y="4969482"/>
            <a:ext cx="591700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for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문을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사용하여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0~1000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사이에 있는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의 배수들의 합을 출력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단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 if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문을 사용하지 말 것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3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1152128" cy="376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3068960"/>
            <a:ext cx="5917004" cy="149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임의의 숫자를 입력 받아 옆의 그림과 같은 모양으로 출력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(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옆의 모양은 입력 받은 숫자가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일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경우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)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단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 for, while, do...while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문을 사용하고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,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“*”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를 이용 할 것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07950"/>
            <a:ext cx="4364037" cy="633413"/>
          </a:xfrm>
        </p:spPr>
        <p:txBody>
          <a:bodyPr/>
          <a:lstStyle/>
          <a:p>
            <a:r>
              <a:rPr lang="en-US" altLang="ko-KR" sz="3600" b="1" dirty="0" smtClean="0"/>
              <a:t>Contents</a:t>
            </a:r>
            <a:endParaRPr lang="en-US" altLang="ko-KR" sz="3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893894" y="1846246"/>
            <a:ext cx="5273818" cy="630000"/>
            <a:chOff x="1890470" y="1944419"/>
            <a:chExt cx="5273818" cy="630000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1890470" y="1944419"/>
              <a:ext cx="5273818" cy="63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5715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Arial"/>
                <a:ea typeface="HY견고딕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35092" y="202858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kern="1200" dirty="0">
                  <a:solidFill>
                    <a:srgbClr val="FFFFFF">
                      <a:lumMod val="95000"/>
                    </a:srgbClr>
                  </a:solidFill>
                  <a:latin typeface="굴림체" pitchFamily="49" charset="-127"/>
                  <a:ea typeface="굴림체" pitchFamily="49" charset="-127"/>
                  <a:cs typeface="Arial" pitchFamily="34" charset="0"/>
                </a:rPr>
                <a:t>Ⅱ</a:t>
              </a:r>
              <a:endParaRPr kumimoji="1" lang="ko-KR" altLang="en-US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717452" y="2008276"/>
              <a:ext cx="4361111" cy="489856"/>
            </a:xfrm>
            <a:prstGeom prst="roundRect">
              <a:avLst>
                <a:gd name="adj" fmla="val 47778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9363" y="2053149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연산자</a:t>
              </a:r>
              <a:endParaRPr kumimoji="1" lang="ko-KR" altLang="en-US" sz="2000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893894" y="2681532"/>
            <a:ext cx="5273818" cy="630000"/>
            <a:chOff x="1890470" y="2920673"/>
            <a:chExt cx="5273818" cy="63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1890470" y="2920673"/>
              <a:ext cx="5273818" cy="63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5715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Arial"/>
                <a:ea typeface="HY견고딕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35092" y="3004841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kern="1200" dirty="0">
                  <a:solidFill>
                    <a:srgbClr val="FFFFFF">
                      <a:lumMod val="95000"/>
                    </a:srgbClr>
                  </a:solidFill>
                  <a:latin typeface="굴림체" pitchFamily="49" charset="-127"/>
                  <a:ea typeface="굴림체" pitchFamily="49" charset="-127"/>
                  <a:cs typeface="Arial" pitchFamily="34" charset="0"/>
                </a:rPr>
                <a:t>Ⅲ</a:t>
              </a:r>
              <a:endParaRPr kumimoji="1" lang="ko-KR" altLang="en-US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717452" y="2983280"/>
              <a:ext cx="4361111" cy="489856"/>
            </a:xfrm>
            <a:prstGeom prst="roundRect">
              <a:avLst>
                <a:gd name="adj" fmla="val 47778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29363" y="3028153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For </a:t>
              </a:r>
              <a:r>
                <a:rPr lang="ko-KR" altLang="en-US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문</a:t>
              </a:r>
              <a:endParaRPr kumimoji="1" lang="ko-KR" altLang="en-US" sz="2000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914830" y="3516818"/>
            <a:ext cx="5273818" cy="630000"/>
            <a:chOff x="1890470" y="3896928"/>
            <a:chExt cx="5273818" cy="630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1890470" y="3896928"/>
              <a:ext cx="5273818" cy="63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5715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Arial"/>
                <a:ea typeface="HY견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35092" y="3981096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kern="1200" dirty="0">
                  <a:solidFill>
                    <a:srgbClr val="FFFFFF">
                      <a:lumMod val="95000"/>
                    </a:srgbClr>
                  </a:solidFill>
                  <a:latin typeface="굴림체" pitchFamily="49" charset="-127"/>
                  <a:ea typeface="굴림체" pitchFamily="49" charset="-127"/>
                  <a:cs typeface="Arial" pitchFamily="34" charset="0"/>
                </a:rPr>
                <a:t>Ⅳ</a:t>
              </a:r>
              <a:endParaRPr kumimoji="1" lang="ko-KR" altLang="en-US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2717452" y="3958877"/>
              <a:ext cx="4361111" cy="489856"/>
            </a:xfrm>
            <a:prstGeom prst="roundRect">
              <a:avLst>
                <a:gd name="adj" fmla="val 47778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5127" y="4003750"/>
              <a:ext cx="1268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Switch </a:t>
              </a:r>
              <a:r>
                <a:rPr lang="ko-KR" altLang="en-US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문</a:t>
              </a:r>
              <a:endParaRPr kumimoji="1" lang="ko-KR" altLang="en-US" sz="2000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90470" y="1010960"/>
            <a:ext cx="5273818" cy="630000"/>
            <a:chOff x="1890470" y="1010960"/>
            <a:chExt cx="5273818" cy="63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890470" y="1010960"/>
              <a:ext cx="5273818" cy="63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5715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717452" y="1081944"/>
              <a:ext cx="4361111" cy="489856"/>
            </a:xfrm>
            <a:prstGeom prst="roundRect">
              <a:avLst>
                <a:gd name="adj" fmla="val 47778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35092" y="109512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kern="1200" dirty="0">
                  <a:solidFill>
                    <a:srgbClr val="FFFFFF">
                      <a:lumMod val="95000"/>
                    </a:srgbClr>
                  </a:solidFill>
                  <a:latin typeface="굴림체" pitchFamily="49" charset="-127"/>
                  <a:ea typeface="굴림체" pitchFamily="49" charset="-127"/>
                  <a:cs typeface="Arial" pitchFamily="34" charset="0"/>
                </a:rPr>
                <a:t>Ⅰ</a:t>
              </a:r>
              <a:endParaRPr kumimoji="1" lang="ko-KR" altLang="en-US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26600" y="1120159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 kern="12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While </a:t>
              </a:r>
              <a:r>
                <a:rPr kumimoji="1" lang="ko-KR" altLang="en-US" sz="2000" kern="12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문</a:t>
              </a:r>
              <a:endParaRPr kumimoji="1" lang="ko-KR" altLang="en-US" sz="2000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914830" y="5187390"/>
            <a:ext cx="5273818" cy="630000"/>
            <a:chOff x="1890470" y="5378864"/>
            <a:chExt cx="5273818" cy="6300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890470" y="5378864"/>
              <a:ext cx="5273818" cy="63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5715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Arial"/>
                <a:ea typeface="HY견고딕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5093" y="546303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FFFF">
                      <a:lumMod val="95000"/>
                    </a:srgbClr>
                  </a:solidFill>
                  <a:latin typeface="굴림체" pitchFamily="49" charset="-127"/>
                  <a:ea typeface="굴림체" pitchFamily="49" charset="-127"/>
                  <a:cs typeface="Arial" pitchFamily="34" charset="0"/>
                </a:rPr>
                <a:t>Ⅵ</a:t>
              </a:r>
              <a:endParaRPr kumimoji="1" lang="ko-KR" altLang="en-US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717452" y="5440813"/>
              <a:ext cx="4361111" cy="489856"/>
            </a:xfrm>
            <a:prstGeom prst="roundRect">
              <a:avLst>
                <a:gd name="adj" fmla="val 47778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81561" y="5485686"/>
              <a:ext cx="23503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Break</a:t>
              </a:r>
              <a:r>
                <a:rPr lang="en-US" altLang="ko-KR" sz="200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, Continue </a:t>
              </a:r>
              <a:r>
                <a:rPr lang="ko-KR" altLang="en-US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문</a:t>
              </a:r>
              <a:endParaRPr kumimoji="1" lang="ko-KR" altLang="en-US" sz="2000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914830" y="6022678"/>
            <a:ext cx="5273818" cy="630000"/>
            <a:chOff x="1890470" y="6730781"/>
            <a:chExt cx="5273818" cy="63000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890470" y="6730781"/>
              <a:ext cx="5273818" cy="63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5715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Arial"/>
                <a:ea typeface="HY견고딕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35093" y="68149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FFFF">
                      <a:lumMod val="95000"/>
                    </a:srgbClr>
                  </a:solidFill>
                  <a:latin typeface="굴림체" pitchFamily="49" charset="-127"/>
                  <a:ea typeface="굴림체" pitchFamily="49" charset="-127"/>
                  <a:cs typeface="Arial" pitchFamily="34" charset="0"/>
                </a:rPr>
                <a:t>Ⅷ</a:t>
              </a:r>
              <a:endParaRPr kumimoji="1" lang="ko-KR" altLang="en-US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717452" y="6792730"/>
              <a:ext cx="4361111" cy="489856"/>
            </a:xfrm>
            <a:prstGeom prst="roundRect">
              <a:avLst>
                <a:gd name="adj" fmla="val 47778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9363" y="6837603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000" kern="120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연습문제</a:t>
              </a:r>
              <a:endParaRPr kumimoji="1" lang="ko-KR" altLang="en-US" sz="2000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914829" y="4352104"/>
            <a:ext cx="5273818" cy="630000"/>
            <a:chOff x="1890469" y="4723569"/>
            <a:chExt cx="5273818" cy="63000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890469" y="4723569"/>
              <a:ext cx="5273818" cy="630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5715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latin typeface="Arial"/>
                <a:ea typeface="HY견고딕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5092" y="480773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kern="1200" dirty="0" smtClean="0">
                  <a:solidFill>
                    <a:srgbClr val="FFFFFF">
                      <a:lumMod val="95000"/>
                    </a:srgbClr>
                  </a:solidFill>
                  <a:latin typeface="굴림체" pitchFamily="49" charset="-127"/>
                  <a:ea typeface="굴림체" pitchFamily="49" charset="-127"/>
                  <a:cs typeface="Arial" pitchFamily="34" charset="0"/>
                </a:rPr>
                <a:t>Ⅴ</a:t>
              </a:r>
              <a:endParaRPr kumimoji="1" lang="ko-KR" altLang="en-US" sz="2400" b="1" kern="1200" dirty="0">
                <a:solidFill>
                  <a:srgbClr val="FFFFFF">
                    <a:lumMod val="95000"/>
                  </a:srgbClr>
                </a:solidFill>
                <a:latin typeface="굴림체" pitchFamily="49" charset="-127"/>
                <a:ea typeface="굴림체" pitchFamily="49" charset="-127"/>
                <a:cs typeface="Arial" pitchFamily="34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717451" y="4785518"/>
              <a:ext cx="4361111" cy="489856"/>
            </a:xfrm>
            <a:prstGeom prst="roundRect">
              <a:avLst>
                <a:gd name="adj" fmla="val 47778"/>
              </a:avLst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kern="1200" dirty="0">
                <a:solidFill>
                  <a:srgbClr val="FFFFFF"/>
                </a:solidFill>
                <a:latin typeface="Arial"/>
                <a:ea typeface="HY견고딕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2240" y="4812567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do...</a:t>
              </a:r>
              <a:r>
                <a:rPr lang="en-US" altLang="ko-KR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while </a:t>
              </a:r>
              <a:r>
                <a:rPr lang="ko-KR" altLang="en-US" sz="2000" dirty="0" smtClean="0">
                  <a:solidFill>
                    <a:schemeClr val="bg2">
                      <a:lumMod val="10000"/>
                    </a:schemeClr>
                  </a:solidFill>
                  <a:latin typeface="Arial" pitchFamily="34" charset="0"/>
                  <a:ea typeface="HY견고딕" pitchFamily="18" charset="-127"/>
                  <a:cs typeface="Arial" pitchFamily="34" charset="0"/>
                </a:rPr>
                <a:t>문</a:t>
              </a:r>
              <a:endParaRPr kumimoji="1" lang="ko-KR" altLang="en-US" sz="2000" kern="12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3005" y="3507972"/>
            <a:ext cx="1787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while(condition)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{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statement 1;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statement 2;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        ⋮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statement n;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5683" y="4307395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statement 1</a:t>
            </a:r>
            <a:endParaRPr lang="ko-KR" altLang="en-US" sz="1200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955783" y="3943065"/>
            <a:ext cx="0" cy="349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951863" y="4837930"/>
            <a:ext cx="7840" cy="40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4055683" y="5245803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2</a:t>
            </a:r>
            <a:endParaRPr lang="ko-KR" altLang="en-US" sz="1200" b="1" dirty="0"/>
          </a:p>
        </p:txBody>
      </p:sp>
      <p:sp>
        <p:nvSpPr>
          <p:cNvPr id="14" name="순서도: 판단 13"/>
          <p:cNvSpPr/>
          <p:nvPr/>
        </p:nvSpPr>
        <p:spPr>
          <a:xfrm>
            <a:off x="4055683" y="3403005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58489" y="3964992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22096" y="327492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954430" y="3181491"/>
            <a:ext cx="5273" cy="221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꺾인 연결선 23"/>
          <p:cNvCxnSpPr>
            <a:stCxn id="35" idx="1"/>
            <a:endCxn id="14" idx="1"/>
          </p:cNvCxnSpPr>
          <p:nvPr/>
        </p:nvCxnSpPr>
        <p:spPr>
          <a:xfrm rot="10800000">
            <a:off x="4055683" y="3673035"/>
            <a:ext cx="12700" cy="279793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1891" y="2657628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Start</a:t>
            </a:r>
            <a:endParaRPr lang="ko-KR" altLang="en-US" sz="14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92190" y="2746483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32781" y="3456708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14" idx="3"/>
            <a:endCxn id="32" idx="1"/>
          </p:cNvCxnSpPr>
          <p:nvPr/>
        </p:nvCxnSpPr>
        <p:spPr>
          <a:xfrm flipV="1">
            <a:off x="5855883" y="3672360"/>
            <a:ext cx="476898" cy="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055683" y="6200935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4827382" y="5828898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⋮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8254" y="1132859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49144" y="1175717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2957" y="16683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while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45773" y="1268875"/>
            <a:ext cx="4160113" cy="1156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조건이 참이면 내용을 실행 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내용이 끝나면 다시 조건을 검사한다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조건이 거짓이면 반복 문을 탈출한다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483442" y="2348879"/>
            <a:ext cx="1108532" cy="1985159"/>
            <a:chOff x="6483442" y="2348879"/>
            <a:chExt cx="1108532" cy="198515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442" y="2718211"/>
              <a:ext cx="1108532" cy="1615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567866" y="2348879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1357"/>
            <a:ext cx="5435972" cy="332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5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</a:t>
            </a:r>
            <a:r>
              <a:rPr lang="en-US" altLang="ko-KR" dirty="0" smtClean="0"/>
              <a:t>assignment</a:t>
            </a:r>
            <a:r>
              <a:rPr lang="ko-KR" altLang="en-US" dirty="0" smtClean="0"/>
              <a:t>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36618"/>
              </p:ext>
            </p:extLst>
          </p:nvPr>
        </p:nvGraphicFramePr>
        <p:xfrm>
          <a:off x="611560" y="1196752"/>
          <a:ext cx="7704855" cy="482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74"/>
                <a:gridCol w="2144223"/>
                <a:gridCol w="2032229"/>
                <a:gridCol w="2032229"/>
              </a:tblGrid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대입 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+=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-=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 *=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 /= 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 값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%=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</a:t>
            </a:r>
            <a:r>
              <a:rPr lang="en-US" altLang="ko-KR" dirty="0"/>
              <a:t>assignment </a:t>
            </a:r>
            <a:r>
              <a:rPr lang="ko-KR" altLang="en-US" dirty="0"/>
              <a:t>연산자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4737070" cy="44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797204" y="2636912"/>
            <a:ext cx="898003" cy="1670019"/>
            <a:chOff x="6797204" y="2636912"/>
            <a:chExt cx="898003" cy="167001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5" y="3006244"/>
              <a:ext cx="818951" cy="130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797204" y="2636912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39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증감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23586"/>
              </p:ext>
            </p:extLst>
          </p:nvPr>
        </p:nvGraphicFramePr>
        <p:xfrm>
          <a:off x="395536" y="1772816"/>
          <a:ext cx="8136904" cy="344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4896544"/>
                <a:gridCol w="1872208"/>
              </a:tblGrid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문에서 값이 먼저 증가한 후 적용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 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문에서 값이 먼저 감소한 후 적용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 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문에 값이 적용된 후 증가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++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89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문에 값이 적용된 후 감소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 --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7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</a:t>
            </a:r>
            <a:r>
              <a:rPr lang="ko-KR" altLang="en-US" dirty="0"/>
              <a:t>감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 </a:t>
            </a:r>
            <a:r>
              <a:rPr lang="en-US" altLang="ko-KR" dirty="0" smtClean="0"/>
              <a:t>example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060848"/>
            <a:ext cx="5899082" cy="384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827594" y="2425079"/>
            <a:ext cx="1054803" cy="1940026"/>
            <a:chOff x="6827594" y="2425079"/>
            <a:chExt cx="1054803" cy="194002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594" y="2841501"/>
              <a:ext cx="1054803" cy="1523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896468" y="2425079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Output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751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98254" y="1132859"/>
            <a:ext cx="8286808" cy="1428760"/>
          </a:xfrm>
          <a:prstGeom prst="roundRect">
            <a:avLst>
              <a:gd name="adj" fmla="val 8757"/>
            </a:avLst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49144" y="1175717"/>
            <a:ext cx="1986689" cy="1343044"/>
          </a:xfrm>
          <a:prstGeom prst="roundRect">
            <a:avLst>
              <a:gd name="adj" fmla="val 8757"/>
            </a:avLst>
          </a:prstGeom>
          <a:solidFill>
            <a:srgbClr val="D06EA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2038" y="16683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for</a:t>
            </a:r>
            <a:r>
              <a:rPr lang="ko-KR" altLang="en-US" b="1" dirty="0" smtClean="0">
                <a:solidFill>
                  <a:schemeClr val="bg1"/>
                </a:solidFill>
                <a:latin typeface="+mn-lt"/>
                <a:ea typeface="HY견고딕" pitchFamily="18" charset="-127"/>
                <a:cs typeface="Arial" pitchFamily="34" charset="0"/>
              </a:rPr>
              <a:t>문</a:t>
            </a:r>
            <a:endParaRPr lang="ko-KR" altLang="en-US" b="1" dirty="0">
              <a:solidFill>
                <a:schemeClr val="bg1"/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1299500"/>
            <a:ext cx="6295313" cy="1156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조건에 사용할 변수와 초기숫자를 지정한다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for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문이 실행될 조건을 명시한다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</a:p>
          <a:p>
            <a:pPr marL="152400" indent="-152400">
              <a:lnSpc>
                <a:spcPts val="27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한번 내용을 실행한 후 조건에 사용한 변수를 변화시킨다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.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HY견고딕" pitchFamily="18" charset="-127"/>
                <a:cs typeface="Arial" pitchFamily="34" charset="0"/>
              </a:rPr>
              <a:t>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005" y="3507972"/>
            <a:ext cx="3198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for(start; condition; operation)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{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statement 1;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statement 2;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         ⋮</a:t>
            </a:r>
          </a:p>
          <a:p>
            <a:pPr latinLnBrk="0"/>
            <a:r>
              <a:rPr kumimoji="0" lang="en-US" altLang="ko-KR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  statement n;</a:t>
            </a:r>
          </a:p>
          <a:p>
            <a:pPr latinLnBrk="0"/>
            <a:r>
              <a:rPr kumimoji="0" lang="en-US" altLang="ko-KR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84928" y="4011644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statement 1</a:t>
            </a:r>
            <a:endParaRPr lang="ko-KR" altLang="en-US" sz="1200" b="1" dirty="0"/>
          </a:p>
        </p:txBody>
      </p:sp>
      <p:cxnSp>
        <p:nvCxnSpPr>
          <p:cNvPr id="9" name="직선 화살표 연결선 8"/>
          <p:cNvCxnSpPr>
            <a:stCxn id="12" idx="2"/>
            <a:endCxn id="8" idx="0"/>
          </p:cNvCxnSpPr>
          <p:nvPr/>
        </p:nvCxnSpPr>
        <p:spPr>
          <a:xfrm>
            <a:off x="4985028" y="3832308"/>
            <a:ext cx="0" cy="17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983068" y="4551704"/>
            <a:ext cx="3920" cy="201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직사각형 10"/>
          <p:cNvSpPr/>
          <p:nvPr/>
        </p:nvSpPr>
        <p:spPr>
          <a:xfrm>
            <a:off x="4084928" y="4752741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2</a:t>
            </a:r>
            <a:endParaRPr lang="ko-KR" altLang="en-US" sz="1200" b="1" dirty="0"/>
          </a:p>
        </p:txBody>
      </p:sp>
      <p:sp>
        <p:nvSpPr>
          <p:cNvPr id="12" name="순서도: 판단 11"/>
          <p:cNvSpPr/>
          <p:nvPr/>
        </p:nvSpPr>
        <p:spPr>
          <a:xfrm>
            <a:off x="4084928" y="3292248"/>
            <a:ext cx="1800200" cy="54006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 smtClean="0"/>
              <a:t>condition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13429" y="3730319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True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94655" y="325282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False</a:t>
            </a:r>
            <a:endParaRPr lang="ko-KR" altLang="en-US" sz="1400" b="1" dirty="0"/>
          </a:p>
        </p:txBody>
      </p:sp>
      <p:cxnSp>
        <p:nvCxnSpPr>
          <p:cNvPr id="15" name="직선 화살표 연결선 14"/>
          <p:cNvCxnSpPr>
            <a:stCxn id="18" idx="2"/>
            <a:endCxn id="12" idx="0"/>
          </p:cNvCxnSpPr>
          <p:nvPr/>
        </p:nvCxnSpPr>
        <p:spPr>
          <a:xfrm>
            <a:off x="4985028" y="3088932"/>
            <a:ext cx="0" cy="203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꺾인 연결선 15"/>
          <p:cNvCxnSpPr>
            <a:stCxn id="27" idx="1"/>
            <a:endCxn id="12" idx="1"/>
          </p:cNvCxnSpPr>
          <p:nvPr/>
        </p:nvCxnSpPr>
        <p:spPr>
          <a:xfrm rot="10800000">
            <a:off x="4084928" y="3562279"/>
            <a:ext cx="12700" cy="297323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121435" y="2657628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45704" y="3347998"/>
            <a:ext cx="1727186" cy="4313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end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2" idx="3"/>
            <a:endCxn id="19" idx="1"/>
          </p:cNvCxnSpPr>
          <p:nvPr/>
        </p:nvCxnSpPr>
        <p:spPr>
          <a:xfrm>
            <a:off x="5885128" y="3562278"/>
            <a:ext cx="460576" cy="1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084928" y="5524627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statement 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4856627" y="5212445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000000"/>
                </a:solidFill>
                <a:latin typeface="Arial" charset="0"/>
                <a:cs typeface="Arial" charset="0"/>
              </a:rPr>
              <a:t>⋮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84928" y="6265479"/>
            <a:ext cx="1800200" cy="540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operation</a:t>
            </a:r>
            <a:endParaRPr lang="ko-KR" altLang="en-US" sz="1200" b="1" dirty="0"/>
          </a:p>
        </p:txBody>
      </p:sp>
      <p:cxnSp>
        <p:nvCxnSpPr>
          <p:cNvPr id="32" name="직선 화살표 연결선 31"/>
          <p:cNvCxnSpPr>
            <a:endCxn id="27" idx="0"/>
          </p:cNvCxnSpPr>
          <p:nvPr/>
        </p:nvCxnSpPr>
        <p:spPr>
          <a:xfrm>
            <a:off x="4979864" y="6064687"/>
            <a:ext cx="5164" cy="20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MS03">
      <a:dk1>
        <a:sysClr val="windowText" lastClr="000000"/>
      </a:dk1>
      <a:lt1>
        <a:sysClr val="window" lastClr="FFFFFF"/>
      </a:lt1>
      <a:dk2>
        <a:srgbClr val="00B0F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Block+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585</Words>
  <Application>Microsoft Office PowerPoint</Application>
  <PresentationFormat>화면 슬라이드 쇼(4:3)</PresentationFormat>
  <Paragraphs>209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기본 디자인</vt:lpstr>
      <vt:lpstr>프로그래밍 기초(c언어) 실습</vt:lpstr>
      <vt:lpstr>Contents</vt:lpstr>
      <vt:lpstr>기본 while문</vt:lpstr>
      <vt:lpstr>기본 while문 example</vt:lpstr>
      <vt:lpstr>복합 assignment 연산자</vt:lpstr>
      <vt:lpstr>복합 assignment 연산자 example</vt:lpstr>
      <vt:lpstr>증감 연산자</vt:lpstr>
      <vt:lpstr>증감 연산자 example</vt:lpstr>
      <vt:lpstr>기본 for문</vt:lpstr>
      <vt:lpstr>기본 for문 example</vt:lpstr>
      <vt:lpstr>기본 Switch 문</vt:lpstr>
      <vt:lpstr>기본 Switch 문 example</vt:lpstr>
      <vt:lpstr>기본 do...while문</vt:lpstr>
      <vt:lpstr>기본 do...while문 example</vt:lpstr>
      <vt:lpstr>Break, Continue문</vt:lpstr>
      <vt:lpstr>Break, Continue문 example</vt:lpstr>
      <vt:lpstr>오늘의 연습문제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Luvya</dc:creator>
  <cp:lastModifiedBy>임창대</cp:lastModifiedBy>
  <cp:revision>84</cp:revision>
  <dcterms:created xsi:type="dcterms:W3CDTF">2009-02-02T07:38:00Z</dcterms:created>
  <dcterms:modified xsi:type="dcterms:W3CDTF">2015-03-12T04:27:09Z</dcterms:modified>
</cp:coreProperties>
</file>