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90" r:id="rId4"/>
    <p:sldId id="278" r:id="rId5"/>
    <p:sldId id="279" r:id="rId6"/>
    <p:sldId id="286" r:id="rId7"/>
    <p:sldId id="287" r:id="rId8"/>
    <p:sldId id="288" r:id="rId9"/>
    <p:sldId id="280" r:id="rId10"/>
    <p:sldId id="282" r:id="rId11"/>
    <p:sldId id="283" r:id="rId12"/>
    <p:sldId id="285" r:id="rId13"/>
    <p:sldId id="293" r:id="rId14"/>
    <p:sldId id="292" r:id="rId1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342" y="-666"/>
      </p:cViewPr>
      <p:guideLst>
        <p:guide orient="horz" pos="3933"/>
        <p:guide orient="horz" pos="618"/>
        <p:guide pos="269"/>
        <p:guide pos="549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8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DB348-64B1-456D-9188-F810513702A1}" type="datetimeFigureOut">
              <a:rPr lang="ko-KR" altLang="en-US" smtClean="0"/>
              <a:t>2015-03-17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749ED-9D9D-48DF-8B66-5F4BD4682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78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 descr="MS03-cov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081" name="Picture 9" descr="MS03-cover0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108950" y="5245100"/>
            <a:ext cx="609600" cy="276225"/>
          </a:xfrm>
          <a:prstGeom prst="rect">
            <a:avLst/>
          </a:prstGeom>
          <a:noFill/>
        </p:spPr>
      </p:pic>
      <p:pic>
        <p:nvPicPr>
          <p:cNvPr id="3082" name="Picture 10" descr="MS03-cover01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327900" y="5942013"/>
            <a:ext cx="1000125" cy="914400"/>
          </a:xfrm>
          <a:prstGeom prst="rect">
            <a:avLst/>
          </a:prstGeom>
          <a:noFill/>
        </p:spPr>
      </p:pic>
      <p:pic>
        <p:nvPicPr>
          <p:cNvPr id="3083" name="Picture 11" descr="MS03-cover02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336550" y="4868863"/>
            <a:ext cx="2200275" cy="952500"/>
          </a:xfrm>
          <a:prstGeom prst="rect">
            <a:avLst/>
          </a:prstGeom>
          <a:noFill/>
        </p:spPr>
      </p:pic>
      <p:sp>
        <p:nvSpPr>
          <p:cNvPr id="3084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154238"/>
            <a:ext cx="7772400" cy="577850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09688" y="2811463"/>
            <a:ext cx="6400800" cy="4064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 sz="2200">
                <a:solidFill>
                  <a:schemeClr val="tx2"/>
                </a:solidFill>
                <a:latin typeface="HY견고딕" pitchFamily="18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4E1D9A-4D2D-4D70-90BD-048F5C1B767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0025" y="107950"/>
            <a:ext cx="2136775" cy="601821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36525" y="107950"/>
            <a:ext cx="6261100" cy="601821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03103-D567-4F5F-8060-0248560302F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167ED0-9F75-4AAC-A8A8-44529151E65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F9E079-471A-43CE-AFA9-8DB3E771572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4289CD-677B-4A44-A1ED-696581379DD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0F5BA7-719B-416A-A818-5C994D5A71B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81AB2-7BD2-4495-B473-27646FF6D36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8F1AF0-B3A6-4774-B0F5-5B6EE8BC0EB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BBFF1-37E9-401C-9642-10C4309C945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06CA4-E8BC-42F4-8665-5B9A1997012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MS03-screen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033" name="Picture 9" descr="MS03-print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14300" y="828675"/>
            <a:ext cx="8915400" cy="6029325"/>
          </a:xfrm>
          <a:prstGeom prst="rect">
            <a:avLst/>
          </a:prstGeom>
          <a:noFill/>
        </p:spPr>
      </p:pic>
      <p:pic>
        <p:nvPicPr>
          <p:cNvPr id="1034" name="Picture 10" descr="MS03-screen01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6521450" y="234950"/>
            <a:ext cx="2305050" cy="581025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36525" y="107950"/>
            <a:ext cx="822960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2238"/>
            <a:ext cx="213360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2238"/>
            <a:ext cx="289560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2238"/>
            <a:ext cx="213360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ea typeface="+mn-ea"/>
              </a:defRPr>
            </a:lvl1pPr>
          </a:lstStyle>
          <a:p>
            <a:fld id="{7AE3E645-E8A9-4F73-8CFE-7BBA2AC79D1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Wingdings 2" pitchFamily="18" charset="2"/>
        <a:buChar char="©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Wingdings 2" pitchFamily="18" charset="2"/>
        <a:buChar char="±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SzPct val="95000"/>
        <a:buFont typeface="Wingdings 2" pitchFamily="18" charset="2"/>
        <a:buChar char="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Wingdings 2" pitchFamily="18" charset="2"/>
        <a:buChar char="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è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è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è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è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è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9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</a:rPr>
              <a:t>프로그래밍 기초</a:t>
            </a:r>
            <a:endParaRPr lang="en-US" altLang="ko-KR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homa" pitchFamily="34" charset="0"/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 smtClean="0">
                <a:solidFill>
                  <a:srgbClr val="002060"/>
                </a:solidFill>
                <a:latin typeface="Tahoma" pitchFamily="34" charset="0"/>
              </a:rPr>
              <a:t>4</a:t>
            </a:r>
            <a:r>
              <a:rPr lang="ko-KR" altLang="en-US" dirty="0" smtClean="0">
                <a:solidFill>
                  <a:srgbClr val="002060"/>
                </a:solidFill>
                <a:latin typeface="Tahoma" pitchFamily="34" charset="0"/>
              </a:rPr>
              <a:t>주차 </a:t>
            </a:r>
            <a:r>
              <a:rPr lang="en-US" altLang="ko-KR" dirty="0" smtClean="0">
                <a:solidFill>
                  <a:srgbClr val="002060"/>
                </a:solidFill>
                <a:latin typeface="Tahoma" pitchFamily="34" charset="0"/>
              </a:rPr>
              <a:t>- </a:t>
            </a:r>
            <a:r>
              <a:rPr lang="ko-KR" altLang="en-US" dirty="0" smtClean="0">
                <a:solidFill>
                  <a:srgbClr val="002060"/>
                </a:solidFill>
                <a:latin typeface="Tahoma" pitchFamily="34" charset="0"/>
              </a:rPr>
              <a:t>함수</a:t>
            </a:r>
            <a:endParaRPr lang="en-US" altLang="ko-KR" dirty="0" smtClean="0">
              <a:solidFill>
                <a:srgbClr val="002060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+mn-ea"/>
                <a:ea typeface="+mn-ea"/>
              </a:rPr>
              <a:t>헤더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1933" y="1268760"/>
            <a:ext cx="715452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#include &lt;stdio.h&gt;</a:t>
            </a:r>
          </a:p>
          <a:p>
            <a:endParaRPr lang="en-US" altLang="ko-KR" dirty="0" smtClean="0">
              <a:latin typeface="+mn-ea"/>
              <a:ea typeface="+mn-ea"/>
            </a:endParaRPr>
          </a:p>
          <a:p>
            <a:r>
              <a:rPr lang="en-US" altLang="ko-KR" b="1" dirty="0" smtClean="0">
                <a:solidFill>
                  <a:srgbClr val="0070C0"/>
                </a:solidFill>
                <a:latin typeface="+mn-ea"/>
                <a:ea typeface="+mn-ea"/>
              </a:rPr>
              <a:t>int</a:t>
            </a:r>
            <a:r>
              <a:rPr lang="en-US" altLang="ko-KR" b="1" dirty="0" smtClean="0">
                <a:latin typeface="+mn-ea"/>
                <a:ea typeface="+mn-ea"/>
              </a:rPr>
              <a:t> plus( 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  <a:ea typeface="+mn-ea"/>
              </a:rPr>
              <a:t>int</a:t>
            </a:r>
            <a:r>
              <a:rPr lang="en-US" altLang="ko-KR" b="1" dirty="0" smtClean="0">
                <a:latin typeface="+mn-ea"/>
                <a:ea typeface="+mn-ea"/>
              </a:rPr>
              <a:t> integer1, 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  <a:ea typeface="+mn-ea"/>
              </a:rPr>
              <a:t>int</a:t>
            </a:r>
            <a:r>
              <a:rPr lang="en-US" altLang="ko-KR" b="1" dirty="0" smtClean="0">
                <a:latin typeface="+mn-ea"/>
                <a:ea typeface="+mn-ea"/>
              </a:rPr>
              <a:t> interger2); </a:t>
            </a:r>
            <a:r>
              <a:rPr lang="en-US" altLang="ko-KR" dirty="0" smtClean="0">
                <a:latin typeface="+mn-ea"/>
                <a:ea typeface="+mn-ea"/>
              </a:rPr>
              <a:t>//function prototype</a:t>
            </a:r>
            <a:endParaRPr lang="en-US" altLang="ko-KR" b="1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int main() {</a:t>
            </a:r>
          </a:p>
          <a:p>
            <a:r>
              <a:rPr lang="en-US" altLang="ko-KR" dirty="0" smtClean="0">
                <a:latin typeface="+mn-ea"/>
                <a:ea typeface="+mn-ea"/>
              </a:rPr>
              <a:t>	int sum = 0;</a:t>
            </a:r>
          </a:p>
          <a:p>
            <a:r>
              <a:rPr lang="en-US" altLang="ko-KR" dirty="0">
                <a:latin typeface="+mn-ea"/>
                <a:ea typeface="+mn-ea"/>
              </a:rPr>
              <a:t>	</a:t>
            </a:r>
            <a:r>
              <a:rPr lang="en-US" altLang="ko-KR" dirty="0" smtClean="0">
                <a:latin typeface="+mn-ea"/>
                <a:ea typeface="+mn-ea"/>
              </a:rPr>
              <a:t>sum = plus( 1, 2 );</a:t>
            </a:r>
          </a:p>
          <a:p>
            <a:r>
              <a:rPr lang="en-US" altLang="ko-KR" dirty="0">
                <a:latin typeface="+mn-ea"/>
                <a:ea typeface="+mn-ea"/>
              </a:rPr>
              <a:t>	</a:t>
            </a:r>
            <a:r>
              <a:rPr lang="en-US" altLang="ko-KR" dirty="0" smtClean="0">
                <a:latin typeface="+mn-ea"/>
                <a:ea typeface="+mn-ea"/>
              </a:rPr>
              <a:t>printf(“1 </a:t>
            </a:r>
            <a:r>
              <a:rPr lang="ko-KR" altLang="en-US" dirty="0" smtClean="0">
                <a:latin typeface="+mn-ea"/>
                <a:ea typeface="+mn-ea"/>
              </a:rPr>
              <a:t>더하기 </a:t>
            </a:r>
            <a:r>
              <a:rPr lang="en-US" altLang="ko-KR" dirty="0" smtClean="0">
                <a:latin typeface="+mn-ea"/>
                <a:ea typeface="+mn-ea"/>
              </a:rPr>
              <a:t>2 </a:t>
            </a:r>
            <a:r>
              <a:rPr lang="ko-KR" altLang="en-US" dirty="0" smtClean="0">
                <a:latin typeface="+mn-ea"/>
                <a:ea typeface="+mn-ea"/>
              </a:rPr>
              <a:t>는 </a:t>
            </a:r>
            <a:r>
              <a:rPr lang="en-US" altLang="ko-KR" dirty="0" smtClean="0">
                <a:latin typeface="+mn-ea"/>
                <a:ea typeface="+mn-ea"/>
              </a:rPr>
              <a:t>%d?\n”, sum); 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}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int plus(int integer1, int integer2) {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	int result;</a:t>
            </a:r>
          </a:p>
          <a:p>
            <a:r>
              <a:rPr lang="en-US" altLang="ko-KR" dirty="0">
                <a:latin typeface="+mn-ea"/>
                <a:ea typeface="+mn-ea"/>
              </a:rPr>
              <a:t>	result = integer1 + integer2;</a:t>
            </a:r>
          </a:p>
          <a:p>
            <a:r>
              <a:rPr lang="en-US" altLang="ko-KR" dirty="0">
                <a:latin typeface="+mn-ea"/>
                <a:ea typeface="+mn-ea"/>
              </a:rPr>
              <a:t>	return result;</a:t>
            </a:r>
          </a:p>
          <a:p>
            <a:r>
              <a:rPr lang="en-US" altLang="ko-KR" dirty="0">
                <a:latin typeface="+mn-ea"/>
                <a:ea typeface="+mn-ea"/>
              </a:rPr>
              <a:t>}</a:t>
            </a:r>
            <a:endParaRPr lang="ko-KR" altLang="en-US" dirty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49925" y="1751042"/>
            <a:ext cx="4545024" cy="52583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49925" y="3933056"/>
            <a:ext cx="4752528" cy="180020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48098" y="2987013"/>
            <a:ext cx="2448272" cy="28803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35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721004" y="3105272"/>
            <a:ext cx="5739544" cy="104380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Passing Arguments By Value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266151"/>
            <a:ext cx="632096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  <a:ea typeface="+mn-ea"/>
              </a:rPr>
              <a:t>값으로 전달</a:t>
            </a:r>
            <a:endParaRPr lang="en-US" altLang="ko-KR" dirty="0" smtClean="0"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+mn-ea"/>
                <a:ea typeface="+mn-ea"/>
              </a:rPr>
              <a:t>값 자체를 함수를 넘겨주는 방법</a:t>
            </a:r>
            <a:endParaRPr lang="en-US" altLang="ko-KR" dirty="0" smtClean="0"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+mn-ea"/>
                <a:ea typeface="+mn-ea"/>
              </a:rPr>
              <a:t>원래 값을 전달한 곳에는 아무런 영향을 미치지 않음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65020" y="3140968"/>
            <a:ext cx="3695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void function(int </a:t>
            </a:r>
            <a:r>
              <a:rPr lang="en-US" altLang="ko-KR" dirty="0" smtClean="0">
                <a:solidFill>
                  <a:schemeClr val="tx2"/>
                </a:solidFill>
                <a:latin typeface="+mn-ea"/>
                <a:ea typeface="+mn-ea"/>
              </a:rPr>
              <a:t>integer</a:t>
            </a:r>
            <a:r>
              <a:rPr lang="en-US" altLang="ko-KR" dirty="0" smtClean="0">
                <a:latin typeface="+mn-ea"/>
                <a:ea typeface="+mn-ea"/>
              </a:rPr>
              <a:t>) {</a:t>
            </a:r>
          </a:p>
          <a:p>
            <a:r>
              <a:rPr lang="en-US" altLang="ko-KR" dirty="0" smtClean="0">
                <a:latin typeface="+mn-ea"/>
                <a:ea typeface="+mn-ea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+mn-ea"/>
                <a:ea typeface="+mn-ea"/>
              </a:rPr>
              <a:t>integer</a:t>
            </a:r>
            <a:r>
              <a:rPr lang="en-US" altLang="ko-KR" dirty="0" smtClean="0">
                <a:latin typeface="+mn-ea"/>
                <a:ea typeface="+mn-ea"/>
              </a:rPr>
              <a:t> = </a:t>
            </a:r>
            <a:r>
              <a:rPr lang="en-US" altLang="ko-KR" dirty="0">
                <a:solidFill>
                  <a:schemeClr val="tx2"/>
                </a:solidFill>
                <a:latin typeface="+mn-ea"/>
                <a:ea typeface="+mn-ea"/>
              </a:rPr>
              <a:t>integer</a:t>
            </a:r>
            <a:r>
              <a:rPr lang="en-US" altLang="ko-KR" dirty="0" smtClean="0">
                <a:latin typeface="+mn-ea"/>
                <a:ea typeface="+mn-ea"/>
              </a:rPr>
              <a:t> * 2;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}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329516" y="3429000"/>
            <a:ext cx="7920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20</a:t>
            </a:r>
            <a:endParaRPr lang="ko-KR" altLang="en-US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85500" y="306896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&lt;</a:t>
            </a:r>
            <a:r>
              <a:rPr lang="en-US" altLang="ko-KR" dirty="0" smtClean="0">
                <a:solidFill>
                  <a:schemeClr val="tx2"/>
                </a:solidFill>
                <a:latin typeface="+mn-ea"/>
                <a:ea typeface="+mn-ea"/>
              </a:rPr>
              <a:t>integer</a:t>
            </a:r>
            <a:r>
              <a:rPr lang="en-US" altLang="ko-KR" dirty="0" smtClean="0">
                <a:latin typeface="+mn-ea"/>
                <a:ea typeface="+mn-ea"/>
              </a:rPr>
              <a:t>&gt;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7738" y="4604935"/>
            <a:ext cx="33201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void mina() {</a:t>
            </a:r>
          </a:p>
          <a:p>
            <a:r>
              <a:rPr lang="en-US" altLang="ko-KR" dirty="0" smtClean="0">
                <a:latin typeface="+mn-ea"/>
                <a:ea typeface="+mn-ea"/>
              </a:rPr>
              <a:t>	int </a:t>
            </a:r>
            <a:r>
              <a:rPr lang="en-US" altLang="ko-KR" dirty="0" smtClean="0">
                <a:solidFill>
                  <a:srgbClr val="FFC000"/>
                </a:solidFill>
                <a:latin typeface="+mn-ea"/>
                <a:ea typeface="+mn-ea"/>
              </a:rPr>
              <a:t>integer</a:t>
            </a:r>
            <a:r>
              <a:rPr lang="en-US" altLang="ko-KR" dirty="0" smtClean="0">
                <a:latin typeface="+mn-ea"/>
                <a:ea typeface="+mn-ea"/>
              </a:rPr>
              <a:t> = 10;</a:t>
            </a:r>
          </a:p>
          <a:p>
            <a:r>
              <a:rPr lang="en-US" altLang="ko-KR" dirty="0">
                <a:latin typeface="+mn-ea"/>
                <a:ea typeface="+mn-ea"/>
              </a:rPr>
              <a:t>	</a:t>
            </a:r>
            <a:r>
              <a:rPr lang="en-US" altLang="ko-KR" dirty="0" smtClean="0">
                <a:latin typeface="+mn-ea"/>
                <a:ea typeface="+mn-ea"/>
              </a:rPr>
              <a:t>function(</a:t>
            </a:r>
            <a:r>
              <a:rPr lang="en-US" altLang="ko-KR" dirty="0" smtClean="0">
                <a:solidFill>
                  <a:srgbClr val="FFC000"/>
                </a:solidFill>
                <a:latin typeface="+mn-ea"/>
                <a:ea typeface="+mn-ea"/>
              </a:rPr>
              <a:t>integer</a:t>
            </a:r>
            <a:r>
              <a:rPr lang="en-US" altLang="ko-KR" dirty="0" smtClean="0">
                <a:latin typeface="+mn-ea"/>
                <a:ea typeface="+mn-ea"/>
              </a:rPr>
              <a:t>);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}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29516" y="4970858"/>
            <a:ext cx="7920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10</a:t>
            </a:r>
            <a:endParaRPr lang="ko-KR" altLang="en-US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85500" y="461081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&lt;</a:t>
            </a:r>
            <a:r>
              <a:rPr lang="en-US" altLang="ko-KR" dirty="0" smtClean="0">
                <a:solidFill>
                  <a:srgbClr val="FFC000"/>
                </a:solidFill>
                <a:latin typeface="+mn-ea"/>
                <a:ea typeface="+mn-ea"/>
              </a:rPr>
              <a:t>integer</a:t>
            </a:r>
            <a:r>
              <a:rPr lang="en-US" altLang="ko-KR" dirty="0" smtClean="0">
                <a:latin typeface="+mn-ea"/>
                <a:ea typeface="+mn-ea"/>
              </a:rPr>
              <a:t>&gt;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49735" y="4604935"/>
            <a:ext cx="5651161" cy="118302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51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524" y="107950"/>
            <a:ext cx="9007475" cy="633413"/>
          </a:xfrm>
        </p:spPr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Passing Arguments By Reference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266151"/>
            <a:ext cx="4166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  <a:ea typeface="+mn-ea"/>
              </a:rPr>
              <a:t>주소로 전달</a:t>
            </a:r>
            <a:endParaRPr lang="en-US" altLang="ko-KR" dirty="0" smtClean="0"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err="1" smtClean="0">
                <a:latin typeface="+mn-ea"/>
                <a:ea typeface="+mn-ea"/>
              </a:rPr>
              <a:t>주소값을</a:t>
            </a:r>
            <a:r>
              <a:rPr lang="ko-KR" altLang="en-US" dirty="0" smtClean="0">
                <a:latin typeface="+mn-ea"/>
                <a:ea typeface="+mn-ea"/>
              </a:rPr>
              <a:t> 함수에 넘겨주는 방법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14278" y="2636912"/>
            <a:ext cx="5739544" cy="104380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8294" y="2672608"/>
            <a:ext cx="3945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void function(int *integer) {</a:t>
            </a:r>
          </a:p>
          <a:p>
            <a:r>
              <a:rPr lang="en-US" altLang="ko-KR" dirty="0" smtClean="0">
                <a:latin typeface="+mn-ea"/>
                <a:ea typeface="+mn-ea"/>
              </a:rPr>
              <a:t>	</a:t>
            </a:r>
            <a:r>
              <a:rPr lang="en-US" altLang="ko-KR" dirty="0" smtClean="0">
                <a:solidFill>
                  <a:srgbClr val="FFC000"/>
                </a:solidFill>
                <a:latin typeface="+mn-ea"/>
                <a:ea typeface="+mn-ea"/>
              </a:rPr>
              <a:t>*integer</a:t>
            </a:r>
            <a:r>
              <a:rPr lang="en-US" altLang="ko-KR" dirty="0" smtClean="0">
                <a:latin typeface="+mn-ea"/>
                <a:ea typeface="+mn-ea"/>
              </a:rPr>
              <a:t> = </a:t>
            </a:r>
            <a:r>
              <a:rPr lang="en-US" altLang="ko-KR" dirty="0" smtClean="0">
                <a:solidFill>
                  <a:srgbClr val="FFC000"/>
                </a:solidFill>
                <a:latin typeface="+mn-ea"/>
                <a:ea typeface="+mn-ea"/>
              </a:rPr>
              <a:t>*integer </a:t>
            </a:r>
            <a:r>
              <a:rPr lang="en-US" altLang="ko-KR" dirty="0" smtClean="0">
                <a:latin typeface="+mn-ea"/>
                <a:ea typeface="+mn-ea"/>
              </a:rPr>
              <a:t>* 2;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}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22790" y="2960640"/>
            <a:ext cx="7920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100</a:t>
            </a:r>
            <a:r>
              <a:rPr lang="ko-KR" altLang="en-US" sz="1200" dirty="0" smtClean="0">
                <a:latin typeface="+mn-ea"/>
              </a:rPr>
              <a:t>번</a:t>
            </a:r>
            <a:r>
              <a:rPr lang="ko-KR" altLang="en-US" sz="1200" dirty="0">
                <a:latin typeface="+mn-ea"/>
              </a:rPr>
              <a:t>지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621370" y="2670174"/>
            <a:ext cx="18309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i="1" dirty="0" smtClean="0">
                <a:latin typeface="+mn-ea"/>
                <a:ea typeface="+mn-ea"/>
              </a:rPr>
              <a:t>포인터변수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integer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1012" y="4316903"/>
            <a:ext cx="33201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void mina() {</a:t>
            </a:r>
          </a:p>
          <a:p>
            <a:r>
              <a:rPr lang="en-US" altLang="ko-KR" dirty="0" smtClean="0">
                <a:latin typeface="+mn-ea"/>
                <a:ea typeface="+mn-ea"/>
              </a:rPr>
              <a:t>	int </a:t>
            </a:r>
            <a:r>
              <a:rPr lang="en-US" altLang="ko-KR" dirty="0" smtClean="0">
                <a:solidFill>
                  <a:srgbClr val="FFC000"/>
                </a:solidFill>
                <a:latin typeface="+mn-ea"/>
                <a:ea typeface="+mn-ea"/>
              </a:rPr>
              <a:t>integer</a:t>
            </a:r>
            <a:r>
              <a:rPr lang="en-US" altLang="ko-KR" dirty="0" smtClean="0">
                <a:latin typeface="+mn-ea"/>
                <a:ea typeface="+mn-ea"/>
              </a:rPr>
              <a:t> = 10;</a:t>
            </a:r>
          </a:p>
          <a:p>
            <a:r>
              <a:rPr lang="en-US" altLang="ko-KR" dirty="0">
                <a:latin typeface="+mn-ea"/>
                <a:ea typeface="+mn-ea"/>
              </a:rPr>
              <a:t>	</a:t>
            </a:r>
            <a:r>
              <a:rPr lang="en-US" altLang="ko-KR" dirty="0" smtClean="0">
                <a:latin typeface="+mn-ea"/>
                <a:ea typeface="+mn-ea"/>
              </a:rPr>
              <a:t>function(</a:t>
            </a:r>
            <a:r>
              <a:rPr lang="en-US" altLang="ko-KR" dirty="0" smtClean="0">
                <a:solidFill>
                  <a:srgbClr val="FFC000"/>
                </a:solidFill>
                <a:latin typeface="+mn-ea"/>
                <a:ea typeface="+mn-ea"/>
              </a:rPr>
              <a:t>integer</a:t>
            </a:r>
            <a:r>
              <a:rPr lang="en-US" altLang="ko-KR" dirty="0" smtClean="0">
                <a:latin typeface="+mn-ea"/>
                <a:ea typeface="+mn-ea"/>
              </a:rPr>
              <a:t>);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}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22790" y="4682826"/>
            <a:ext cx="7920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n-ea"/>
              </a:rPr>
              <a:t>10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02710" y="4322786"/>
            <a:ext cx="18902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i="1" dirty="0" smtClean="0">
                <a:latin typeface="+mn-ea"/>
                <a:ea typeface="+mn-ea"/>
              </a:rPr>
              <a:t>정수형 변수 </a:t>
            </a:r>
            <a:r>
              <a:rPr lang="en-US" altLang="ko-KR" sz="1400" i="1" dirty="0" smtClean="0">
                <a:solidFill>
                  <a:srgbClr val="FFC000"/>
                </a:solidFill>
                <a:latin typeface="+mn-ea"/>
                <a:ea typeface="+mn-ea"/>
              </a:rPr>
              <a:t>integer</a:t>
            </a:r>
            <a:endParaRPr lang="ko-KR" altLang="en-US" sz="1400" i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3009" y="4316903"/>
            <a:ext cx="5651161" cy="118302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3" name="구부러진 연결선 12"/>
          <p:cNvCxnSpPr>
            <a:stCxn id="6" idx="1"/>
            <a:endCxn id="9" idx="1"/>
          </p:cNvCxnSpPr>
          <p:nvPr/>
        </p:nvCxnSpPr>
        <p:spPr>
          <a:xfrm rot="10800000" flipV="1">
            <a:off x="6122790" y="3248672"/>
            <a:ext cx="12700" cy="1722186"/>
          </a:xfrm>
          <a:prstGeom prst="curvedConnector3">
            <a:avLst>
              <a:gd name="adj1" fmla="val 61826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32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98254" y="1196752"/>
            <a:ext cx="8286808" cy="1428760"/>
          </a:xfrm>
          <a:prstGeom prst="roundRect">
            <a:avLst>
              <a:gd name="adj" fmla="val 8757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49144" y="1239610"/>
            <a:ext cx="1986689" cy="1343044"/>
          </a:xfrm>
          <a:prstGeom prst="roundRect">
            <a:avLst>
              <a:gd name="adj" fmla="val 8757"/>
            </a:avLst>
          </a:prstGeom>
          <a:solidFill>
            <a:srgbClr val="D06EA4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5058" y="1732193"/>
            <a:ext cx="135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문제 </a:t>
            </a:r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1(10)</a:t>
            </a:r>
            <a:endParaRPr lang="ko-KR" altLang="en-US" b="1" dirty="0">
              <a:solidFill>
                <a:schemeClr val="bg1"/>
              </a:solidFill>
              <a:latin typeface="+mn-lt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98254" y="2884664"/>
            <a:ext cx="8286808" cy="1428760"/>
          </a:xfrm>
          <a:prstGeom prst="roundRect">
            <a:avLst>
              <a:gd name="adj" fmla="val 8757"/>
            </a:avLst>
          </a:prstGeom>
          <a:solidFill>
            <a:schemeClr val="bg1">
              <a:lumMod val="8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49144" y="2927522"/>
            <a:ext cx="1986689" cy="1343044"/>
          </a:xfrm>
          <a:prstGeom prst="roundRect">
            <a:avLst>
              <a:gd name="adj" fmla="val 8757"/>
            </a:avLst>
          </a:prstGeom>
          <a:solidFill>
            <a:srgbClr val="A13573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65059" y="3409219"/>
            <a:ext cx="135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문제 </a:t>
            </a:r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2(15)</a:t>
            </a:r>
            <a:endParaRPr lang="ko-KR" altLang="en-US" b="1" dirty="0">
              <a:solidFill>
                <a:schemeClr val="bg1"/>
              </a:solidFill>
              <a:latin typeface="+mn-lt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98254" y="4612856"/>
            <a:ext cx="8286808" cy="1806550"/>
          </a:xfrm>
          <a:prstGeom prst="roundRect">
            <a:avLst>
              <a:gd name="adj" fmla="val 8757"/>
            </a:avLst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449144" y="4667114"/>
            <a:ext cx="1986689" cy="1673934"/>
          </a:xfrm>
          <a:prstGeom prst="roundRect">
            <a:avLst>
              <a:gd name="adj" fmla="val 8757"/>
            </a:avLst>
          </a:prstGeom>
          <a:solidFill>
            <a:schemeClr val="accent5">
              <a:lumMod val="5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65057" y="5321114"/>
            <a:ext cx="135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문제 </a:t>
            </a:r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3(25)</a:t>
            </a:r>
            <a:endParaRPr lang="ko-KR" altLang="en-US" b="1" dirty="0">
              <a:solidFill>
                <a:schemeClr val="bg1"/>
              </a:solidFill>
              <a:latin typeface="+mn-lt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93508" y="1365913"/>
            <a:ext cx="6091554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indent="-152400">
              <a:spcBef>
                <a:spcPts val="100"/>
              </a:spcBef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섭씨 온도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(C)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를 화씨 온도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(F)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로 변환하는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함수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HY견고딕" pitchFamily="18" charset="-127"/>
              <a:cs typeface="Arial" pitchFamily="34" charset="0"/>
            </a:endParaRPr>
          </a:p>
          <a:p>
            <a:pPr marL="152400" indent="-152400">
              <a:spcBef>
                <a:spcPts val="100"/>
              </a:spcBef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C = (5/9)(F-32)</a:t>
            </a:r>
          </a:p>
          <a:p>
            <a:pPr>
              <a:spcBef>
                <a:spcPts val="100"/>
              </a:spcBef>
            </a:pPr>
            <a:r>
              <a:rPr lang="pt-BR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printf("%lf\n", transform(10));	// 50.0</a:t>
            </a:r>
          </a:p>
          <a:p>
            <a:pPr>
              <a:spcBef>
                <a:spcPts val="100"/>
              </a:spcBef>
            </a:pPr>
            <a:r>
              <a:rPr lang="pt-BR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printf("%lf\n", transform(0));	// </a:t>
            </a:r>
            <a:r>
              <a:rPr lang="pt-BR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32.0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68211" y="2970637"/>
            <a:ext cx="5917004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같은 함수를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3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번 호출하여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다음을 출력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HY견고딕" pitchFamily="18" charset="-127"/>
              <a:cs typeface="Arial" pitchFamily="34" charset="0"/>
            </a:endParaRPr>
          </a:p>
          <a:p>
            <a:pPr>
              <a:spcBef>
                <a:spcPts val="100"/>
              </a:spcBef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First call</a:t>
            </a:r>
          </a:p>
          <a:p>
            <a:pPr>
              <a:spcBef>
                <a:spcPts val="100"/>
              </a:spcBef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Second call</a:t>
            </a:r>
          </a:p>
          <a:p>
            <a:pPr>
              <a:spcBef>
                <a:spcPts val="100"/>
              </a:spcBef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Third call </a:t>
            </a:r>
          </a:p>
          <a:p>
            <a:pPr marL="285750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Hint: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함수 내에서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static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변수를 사용하세요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93508" y="4770957"/>
            <a:ext cx="6091554" cy="1633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indent="-152400">
              <a:spcBef>
                <a:spcPts val="100"/>
              </a:spcBef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계산기 함수 만들기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HY견고딕" pitchFamily="18" charset="-127"/>
              <a:cs typeface="Arial" pitchFamily="34" charset="0"/>
            </a:endParaRPr>
          </a:p>
          <a:p>
            <a:pPr marL="152400" indent="-152400">
              <a:spcBef>
                <a:spcPts val="100"/>
              </a:spcBef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double 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calc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(10, ‘/’, 5);</a:t>
            </a:r>
          </a:p>
          <a:p>
            <a:pPr>
              <a:spcBef>
                <a:spcPts val="100"/>
              </a:spcBef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printf("%lf\n",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calc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(10, '/', 5));	// 2.0</a:t>
            </a:r>
          </a:p>
          <a:p>
            <a:pPr>
              <a:spcBef>
                <a:spcPts val="100"/>
              </a:spcBef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printf("%lf\n",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calc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(1, '+', 2));	// 3.0</a:t>
            </a:r>
          </a:p>
          <a:p>
            <a:pPr>
              <a:spcBef>
                <a:spcPts val="100"/>
              </a:spcBef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printf("%lf\n",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calc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(1, '-', 2));	// -1.0</a:t>
            </a:r>
          </a:p>
          <a:p>
            <a:pPr>
              <a:spcBef>
                <a:spcPts val="100"/>
              </a:spcBef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printf("%lf\n",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calc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(1, '*', 5));	// 5.0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2600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Homework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0369" y="1196752"/>
            <a:ext cx="669674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추가 라이브러리를 사용하지 </a:t>
            </a:r>
            <a:r>
              <a:rPr lang="ko-KR" altLang="en-US" sz="1400" dirty="0" smtClean="0">
                <a:latin typeface="+mn-ea"/>
                <a:ea typeface="+mn-ea"/>
              </a:rPr>
              <a:t>않고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latin typeface="+mn-ea"/>
                <a:ea typeface="+mn-ea"/>
              </a:rPr>
              <a:t>다음의 수학 </a:t>
            </a:r>
            <a:r>
              <a:rPr lang="ko-KR" altLang="en-US" sz="1400" dirty="0" smtClean="0">
                <a:latin typeface="+mn-ea"/>
                <a:ea typeface="+mn-ea"/>
              </a:rPr>
              <a:t>함수를 </a:t>
            </a:r>
            <a:r>
              <a:rPr lang="ko-KR" altLang="en-US" sz="1400" dirty="0" smtClean="0">
                <a:latin typeface="+mn-ea"/>
                <a:ea typeface="+mn-ea"/>
              </a:rPr>
              <a:t>구현하세요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  <a:endParaRPr lang="ko-KR" altLang="en-US" sz="1400" dirty="0">
              <a:latin typeface="+mn-ea"/>
              <a:ea typeface="+mn-ea"/>
            </a:endParaRPr>
          </a:p>
          <a:p>
            <a:endParaRPr lang="ko-KR" altLang="en-US" sz="14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  <a:ea typeface="+mn-ea"/>
              </a:rPr>
              <a:t>double </a:t>
            </a:r>
            <a:r>
              <a:rPr lang="en-US" altLang="ko-KR" sz="1400" dirty="0" err="1" smtClean="0">
                <a:latin typeface="+mn-ea"/>
                <a:ea typeface="+mn-ea"/>
              </a:rPr>
              <a:t>my_fabs</a:t>
            </a:r>
            <a:r>
              <a:rPr lang="en-US" altLang="ko-KR" sz="1400" dirty="0" smtClean="0">
                <a:latin typeface="+mn-ea"/>
                <a:ea typeface="+mn-ea"/>
              </a:rPr>
              <a:t>(double </a:t>
            </a:r>
            <a:r>
              <a:rPr lang="en-US" altLang="ko-KR" sz="1400" dirty="0">
                <a:latin typeface="+mn-ea"/>
                <a:ea typeface="+mn-ea"/>
              </a:rPr>
              <a:t>x</a:t>
            </a:r>
            <a:r>
              <a:rPr lang="en-US" altLang="ko-KR" sz="1400" dirty="0" smtClean="0">
                <a:latin typeface="+mn-ea"/>
                <a:ea typeface="+mn-ea"/>
              </a:rPr>
              <a:t>); </a:t>
            </a:r>
            <a:r>
              <a:rPr lang="en-US" altLang="ko-KR" sz="1400" dirty="0">
                <a:latin typeface="+mn-ea"/>
                <a:ea typeface="+mn-ea"/>
              </a:rPr>
              <a:t>	</a:t>
            </a:r>
            <a:r>
              <a:rPr lang="en-US" altLang="ko-KR" sz="1400" dirty="0" smtClean="0">
                <a:latin typeface="+mn-ea"/>
                <a:ea typeface="+mn-ea"/>
              </a:rPr>
              <a:t>x</a:t>
            </a:r>
            <a:r>
              <a:rPr lang="ko-KR" altLang="en-US" sz="1400" dirty="0">
                <a:latin typeface="+mn-ea"/>
                <a:ea typeface="+mn-ea"/>
              </a:rPr>
              <a:t>의 </a:t>
            </a:r>
            <a:r>
              <a:rPr lang="ko-KR" altLang="en-US" sz="1400" dirty="0" smtClean="0">
                <a:latin typeface="+mn-ea"/>
                <a:ea typeface="+mn-ea"/>
              </a:rPr>
              <a:t>절대값</a:t>
            </a:r>
            <a:endParaRPr lang="en-US" altLang="ko-KR" sz="1400" dirty="0" smtClean="0">
              <a:latin typeface="+mn-ea"/>
              <a:ea typeface="+mn-ea"/>
            </a:endParaRPr>
          </a:p>
          <a:p>
            <a:endParaRPr lang="ko-KR" altLang="en-US" sz="14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  <a:ea typeface="+mn-ea"/>
              </a:rPr>
              <a:t>int </a:t>
            </a:r>
            <a:r>
              <a:rPr lang="en-US" altLang="ko-KR" sz="1400" dirty="0" err="1" smtClean="0">
                <a:latin typeface="+mn-ea"/>
                <a:ea typeface="+mn-ea"/>
              </a:rPr>
              <a:t>my_ceil</a:t>
            </a:r>
            <a:r>
              <a:rPr lang="en-US" altLang="ko-KR" sz="1400" dirty="0" smtClean="0">
                <a:latin typeface="+mn-ea"/>
                <a:ea typeface="+mn-ea"/>
              </a:rPr>
              <a:t>(double </a:t>
            </a:r>
            <a:r>
              <a:rPr lang="en-US" altLang="ko-KR" sz="1400" dirty="0">
                <a:latin typeface="+mn-ea"/>
                <a:ea typeface="+mn-ea"/>
              </a:rPr>
              <a:t>x</a:t>
            </a:r>
            <a:r>
              <a:rPr lang="en-US" altLang="ko-KR" sz="1400" dirty="0" smtClean="0">
                <a:latin typeface="+mn-ea"/>
                <a:ea typeface="+mn-ea"/>
              </a:rPr>
              <a:t>); </a:t>
            </a:r>
            <a:r>
              <a:rPr lang="en-US" altLang="ko-KR" sz="1400" dirty="0">
                <a:latin typeface="+mn-ea"/>
                <a:ea typeface="+mn-ea"/>
              </a:rPr>
              <a:t>	</a:t>
            </a:r>
            <a:r>
              <a:rPr lang="en-US" altLang="ko-KR" sz="1400" dirty="0" smtClean="0">
                <a:latin typeface="+mn-ea"/>
                <a:ea typeface="+mn-ea"/>
              </a:rPr>
              <a:t>	x </a:t>
            </a:r>
            <a:r>
              <a:rPr lang="ko-KR" altLang="en-US" sz="1400" dirty="0">
                <a:latin typeface="+mn-ea"/>
                <a:ea typeface="+mn-ea"/>
              </a:rPr>
              <a:t>보다 작지 않은 최소 </a:t>
            </a:r>
            <a:r>
              <a:rPr lang="ko-KR" altLang="en-US" sz="1400" dirty="0" smtClean="0">
                <a:latin typeface="+mn-ea"/>
                <a:ea typeface="+mn-ea"/>
              </a:rPr>
              <a:t>정수</a:t>
            </a:r>
            <a:endParaRPr lang="en-US" altLang="ko-KR" sz="1400" dirty="0" smtClean="0">
              <a:latin typeface="+mn-ea"/>
              <a:ea typeface="+mn-ea"/>
            </a:endParaRPr>
          </a:p>
          <a:p>
            <a:endParaRPr lang="ko-KR" altLang="en-US" sz="14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  <a:ea typeface="+mn-ea"/>
              </a:rPr>
              <a:t>int </a:t>
            </a:r>
            <a:r>
              <a:rPr lang="en-US" altLang="ko-KR" sz="1400" dirty="0" err="1" smtClean="0">
                <a:latin typeface="+mn-ea"/>
                <a:ea typeface="+mn-ea"/>
              </a:rPr>
              <a:t>my_floor</a:t>
            </a:r>
            <a:r>
              <a:rPr lang="en-US" altLang="ko-KR" sz="1400" dirty="0" smtClean="0">
                <a:latin typeface="+mn-ea"/>
                <a:ea typeface="+mn-ea"/>
              </a:rPr>
              <a:t>(double </a:t>
            </a:r>
            <a:r>
              <a:rPr lang="en-US" altLang="ko-KR" sz="1400" dirty="0">
                <a:latin typeface="+mn-ea"/>
                <a:ea typeface="+mn-ea"/>
              </a:rPr>
              <a:t>x</a:t>
            </a:r>
            <a:r>
              <a:rPr lang="en-US" altLang="ko-KR" sz="1400" dirty="0" smtClean="0">
                <a:latin typeface="+mn-ea"/>
                <a:ea typeface="+mn-ea"/>
              </a:rPr>
              <a:t>); </a:t>
            </a:r>
            <a:r>
              <a:rPr lang="en-US" altLang="ko-KR" sz="1400" dirty="0">
                <a:latin typeface="+mn-ea"/>
                <a:ea typeface="+mn-ea"/>
              </a:rPr>
              <a:t>	</a:t>
            </a:r>
            <a:r>
              <a:rPr lang="en-US" altLang="ko-KR" sz="1400" dirty="0" smtClean="0">
                <a:latin typeface="+mn-ea"/>
                <a:ea typeface="+mn-ea"/>
              </a:rPr>
              <a:t>	x </a:t>
            </a:r>
            <a:r>
              <a:rPr lang="ko-KR" altLang="en-US" sz="1400" dirty="0">
                <a:latin typeface="+mn-ea"/>
                <a:ea typeface="+mn-ea"/>
              </a:rPr>
              <a:t>보다 크기 않은 최대 </a:t>
            </a:r>
            <a:r>
              <a:rPr lang="ko-KR" altLang="en-US" sz="1400" dirty="0" smtClean="0">
                <a:latin typeface="+mn-ea"/>
                <a:ea typeface="+mn-ea"/>
              </a:rPr>
              <a:t>정수</a:t>
            </a:r>
            <a:endParaRPr lang="en-US" altLang="ko-KR" sz="1400" dirty="0" smtClean="0">
              <a:latin typeface="+mn-ea"/>
              <a:ea typeface="+mn-ea"/>
            </a:endParaRPr>
          </a:p>
          <a:p>
            <a:endParaRPr lang="ko-KR" altLang="en-US" sz="14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  <a:ea typeface="+mn-ea"/>
              </a:rPr>
              <a:t>double </a:t>
            </a:r>
            <a:r>
              <a:rPr lang="en-US" altLang="ko-KR" sz="1400" dirty="0" err="1" smtClean="0">
                <a:latin typeface="+mn-ea"/>
                <a:ea typeface="+mn-ea"/>
              </a:rPr>
              <a:t>my_pow</a:t>
            </a:r>
            <a:r>
              <a:rPr lang="en-US" altLang="ko-KR" sz="1400" dirty="0" smtClean="0">
                <a:latin typeface="+mn-ea"/>
                <a:ea typeface="+mn-ea"/>
              </a:rPr>
              <a:t>(int </a:t>
            </a:r>
            <a:r>
              <a:rPr lang="en-US" altLang="ko-KR" sz="1400" dirty="0">
                <a:latin typeface="+mn-ea"/>
                <a:ea typeface="+mn-ea"/>
              </a:rPr>
              <a:t>x</a:t>
            </a:r>
            <a:r>
              <a:rPr lang="en-US" altLang="ko-KR" sz="1400" dirty="0" smtClean="0">
                <a:latin typeface="+mn-ea"/>
                <a:ea typeface="+mn-ea"/>
              </a:rPr>
              <a:t>, int </a:t>
            </a:r>
            <a:r>
              <a:rPr lang="en-US" altLang="ko-KR" sz="1400" dirty="0">
                <a:latin typeface="+mn-ea"/>
                <a:ea typeface="+mn-ea"/>
              </a:rPr>
              <a:t>y</a:t>
            </a:r>
            <a:r>
              <a:rPr lang="en-US" altLang="ko-KR" sz="1400" dirty="0" smtClean="0">
                <a:latin typeface="+mn-ea"/>
                <a:ea typeface="+mn-ea"/>
              </a:rPr>
              <a:t>); </a:t>
            </a:r>
            <a:r>
              <a:rPr lang="en-US" altLang="ko-KR" sz="1400" dirty="0">
                <a:latin typeface="+mn-ea"/>
                <a:ea typeface="+mn-ea"/>
              </a:rPr>
              <a:t>	</a:t>
            </a:r>
            <a:r>
              <a:rPr lang="en-US" altLang="ko-KR" sz="1400" dirty="0" err="1" smtClean="0">
                <a:latin typeface="+mn-ea"/>
                <a:ea typeface="+mn-ea"/>
              </a:rPr>
              <a:t>x</a:t>
            </a:r>
            <a:r>
              <a:rPr lang="en-US" altLang="ko-KR" sz="1400" baseline="30000" dirty="0" err="1" smtClean="0">
                <a:latin typeface="+mn-ea"/>
                <a:ea typeface="+mn-ea"/>
              </a:rPr>
              <a:t>y</a:t>
            </a:r>
            <a:endParaRPr lang="en-US" altLang="ko-KR" sz="1400" baseline="30000" dirty="0">
              <a:latin typeface="+mn-ea"/>
              <a:ea typeface="+mn-ea"/>
            </a:endParaRPr>
          </a:p>
          <a:p>
            <a:endParaRPr lang="en-US" altLang="ko-KR" sz="1400" dirty="0">
              <a:latin typeface="+mn-ea"/>
              <a:ea typeface="+mn-ea"/>
            </a:endParaRPr>
          </a:p>
          <a:p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ko-KR" altLang="en-US" sz="1400" dirty="0" smtClean="0">
                <a:latin typeface="+mn-ea"/>
                <a:ea typeface="+mn-ea"/>
              </a:rPr>
              <a:t>함수 구현 후</a:t>
            </a:r>
            <a:r>
              <a:rPr lang="en-US" altLang="ko-KR" sz="1400" dirty="0" smtClean="0">
                <a:latin typeface="+mn-ea"/>
                <a:ea typeface="+mn-ea"/>
              </a:rPr>
              <a:t>,</a:t>
            </a:r>
            <a:r>
              <a:rPr lang="ko-KR" altLang="en-US" sz="1400" dirty="0" smtClean="0">
                <a:latin typeface="+mn-ea"/>
                <a:ea typeface="+mn-ea"/>
              </a:rPr>
              <a:t> 다음의 내용을 </a:t>
            </a:r>
            <a:r>
              <a:rPr lang="ko-KR" altLang="en-US" sz="1400" dirty="0" smtClean="0">
                <a:latin typeface="+mn-ea"/>
                <a:ea typeface="+mn-ea"/>
              </a:rPr>
              <a:t>출력하세요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  <a:endParaRPr lang="en-US" altLang="ko-KR" sz="1400" dirty="0" smtClean="0">
              <a:latin typeface="+mn-ea"/>
              <a:ea typeface="+mn-ea"/>
            </a:endParaRPr>
          </a:p>
          <a:p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j-lt"/>
                <a:ea typeface="+mn-ea"/>
              </a:rPr>
              <a:t>	printf</a:t>
            </a:r>
            <a:r>
              <a:rPr lang="en-US" altLang="ko-KR" sz="1400" dirty="0">
                <a:latin typeface="+mj-lt"/>
                <a:ea typeface="+mn-ea"/>
              </a:rPr>
              <a:t>("%lf\n", </a:t>
            </a:r>
            <a:r>
              <a:rPr lang="en-US" altLang="ko-KR" sz="1400" dirty="0" err="1">
                <a:latin typeface="+mj-lt"/>
                <a:ea typeface="+mn-ea"/>
              </a:rPr>
              <a:t>my_fabs</a:t>
            </a:r>
            <a:r>
              <a:rPr lang="en-US" altLang="ko-KR" sz="1400" dirty="0">
                <a:latin typeface="+mj-lt"/>
                <a:ea typeface="+mn-ea"/>
              </a:rPr>
              <a:t>(5.5</a:t>
            </a:r>
            <a:r>
              <a:rPr lang="en-US" altLang="ko-KR" sz="1400" dirty="0" smtClean="0">
                <a:latin typeface="+mj-lt"/>
                <a:ea typeface="+mn-ea"/>
              </a:rPr>
              <a:t>));   	// 5.5</a:t>
            </a:r>
            <a:endParaRPr lang="en-US" altLang="ko-KR" sz="1400" dirty="0">
              <a:latin typeface="+mj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lt"/>
                <a:ea typeface="+mn-ea"/>
              </a:rPr>
              <a:t>	printf("%lf\n", </a:t>
            </a:r>
            <a:r>
              <a:rPr lang="en-US" altLang="ko-KR" sz="1400" dirty="0" err="1">
                <a:latin typeface="+mj-lt"/>
                <a:ea typeface="+mn-ea"/>
              </a:rPr>
              <a:t>my_fabs</a:t>
            </a:r>
            <a:r>
              <a:rPr lang="en-US" altLang="ko-KR" sz="1400" dirty="0">
                <a:latin typeface="+mj-lt"/>
                <a:ea typeface="+mn-ea"/>
              </a:rPr>
              <a:t>(-5.5</a:t>
            </a:r>
            <a:r>
              <a:rPr lang="en-US" altLang="ko-KR" sz="1400" dirty="0" smtClean="0">
                <a:latin typeface="+mj-lt"/>
                <a:ea typeface="+mn-ea"/>
              </a:rPr>
              <a:t>)); 	// 5.5</a:t>
            </a:r>
            <a:endParaRPr lang="en-US" altLang="ko-KR" sz="1400" dirty="0">
              <a:latin typeface="+mj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lt"/>
                <a:ea typeface="+mn-ea"/>
              </a:rPr>
              <a:t>	printf("%d\n", </a:t>
            </a:r>
            <a:r>
              <a:rPr lang="en-US" altLang="ko-KR" sz="1400" dirty="0" err="1">
                <a:latin typeface="+mj-lt"/>
                <a:ea typeface="+mn-ea"/>
              </a:rPr>
              <a:t>my_ceil</a:t>
            </a:r>
            <a:r>
              <a:rPr lang="en-US" altLang="ko-KR" sz="1400" dirty="0">
                <a:latin typeface="+mj-lt"/>
                <a:ea typeface="+mn-ea"/>
              </a:rPr>
              <a:t>(5.5</a:t>
            </a:r>
            <a:r>
              <a:rPr lang="en-US" altLang="ko-KR" sz="1400" dirty="0" smtClean="0">
                <a:latin typeface="+mj-lt"/>
                <a:ea typeface="+mn-ea"/>
              </a:rPr>
              <a:t>)); 	// 6</a:t>
            </a:r>
            <a:endParaRPr lang="en-US" altLang="ko-KR" sz="1400" dirty="0">
              <a:latin typeface="+mj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lt"/>
                <a:ea typeface="+mn-ea"/>
              </a:rPr>
              <a:t>	printf("%d\n", </a:t>
            </a:r>
            <a:r>
              <a:rPr lang="en-US" altLang="ko-KR" sz="1400" dirty="0" err="1">
                <a:latin typeface="+mj-lt"/>
                <a:ea typeface="+mn-ea"/>
              </a:rPr>
              <a:t>my_ceil</a:t>
            </a:r>
            <a:r>
              <a:rPr lang="en-US" altLang="ko-KR" sz="1400" dirty="0">
                <a:latin typeface="+mj-lt"/>
                <a:ea typeface="+mn-ea"/>
              </a:rPr>
              <a:t>(-5.5</a:t>
            </a:r>
            <a:r>
              <a:rPr lang="en-US" altLang="ko-KR" sz="1400" dirty="0" smtClean="0">
                <a:latin typeface="+mj-lt"/>
                <a:ea typeface="+mn-ea"/>
              </a:rPr>
              <a:t>)); 	// -5</a:t>
            </a:r>
            <a:endParaRPr lang="en-US" altLang="ko-KR" sz="1400" dirty="0">
              <a:latin typeface="+mj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lt"/>
                <a:ea typeface="+mn-ea"/>
              </a:rPr>
              <a:t>	printf("%d\n", </a:t>
            </a:r>
            <a:r>
              <a:rPr lang="en-US" altLang="ko-KR" sz="1400" dirty="0" err="1">
                <a:latin typeface="+mj-lt"/>
                <a:ea typeface="+mn-ea"/>
              </a:rPr>
              <a:t>my_floor</a:t>
            </a:r>
            <a:r>
              <a:rPr lang="en-US" altLang="ko-KR" sz="1400" dirty="0">
                <a:latin typeface="+mj-lt"/>
                <a:ea typeface="+mn-ea"/>
              </a:rPr>
              <a:t>(5.5</a:t>
            </a:r>
            <a:r>
              <a:rPr lang="en-US" altLang="ko-KR" sz="1400" dirty="0" smtClean="0">
                <a:latin typeface="+mj-lt"/>
                <a:ea typeface="+mn-ea"/>
              </a:rPr>
              <a:t>)); 	// 5</a:t>
            </a:r>
            <a:endParaRPr lang="en-US" altLang="ko-KR" sz="1400" dirty="0">
              <a:latin typeface="+mj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lt"/>
                <a:ea typeface="+mn-ea"/>
              </a:rPr>
              <a:t>	printf("%d\n", </a:t>
            </a:r>
            <a:r>
              <a:rPr lang="en-US" altLang="ko-KR" sz="1400" dirty="0" err="1">
                <a:latin typeface="+mj-lt"/>
                <a:ea typeface="+mn-ea"/>
              </a:rPr>
              <a:t>my_floor</a:t>
            </a:r>
            <a:r>
              <a:rPr lang="en-US" altLang="ko-KR" sz="1400" dirty="0">
                <a:latin typeface="+mj-lt"/>
                <a:ea typeface="+mn-ea"/>
              </a:rPr>
              <a:t>(-5.5</a:t>
            </a:r>
            <a:r>
              <a:rPr lang="en-US" altLang="ko-KR" sz="1400" dirty="0" smtClean="0">
                <a:latin typeface="+mj-lt"/>
                <a:ea typeface="+mn-ea"/>
              </a:rPr>
              <a:t>)); 	// -6</a:t>
            </a:r>
            <a:endParaRPr lang="en-US" altLang="ko-KR" sz="1400" dirty="0">
              <a:latin typeface="+mj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lt"/>
                <a:ea typeface="+mn-ea"/>
              </a:rPr>
              <a:t>	printf("%lf\n", </a:t>
            </a:r>
            <a:r>
              <a:rPr lang="en-US" altLang="ko-KR" sz="1400" dirty="0" err="1">
                <a:latin typeface="+mj-lt"/>
                <a:ea typeface="+mn-ea"/>
              </a:rPr>
              <a:t>my_pow</a:t>
            </a:r>
            <a:r>
              <a:rPr lang="en-US" altLang="ko-KR" sz="1400" dirty="0">
                <a:latin typeface="+mj-lt"/>
                <a:ea typeface="+mn-ea"/>
              </a:rPr>
              <a:t>(5, 2</a:t>
            </a:r>
            <a:r>
              <a:rPr lang="en-US" altLang="ko-KR" sz="1400" dirty="0" smtClean="0">
                <a:latin typeface="+mj-lt"/>
                <a:ea typeface="+mn-ea"/>
              </a:rPr>
              <a:t>));	// 25.0</a:t>
            </a:r>
            <a:endParaRPr lang="en-US" altLang="ko-KR" sz="1400" dirty="0">
              <a:latin typeface="+mj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lt"/>
                <a:ea typeface="+mn-ea"/>
              </a:rPr>
              <a:t>	printf("%lf\n", </a:t>
            </a:r>
            <a:r>
              <a:rPr lang="en-US" altLang="ko-KR" sz="1400" dirty="0" err="1">
                <a:latin typeface="+mj-lt"/>
                <a:ea typeface="+mn-ea"/>
              </a:rPr>
              <a:t>my_pow</a:t>
            </a:r>
            <a:r>
              <a:rPr lang="en-US" altLang="ko-KR" sz="1400" dirty="0">
                <a:latin typeface="+mj-lt"/>
                <a:ea typeface="+mn-ea"/>
              </a:rPr>
              <a:t>(5, -2</a:t>
            </a:r>
            <a:r>
              <a:rPr lang="en-US" altLang="ko-KR" sz="1400" dirty="0" smtClean="0">
                <a:latin typeface="+mj-lt"/>
                <a:ea typeface="+mn-ea"/>
              </a:rPr>
              <a:t>)); 	// 0.04</a:t>
            </a:r>
            <a:endParaRPr lang="ko-KR" altLang="en-US" sz="1400" dirty="0"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982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98254" y="1381048"/>
            <a:ext cx="8286808" cy="1428760"/>
          </a:xfrm>
          <a:prstGeom prst="roundRect">
            <a:avLst>
              <a:gd name="adj" fmla="val 8757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49144" y="1423906"/>
            <a:ext cx="1986689" cy="1343044"/>
          </a:xfrm>
          <a:prstGeom prst="roundRect">
            <a:avLst>
              <a:gd name="adj" fmla="val 8757"/>
            </a:avLst>
          </a:prstGeom>
          <a:solidFill>
            <a:srgbClr val="D06EA4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1434" y="1916489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함수의 개념</a:t>
            </a:r>
            <a:endParaRPr lang="ko-KR" altLang="en-US" b="1" dirty="0">
              <a:solidFill>
                <a:schemeClr val="bg1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93508" y="1533718"/>
            <a:ext cx="5945858" cy="1156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52400" indent="-152400">
              <a:lnSpc>
                <a:spcPts val="27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Input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에 대해 정해진 기능을 수행하여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output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을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제공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 pitchFamily="34" charset="0"/>
            </a:endParaRPr>
          </a:p>
          <a:p>
            <a:pPr marL="152400" indent="-152400">
              <a:lnSpc>
                <a:spcPts val="27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C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언어 자체에서 제공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 pitchFamily="34" charset="0"/>
            </a:endParaRPr>
          </a:p>
          <a:p>
            <a:pPr marL="152400" indent="-152400">
              <a:lnSpc>
                <a:spcPts val="27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직접 만들어서 사용 가능 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함</a:t>
            </a:r>
            <a:r>
              <a:rPr lang="ko-KR" altLang="en-US" b="1" dirty="0">
                <a:latin typeface="+mn-ea"/>
                <a:ea typeface="+mn-ea"/>
              </a:rPr>
              <a:t>수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59632" y="3730785"/>
            <a:ext cx="347190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  <a:ea typeface="+mn-ea"/>
              </a:rPr>
              <a:t>함수이름</a:t>
            </a:r>
            <a:r>
              <a:rPr lang="en-US" altLang="ko-KR" dirty="0" smtClean="0">
                <a:latin typeface="+mn-ea"/>
                <a:ea typeface="+mn-ea"/>
              </a:rPr>
              <a:t>();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printf(“</a:t>
            </a:r>
            <a:r>
              <a:rPr lang="ko-KR" altLang="en-US" dirty="0" smtClean="0">
                <a:latin typeface="+mn-ea"/>
                <a:ea typeface="+mn-ea"/>
              </a:rPr>
              <a:t>함수를 써보자</a:t>
            </a:r>
            <a:r>
              <a:rPr lang="en-US" altLang="ko-KR" dirty="0" smtClean="0">
                <a:latin typeface="+mn-ea"/>
                <a:ea typeface="+mn-ea"/>
              </a:rPr>
              <a:t>”);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610134" y="4322133"/>
            <a:ext cx="1800200" cy="5400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 smtClean="0">
                <a:solidFill>
                  <a:prstClr val="black"/>
                </a:solidFill>
                <a:latin typeface="+mn-ea"/>
              </a:rPr>
              <a:t>function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39" name="직선 화살표 연결선 38"/>
          <p:cNvCxnSpPr>
            <a:endCxn id="37" idx="0"/>
          </p:cNvCxnSpPr>
          <p:nvPr/>
        </p:nvCxnSpPr>
        <p:spPr>
          <a:xfrm>
            <a:off x="6510234" y="3879106"/>
            <a:ext cx="0" cy="443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" name="직선 화살표 연결선 39"/>
          <p:cNvCxnSpPr>
            <a:stCxn id="37" idx="2"/>
          </p:cNvCxnSpPr>
          <p:nvPr/>
        </p:nvCxnSpPr>
        <p:spPr>
          <a:xfrm>
            <a:off x="6510234" y="4862193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3" name="TextBox 42"/>
          <p:cNvSpPr txBox="1"/>
          <p:nvPr/>
        </p:nvSpPr>
        <p:spPr>
          <a:xfrm>
            <a:off x="6181458" y="3573016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 smtClean="0">
                <a:solidFill>
                  <a:prstClr val="black"/>
                </a:solidFill>
                <a:latin typeface="+mn-ea"/>
                <a:ea typeface="+mn-ea"/>
              </a:rPr>
              <a:t>input</a:t>
            </a:r>
            <a:endParaRPr lang="ko-KR" altLang="en-US" sz="1400" b="1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8276" y="5193702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 smtClean="0">
                <a:solidFill>
                  <a:prstClr val="black"/>
                </a:solidFill>
                <a:latin typeface="+mn-ea"/>
                <a:ea typeface="+mn-ea"/>
              </a:rPr>
              <a:t>output</a:t>
            </a:r>
            <a:endParaRPr lang="ko-KR" altLang="en-US" sz="1400" b="1" dirty="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004522"/>
              </p:ext>
            </p:extLst>
          </p:nvPr>
        </p:nvGraphicFramePr>
        <p:xfrm>
          <a:off x="571472" y="1257964"/>
          <a:ext cx="7600927" cy="48895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3428"/>
                <a:gridCol w="3573244"/>
                <a:gridCol w="2304255"/>
              </a:tblGrid>
              <a:tr h="698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Arial" pitchFamily="34" charset="0"/>
                          <a:cs typeface="Arial" pitchFamily="34" charset="0"/>
                        </a:rPr>
                        <a:t>Function</a:t>
                      </a:r>
                      <a:endParaRPr lang="ko-KR" alt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Example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69850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floor(x)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rounds x to the largest</a:t>
                      </a:r>
                      <a:r>
                        <a:rPr lang="en-US" altLang="ko-KR" baseline="0" dirty="0" smtClean="0"/>
                        <a:t> integer not greater than x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floor(9.2)</a:t>
                      </a:r>
                      <a:r>
                        <a:rPr lang="en-US" altLang="ko-KR" baseline="0" dirty="0" smtClean="0"/>
                        <a:t> is 9.0</a:t>
                      </a:r>
                    </a:p>
                    <a:p>
                      <a:pPr algn="ctr"/>
                      <a:r>
                        <a:rPr lang="en-US" altLang="ko-KR" baseline="0" dirty="0" smtClean="0"/>
                        <a:t>floor(-9.8) is -10.0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9850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pow(</a:t>
                      </a:r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x,y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 raised to power</a:t>
                      </a:r>
                      <a:r>
                        <a:rPr lang="en-US" altLang="ko-KR" baseline="0" dirty="0" smtClean="0"/>
                        <a:t> y (</a:t>
                      </a:r>
                      <a:r>
                        <a:rPr lang="en-US" altLang="ko-KR" baseline="0" dirty="0" err="1" smtClean="0"/>
                        <a:t>x^y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pow(2, 7) is 128.0</a:t>
                      </a:r>
                    </a:p>
                    <a:p>
                      <a:pPr algn="ctr"/>
                      <a:r>
                        <a:rPr lang="en-US" altLang="ko-KR" dirty="0" smtClean="0"/>
                        <a:t>pow(9,0.5) is 3.0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9850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fmod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x,y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remainder</a:t>
                      </a:r>
                      <a:r>
                        <a:rPr lang="en-US" altLang="ko-KR" baseline="0" dirty="0" smtClean="0"/>
                        <a:t> of x/y as floating-point number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 smtClean="0"/>
                        <a:t>fmod</a:t>
                      </a:r>
                      <a:r>
                        <a:rPr lang="en-US" altLang="ko-KR" dirty="0" smtClean="0"/>
                        <a:t>(13.657, 2.333) is 1.992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9850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sin(x)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trigonometric sine of x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sin(0.0)</a:t>
                      </a:r>
                      <a:r>
                        <a:rPr lang="en-US" altLang="ko-KR" baseline="0" dirty="0" smtClean="0"/>
                        <a:t> is 0.0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9850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cos(x)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trigonometric</a:t>
                      </a:r>
                      <a:r>
                        <a:rPr lang="en-US" altLang="ko-KR" baseline="0" dirty="0" smtClean="0"/>
                        <a:t> cosine of x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cos(0.0) is 1.0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9850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tan(x)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trigonometric tangent of x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tan(0.0)</a:t>
                      </a:r>
                      <a:r>
                        <a:rPr lang="en-US" altLang="ko-KR" baseline="0" dirty="0" smtClean="0"/>
                        <a:t> is 0.0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b="1" dirty="0" smtClean="0"/>
              <a:t>Math library function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754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함수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7544" y="1196752"/>
            <a:ext cx="34719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+mn-ea"/>
                <a:ea typeface="+mn-ea"/>
              </a:rPr>
              <a:t>함수의 모양과 활용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b="1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b="1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b="1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b="1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b="1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b="1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+mn-ea"/>
                <a:ea typeface="+mn-ea"/>
              </a:rPr>
              <a:t>함수 정의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36096" y="2662744"/>
            <a:ext cx="1800200" cy="5400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 err="1" smtClean="0">
                <a:solidFill>
                  <a:prstClr val="black"/>
                </a:solidFill>
                <a:latin typeface="+mn-ea"/>
              </a:rPr>
              <a:t>my_function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39" name="직선 화살표 연결선 38"/>
          <p:cNvCxnSpPr>
            <a:endCxn id="37" idx="0"/>
          </p:cNvCxnSpPr>
          <p:nvPr/>
        </p:nvCxnSpPr>
        <p:spPr>
          <a:xfrm>
            <a:off x="6336196" y="2219717"/>
            <a:ext cx="0" cy="443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" name="직선 화살표 연결선 39"/>
          <p:cNvCxnSpPr>
            <a:stCxn id="37" idx="2"/>
          </p:cNvCxnSpPr>
          <p:nvPr/>
        </p:nvCxnSpPr>
        <p:spPr>
          <a:xfrm>
            <a:off x="6336196" y="3202804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3" name="TextBox 42"/>
          <p:cNvSpPr txBox="1"/>
          <p:nvPr/>
        </p:nvSpPr>
        <p:spPr>
          <a:xfrm>
            <a:off x="5123727" y="1703787"/>
            <a:ext cx="4122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 smtClean="0">
                <a:solidFill>
                  <a:prstClr val="black"/>
                </a:solidFill>
                <a:latin typeface="+mn-ea"/>
                <a:ea typeface="+mn-ea"/>
                <a:cs typeface="+mn-cs"/>
              </a:rPr>
              <a:t>10</a:t>
            </a:r>
            <a:endParaRPr lang="ko-KR" altLang="en-US" sz="1400" b="1" dirty="0">
              <a:solidFill>
                <a:prstClr val="black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84238" y="3769295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 smtClean="0">
                <a:solidFill>
                  <a:schemeClr val="tx2"/>
                </a:solidFill>
                <a:latin typeface="+mn-ea"/>
                <a:ea typeface="+mn-ea"/>
              </a:rPr>
              <a:t>output</a:t>
            </a:r>
            <a:endParaRPr lang="ko-KR" altLang="en-US" sz="14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2041" y="2748108"/>
            <a:ext cx="410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atin typeface="+mn-ea"/>
                <a:ea typeface="+mn-ea"/>
              </a:rPr>
              <a:t>my_function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en-US" altLang="ko-KR" dirty="0" smtClean="0">
                <a:solidFill>
                  <a:schemeClr val="accent2"/>
                </a:solidFill>
                <a:latin typeface="+mn-ea"/>
                <a:ea typeface="+mn-ea"/>
              </a:rPr>
              <a:t>10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en-US" altLang="ko-KR" dirty="0" smtClean="0">
                <a:solidFill>
                  <a:schemeClr val="accent2"/>
                </a:solidFill>
                <a:latin typeface="+mn-ea"/>
                <a:ea typeface="+mn-ea"/>
              </a:rPr>
              <a:t>1.5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en-US" altLang="ko-KR" dirty="0" smtClean="0">
                <a:solidFill>
                  <a:schemeClr val="accent2"/>
                </a:solidFill>
                <a:latin typeface="+mn-ea"/>
                <a:ea typeface="+mn-ea"/>
              </a:rPr>
              <a:t>“</a:t>
            </a:r>
            <a:r>
              <a:rPr lang="ko-KR" altLang="en-US" dirty="0" smtClean="0">
                <a:solidFill>
                  <a:schemeClr val="accent2"/>
                </a:solidFill>
                <a:latin typeface="+mn-ea"/>
                <a:ea typeface="+mn-ea"/>
              </a:rPr>
              <a:t>문자열</a:t>
            </a:r>
            <a:r>
              <a:rPr lang="en-US" altLang="ko-KR" dirty="0" smtClean="0">
                <a:solidFill>
                  <a:schemeClr val="accent2"/>
                </a:solidFill>
                <a:latin typeface="+mn-ea"/>
                <a:ea typeface="+mn-ea"/>
              </a:rPr>
              <a:t>”</a:t>
            </a:r>
            <a:r>
              <a:rPr lang="en-US" altLang="ko-KR" dirty="0" smtClean="0">
                <a:latin typeface="+mn-ea"/>
                <a:ea typeface="+mn-ea"/>
              </a:rPr>
              <a:t>);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8174" y="1702298"/>
            <a:ext cx="46839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 smtClean="0">
                <a:solidFill>
                  <a:prstClr val="black"/>
                </a:solidFill>
                <a:latin typeface="+mn-ea"/>
                <a:ea typeface="+mn-ea"/>
                <a:cs typeface="+mn-cs"/>
              </a:rPr>
              <a:t>1.5</a:t>
            </a:r>
            <a:endParaRPr lang="ko-KR" altLang="en-US" sz="1400" b="1" dirty="0">
              <a:solidFill>
                <a:prstClr val="black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39610" y="1700809"/>
            <a:ext cx="1066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 smtClean="0">
                <a:solidFill>
                  <a:prstClr val="black"/>
                </a:solidFill>
                <a:latin typeface="+mn-ea"/>
                <a:ea typeface="+mn-ea"/>
                <a:cs typeface="+mn-cs"/>
              </a:rPr>
              <a:t>“</a:t>
            </a:r>
            <a:r>
              <a:rPr lang="ko-KR" altLang="en-US" sz="1400" b="1" dirty="0" smtClean="0">
                <a:solidFill>
                  <a:prstClr val="black"/>
                </a:solidFill>
                <a:latin typeface="+mn-ea"/>
                <a:ea typeface="+mn-ea"/>
                <a:cs typeface="+mn-cs"/>
              </a:rPr>
              <a:t>문자열</a:t>
            </a:r>
            <a:r>
              <a:rPr lang="en-US" altLang="ko-KR" sz="1400" b="1" dirty="0" smtClean="0">
                <a:solidFill>
                  <a:prstClr val="black"/>
                </a:solidFill>
                <a:latin typeface="+mn-ea"/>
                <a:ea typeface="+mn-ea"/>
                <a:cs typeface="+mn-cs"/>
              </a:rPr>
              <a:t>”</a:t>
            </a:r>
            <a:endParaRPr lang="ko-KR" altLang="en-US" sz="1400" b="1" dirty="0">
              <a:solidFill>
                <a:prstClr val="black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60032" y="1340768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2"/>
                </a:solidFill>
                <a:latin typeface="+mn-ea"/>
                <a:ea typeface="+mn-ea"/>
              </a:rPr>
              <a:t>매개변수 </a:t>
            </a:r>
            <a:r>
              <a:rPr lang="en-US" altLang="ko-KR" sz="1200" dirty="0" smtClean="0">
                <a:solidFill>
                  <a:schemeClr val="accent2"/>
                </a:solidFill>
                <a:latin typeface="+mn-ea"/>
                <a:ea typeface="+mn-ea"/>
              </a:rPr>
              <a:t>1</a:t>
            </a:r>
            <a:endParaRPr lang="ko-KR" altLang="en-US" sz="12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92532" y="1340768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2"/>
                </a:solidFill>
                <a:latin typeface="+mn-ea"/>
                <a:ea typeface="+mn-ea"/>
              </a:rPr>
              <a:t>매개변수 </a:t>
            </a:r>
            <a:r>
              <a:rPr lang="en-US" altLang="ko-KR" sz="1200" dirty="0" smtClean="0">
                <a:solidFill>
                  <a:schemeClr val="accent2"/>
                </a:solidFill>
                <a:latin typeface="+mn-ea"/>
                <a:ea typeface="+mn-ea"/>
              </a:rPr>
              <a:t>2</a:t>
            </a:r>
            <a:endParaRPr lang="ko-KR" altLang="en-US" sz="12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39610" y="1340768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2"/>
                </a:solidFill>
                <a:latin typeface="+mn-ea"/>
                <a:ea typeface="+mn-ea"/>
              </a:rPr>
              <a:t>매개변수 </a:t>
            </a:r>
            <a:r>
              <a:rPr lang="en-US" altLang="ko-KR" sz="1200" dirty="0" smtClean="0">
                <a:solidFill>
                  <a:schemeClr val="accent2"/>
                </a:solidFill>
                <a:latin typeface="+mn-ea"/>
                <a:ea typeface="+mn-ea"/>
              </a:rPr>
              <a:t>3</a:t>
            </a:r>
            <a:endParaRPr lang="ko-KR" altLang="en-US" sz="12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7785" y="4860887"/>
            <a:ext cx="49744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B0F0"/>
                </a:solidFill>
                <a:latin typeface="+mn-ea"/>
                <a:ea typeface="+mn-ea"/>
              </a:rPr>
              <a:t>반환형</a:t>
            </a:r>
            <a:r>
              <a:rPr lang="ko-KR" altLang="en-US" dirty="0" smtClean="0">
                <a:latin typeface="+mn-ea"/>
                <a:ea typeface="+mn-ea"/>
              </a:rPr>
              <a:t> 함수이름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ko-KR" altLang="en-US" dirty="0" smtClean="0">
                <a:solidFill>
                  <a:schemeClr val="accent2"/>
                </a:solidFill>
                <a:latin typeface="+mn-ea"/>
                <a:ea typeface="+mn-ea"/>
              </a:rPr>
              <a:t>매개변수</a:t>
            </a:r>
            <a:r>
              <a:rPr lang="en-US" altLang="ko-KR" dirty="0" smtClean="0">
                <a:solidFill>
                  <a:schemeClr val="accent2"/>
                </a:solidFill>
                <a:latin typeface="+mn-ea"/>
                <a:ea typeface="+mn-ea"/>
              </a:rPr>
              <a:t>1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solidFill>
                  <a:schemeClr val="accent2"/>
                </a:solidFill>
                <a:latin typeface="+mn-ea"/>
                <a:ea typeface="+mn-ea"/>
              </a:rPr>
              <a:t>매개변수</a:t>
            </a:r>
            <a:r>
              <a:rPr lang="en-US" altLang="ko-KR" dirty="0" smtClean="0">
                <a:solidFill>
                  <a:schemeClr val="accent2"/>
                </a:solidFill>
                <a:latin typeface="+mn-ea"/>
                <a:ea typeface="+mn-ea"/>
              </a:rPr>
              <a:t>2</a:t>
            </a:r>
            <a:r>
              <a:rPr lang="en-US" altLang="ko-KR" dirty="0" smtClean="0">
                <a:latin typeface="+mn-ea"/>
                <a:ea typeface="+mn-ea"/>
              </a:rPr>
              <a:t>, …) {</a:t>
            </a:r>
          </a:p>
          <a:p>
            <a:r>
              <a:rPr lang="en-US" altLang="ko-KR" dirty="0" smtClean="0">
                <a:latin typeface="+mn-ea"/>
                <a:ea typeface="+mn-ea"/>
              </a:rPr>
              <a:t>	…</a:t>
            </a:r>
          </a:p>
          <a:p>
            <a:r>
              <a:rPr lang="en-US" altLang="ko-KR" dirty="0">
                <a:latin typeface="+mn-ea"/>
                <a:ea typeface="+mn-ea"/>
              </a:rPr>
              <a:t>	</a:t>
            </a:r>
            <a:r>
              <a:rPr lang="en-US" altLang="ko-KR" dirty="0" smtClean="0">
                <a:latin typeface="+mn-ea"/>
                <a:ea typeface="+mn-ea"/>
              </a:rPr>
              <a:t>return </a:t>
            </a:r>
            <a:r>
              <a:rPr lang="ko-KR" altLang="en-US" dirty="0" smtClean="0">
                <a:solidFill>
                  <a:schemeClr val="tx2"/>
                </a:solidFill>
                <a:latin typeface="+mn-ea"/>
                <a:ea typeface="+mn-ea"/>
              </a:rPr>
              <a:t>반환변수</a:t>
            </a:r>
            <a:r>
              <a:rPr lang="en-US" altLang="ko-KR" dirty="0" smtClean="0">
                <a:latin typeface="+mn-ea"/>
                <a:ea typeface="+mn-ea"/>
              </a:rPr>
              <a:t>;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}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646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+mn-ea"/>
                <a:ea typeface="+mn-ea"/>
              </a:rPr>
              <a:t>함수의 정의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194118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+mn-ea"/>
                <a:ea typeface="+mn-ea"/>
              </a:rPr>
              <a:t>함수의 정의 및 사용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5029" y="1848148"/>
            <a:ext cx="561884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#include &lt;stdio.h&gt;</a:t>
            </a:r>
          </a:p>
          <a:p>
            <a:endParaRPr lang="en-US" altLang="ko-KR" dirty="0" smtClean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int plus(int integer1, int integer2) {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	int result;</a:t>
            </a:r>
          </a:p>
          <a:p>
            <a:r>
              <a:rPr lang="en-US" altLang="ko-KR" dirty="0">
                <a:latin typeface="+mn-ea"/>
                <a:ea typeface="+mn-ea"/>
              </a:rPr>
              <a:t>	result = integer1 + integer2;</a:t>
            </a:r>
          </a:p>
          <a:p>
            <a:r>
              <a:rPr lang="en-US" altLang="ko-KR" dirty="0">
                <a:latin typeface="+mn-ea"/>
                <a:ea typeface="+mn-ea"/>
              </a:rPr>
              <a:t>	return result;</a:t>
            </a:r>
          </a:p>
          <a:p>
            <a:r>
              <a:rPr lang="en-US" altLang="ko-KR" dirty="0">
                <a:latin typeface="+mn-ea"/>
                <a:ea typeface="+mn-ea"/>
              </a:rPr>
              <a:t>}</a:t>
            </a:r>
            <a:endParaRPr lang="ko-KR" altLang="en-US" dirty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int main() {</a:t>
            </a:r>
          </a:p>
          <a:p>
            <a:r>
              <a:rPr lang="en-US" altLang="ko-KR" dirty="0" smtClean="0">
                <a:latin typeface="+mn-ea"/>
                <a:ea typeface="+mn-ea"/>
              </a:rPr>
              <a:t>	int sum = 0;</a:t>
            </a:r>
          </a:p>
          <a:p>
            <a:r>
              <a:rPr lang="en-US" altLang="ko-KR" dirty="0">
                <a:latin typeface="+mn-ea"/>
                <a:ea typeface="+mn-ea"/>
              </a:rPr>
              <a:t>	</a:t>
            </a:r>
            <a:r>
              <a:rPr lang="en-US" altLang="ko-KR" b="1" dirty="0" smtClean="0">
                <a:solidFill>
                  <a:srgbClr val="00B0F0"/>
                </a:solidFill>
                <a:latin typeface="+mn-ea"/>
                <a:ea typeface="+mn-ea"/>
              </a:rPr>
              <a:t>sum = plus( 1, 2 );</a:t>
            </a:r>
          </a:p>
          <a:p>
            <a:r>
              <a:rPr lang="en-US" altLang="ko-KR" dirty="0">
                <a:latin typeface="+mn-ea"/>
                <a:ea typeface="+mn-ea"/>
              </a:rPr>
              <a:t>	</a:t>
            </a:r>
            <a:r>
              <a:rPr lang="en-US" altLang="ko-KR" dirty="0" smtClean="0">
                <a:latin typeface="+mn-ea"/>
                <a:ea typeface="+mn-ea"/>
              </a:rPr>
              <a:t>printf(“1 </a:t>
            </a:r>
            <a:r>
              <a:rPr lang="ko-KR" altLang="en-US" dirty="0" smtClean="0">
                <a:latin typeface="+mn-ea"/>
                <a:ea typeface="+mn-ea"/>
              </a:rPr>
              <a:t>더하기 </a:t>
            </a:r>
            <a:r>
              <a:rPr lang="en-US" altLang="ko-KR" dirty="0" smtClean="0">
                <a:latin typeface="+mn-ea"/>
                <a:ea typeface="+mn-ea"/>
              </a:rPr>
              <a:t>2 </a:t>
            </a:r>
            <a:r>
              <a:rPr lang="ko-KR" altLang="en-US" dirty="0" smtClean="0">
                <a:latin typeface="+mn-ea"/>
                <a:ea typeface="+mn-ea"/>
              </a:rPr>
              <a:t>는 </a:t>
            </a:r>
            <a:r>
              <a:rPr lang="en-US" altLang="ko-KR" dirty="0" smtClean="0">
                <a:latin typeface="+mn-ea"/>
                <a:ea typeface="+mn-ea"/>
              </a:rPr>
              <a:t>%d?\n”, sum); 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47664" y="2276872"/>
            <a:ext cx="5112568" cy="197135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51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지역변수와 전역변수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196752"/>
            <a:ext cx="5099473" cy="858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  <a:ea typeface="+mn-ea"/>
              </a:rPr>
              <a:t>지역변수 </a:t>
            </a:r>
            <a:r>
              <a:rPr lang="en-US" altLang="ko-KR" dirty="0" smtClean="0">
                <a:latin typeface="+mn-ea"/>
                <a:ea typeface="+mn-ea"/>
              </a:rPr>
              <a:t>: </a:t>
            </a:r>
            <a:r>
              <a:rPr lang="ko-KR" altLang="en-US" dirty="0" smtClean="0">
                <a:latin typeface="+mn-ea"/>
                <a:ea typeface="+mn-ea"/>
              </a:rPr>
              <a:t>한정된 지역에서만 사용되는 변수</a:t>
            </a:r>
            <a:endParaRPr lang="en-US" altLang="ko-KR" dirty="0" smtClean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  <a:ea typeface="+mn-ea"/>
              </a:rPr>
              <a:t>전역변수 </a:t>
            </a:r>
            <a:r>
              <a:rPr lang="en-US" altLang="ko-KR" dirty="0" smtClean="0">
                <a:latin typeface="+mn-ea"/>
                <a:ea typeface="+mn-ea"/>
              </a:rPr>
              <a:t>: </a:t>
            </a:r>
            <a:r>
              <a:rPr lang="ko-KR" altLang="en-US" dirty="0" smtClean="0">
                <a:latin typeface="+mn-ea"/>
                <a:ea typeface="+mn-ea"/>
              </a:rPr>
              <a:t>프로그램 전체에서 사용되는 변수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43608" y="3301120"/>
            <a:ext cx="2466092" cy="1070837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5998" y="3388005"/>
            <a:ext cx="2310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+mn-ea"/>
                <a:ea typeface="+mn-ea"/>
              </a:rPr>
              <a:t>i</a:t>
            </a:r>
            <a:r>
              <a:rPr lang="en-US" altLang="ko-KR" dirty="0" smtClean="0">
                <a:latin typeface="+mn-ea"/>
                <a:ea typeface="+mn-ea"/>
              </a:rPr>
              <a:t>nt </a:t>
            </a:r>
            <a:r>
              <a:rPr lang="en-US" altLang="ko-KR" dirty="0" smtClean="0">
                <a:solidFill>
                  <a:schemeClr val="accent6"/>
                </a:solidFill>
                <a:latin typeface="+mn-ea"/>
                <a:ea typeface="+mn-ea"/>
              </a:rPr>
              <a:t>a</a:t>
            </a:r>
            <a:r>
              <a:rPr lang="en-US" altLang="ko-KR" dirty="0" smtClean="0">
                <a:latin typeface="+mn-ea"/>
                <a:ea typeface="+mn-ea"/>
              </a:rPr>
              <a:t> = 10;</a:t>
            </a:r>
          </a:p>
          <a:p>
            <a:r>
              <a:rPr lang="en-US" altLang="ko-KR" dirty="0" smtClean="0">
                <a:latin typeface="+mn-ea"/>
                <a:ea typeface="+mn-ea"/>
              </a:rPr>
              <a:t>printf(“%d”, </a:t>
            </a:r>
            <a:r>
              <a:rPr lang="en-US" altLang="ko-KR" dirty="0" smtClean="0">
                <a:solidFill>
                  <a:schemeClr val="accent6"/>
                </a:solidFill>
                <a:latin typeface="+mn-ea"/>
                <a:ea typeface="+mn-ea"/>
              </a:rPr>
              <a:t>a</a:t>
            </a:r>
            <a:r>
              <a:rPr lang="en-US" altLang="ko-KR" dirty="0" smtClean="0">
                <a:latin typeface="+mn-ea"/>
                <a:ea typeface="+mn-ea"/>
              </a:rPr>
              <a:t>);</a:t>
            </a:r>
          </a:p>
          <a:p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2931789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함수</a:t>
            </a:r>
            <a:r>
              <a:rPr lang="en-US" altLang="ko-KR" dirty="0" smtClean="0">
                <a:latin typeface="+mn-ea"/>
                <a:ea typeface="+mn-ea"/>
              </a:rPr>
              <a:t>1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59140" y="5013176"/>
            <a:ext cx="2466092" cy="115212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1530" y="5351474"/>
            <a:ext cx="312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printf(“%d”, a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); // a??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9140" y="4725135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함수</a:t>
            </a:r>
            <a:r>
              <a:rPr lang="en-US" altLang="ko-KR" dirty="0" smtClean="0">
                <a:latin typeface="+mn-ea"/>
                <a:ea typeface="+mn-ea"/>
              </a:rPr>
              <a:t>2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707124" y="242088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HY견고딕"/>
                <a:ea typeface="HY견고딕"/>
              </a:rPr>
              <a:t>지역변수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34842" y="3388005"/>
            <a:ext cx="1425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latin typeface="+mn-ea"/>
                <a:ea typeface="+mn-ea"/>
              </a:rPr>
              <a:t>int </a:t>
            </a:r>
            <a:r>
              <a:rPr lang="en-US" altLang="ko-KR" dirty="0" smtClean="0">
                <a:solidFill>
                  <a:schemeClr val="accent6"/>
                </a:solidFill>
                <a:latin typeface="+mn-ea"/>
                <a:ea typeface="+mn-ea"/>
              </a:rPr>
              <a:t>a</a:t>
            </a:r>
            <a:r>
              <a:rPr lang="en-US" altLang="ko-KR" dirty="0" smtClean="0">
                <a:latin typeface="+mn-ea"/>
                <a:ea typeface="+mn-ea"/>
              </a:rPr>
              <a:t> = 10;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307612" y="5013176"/>
            <a:ext cx="2466092" cy="115212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07612" y="47251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함수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55596" y="242088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  <a:latin typeface="HY견고딕"/>
                <a:ea typeface="HY견고딕"/>
              </a:rPr>
              <a:t>전역변</a:t>
            </a:r>
            <a:r>
              <a:rPr lang="ko-KR" altLang="en-US" dirty="0">
                <a:solidFill>
                  <a:prstClr val="black"/>
                </a:solidFill>
                <a:latin typeface="HY견고딕"/>
                <a:ea typeface="HY견고딕"/>
              </a:rPr>
              <a:t>수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07612" y="5229200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printf(“%d”, </a:t>
            </a:r>
            <a:r>
              <a:rPr lang="en-US" altLang="ko-KR" dirty="0">
                <a:solidFill>
                  <a:schemeClr val="accent6"/>
                </a:solidFill>
                <a:latin typeface="+mn-ea"/>
              </a:rPr>
              <a:t>a</a:t>
            </a:r>
            <a:r>
              <a:rPr lang="en-US" altLang="ko-KR" dirty="0" smtClean="0">
                <a:latin typeface="+mn-ea"/>
              </a:rPr>
              <a:t>); 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8611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정적변</a:t>
            </a:r>
            <a:r>
              <a:rPr lang="ko-KR" altLang="en-US" dirty="0" err="1"/>
              <a:t>수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59632" y="2552130"/>
            <a:ext cx="30027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void </a:t>
            </a:r>
            <a:r>
              <a:rPr lang="en-US" altLang="ko-KR" dirty="0" err="1" smtClean="0">
                <a:latin typeface="+mn-ea"/>
                <a:ea typeface="+mn-ea"/>
              </a:rPr>
              <a:t>testStatic</a:t>
            </a:r>
            <a:r>
              <a:rPr lang="en-US" altLang="ko-KR" dirty="0" smtClean="0">
                <a:latin typeface="+mn-ea"/>
                <a:ea typeface="+mn-ea"/>
              </a:rPr>
              <a:t>() {</a:t>
            </a:r>
          </a:p>
          <a:p>
            <a:r>
              <a:rPr lang="en-US" altLang="ko-KR" dirty="0" smtClean="0">
                <a:latin typeface="+mn-ea"/>
                <a:ea typeface="+mn-ea"/>
              </a:rPr>
              <a:t>	int a = 0;</a:t>
            </a:r>
          </a:p>
          <a:p>
            <a:r>
              <a:rPr lang="en-US" altLang="ko-KR" dirty="0">
                <a:latin typeface="+mn-ea"/>
                <a:ea typeface="+mn-ea"/>
              </a:rPr>
              <a:t>	</a:t>
            </a:r>
            <a:r>
              <a:rPr lang="en-US" altLang="ko-KR" dirty="0" smtClean="0">
                <a:latin typeface="+mn-ea"/>
                <a:ea typeface="+mn-ea"/>
              </a:rPr>
              <a:t>static int b = 0;</a:t>
            </a:r>
          </a:p>
          <a:p>
            <a:r>
              <a:rPr lang="en-US" altLang="ko-KR" dirty="0" smtClean="0">
                <a:latin typeface="+mn-ea"/>
                <a:ea typeface="+mn-ea"/>
              </a:rPr>
              <a:t>	a++;</a:t>
            </a:r>
          </a:p>
          <a:p>
            <a:r>
              <a:rPr lang="en-US" altLang="ko-KR" dirty="0">
                <a:latin typeface="+mn-ea"/>
                <a:ea typeface="+mn-ea"/>
              </a:rPr>
              <a:t>	</a:t>
            </a:r>
            <a:r>
              <a:rPr lang="en-US" altLang="ko-KR" dirty="0" smtClean="0">
                <a:latin typeface="+mn-ea"/>
                <a:ea typeface="+mn-ea"/>
              </a:rPr>
              <a:t>b++;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}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196752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  <a:ea typeface="+mn-ea"/>
              </a:rPr>
              <a:t>정적 지역 변수는 함수가 </a:t>
            </a:r>
            <a:r>
              <a:rPr lang="ko-KR" altLang="en-US" dirty="0" err="1" smtClean="0">
                <a:latin typeface="+mn-ea"/>
                <a:ea typeface="+mn-ea"/>
              </a:rPr>
              <a:t>리턴하더라도</a:t>
            </a:r>
            <a:r>
              <a:rPr lang="ko-KR" altLang="en-US" dirty="0" smtClean="0">
                <a:latin typeface="+mn-ea"/>
                <a:ea typeface="+mn-ea"/>
              </a:rPr>
              <a:t> 해제되지 않고 남아있다가 그 </a:t>
            </a:r>
            <a:r>
              <a:rPr lang="ko-KR" altLang="en-US" dirty="0" err="1" smtClean="0">
                <a:latin typeface="+mn-ea"/>
                <a:ea typeface="+mn-ea"/>
              </a:rPr>
              <a:t>다음번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함수 호출에 다시 이용된다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399944"/>
            <a:ext cx="26276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int main() {</a:t>
            </a:r>
          </a:p>
          <a:p>
            <a:r>
              <a:rPr lang="en-US" altLang="ko-KR" dirty="0" smtClean="0">
                <a:latin typeface="+mn-ea"/>
                <a:ea typeface="+mn-ea"/>
              </a:rPr>
              <a:t>	</a:t>
            </a:r>
            <a:r>
              <a:rPr lang="en-US" altLang="ko-KR" dirty="0" err="1" smtClean="0">
                <a:latin typeface="+mn-ea"/>
                <a:ea typeface="+mn-ea"/>
              </a:rPr>
              <a:t>testStatic</a:t>
            </a:r>
            <a:r>
              <a:rPr lang="en-US" altLang="ko-KR" dirty="0" smtClean="0">
                <a:latin typeface="+mn-ea"/>
                <a:ea typeface="+mn-ea"/>
              </a:rPr>
              <a:t>();</a:t>
            </a:r>
          </a:p>
          <a:p>
            <a:endParaRPr lang="en-US" altLang="ko-KR" dirty="0" smtClean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	</a:t>
            </a:r>
            <a:r>
              <a:rPr lang="en-US" altLang="ko-KR" dirty="0" err="1" smtClean="0">
                <a:latin typeface="+mn-ea"/>
                <a:ea typeface="+mn-ea"/>
              </a:rPr>
              <a:t>testStatic</a:t>
            </a:r>
            <a:r>
              <a:rPr lang="en-US" altLang="ko-KR" dirty="0" smtClean="0">
                <a:latin typeface="+mn-ea"/>
                <a:ea typeface="+mn-ea"/>
              </a:rPr>
              <a:t>();</a:t>
            </a:r>
          </a:p>
          <a:p>
            <a:endParaRPr lang="en-US" altLang="ko-KR" dirty="0" smtClean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	</a:t>
            </a:r>
            <a:r>
              <a:rPr lang="en-US" altLang="ko-KR" dirty="0" err="1" smtClean="0">
                <a:latin typeface="+mn-ea"/>
                <a:ea typeface="+mn-ea"/>
              </a:rPr>
              <a:t>testStatic</a:t>
            </a:r>
            <a:r>
              <a:rPr lang="en-US" altLang="ko-KR" dirty="0">
                <a:latin typeface="+mn-ea"/>
                <a:ea typeface="+mn-ea"/>
              </a:rPr>
              <a:t>();</a:t>
            </a:r>
          </a:p>
          <a:p>
            <a:r>
              <a:rPr lang="en-US" altLang="ko-KR" dirty="0" smtClean="0">
                <a:latin typeface="+mn-ea"/>
                <a:ea typeface="+mn-ea"/>
              </a:rPr>
              <a:t>}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08004" y="4583440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n-ea"/>
              </a:rPr>
              <a:t>1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0012" y="4221088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a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84168" y="4583440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n-ea"/>
              </a:rPr>
              <a:t>1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56176" y="4221088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b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08004" y="5157192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n-ea"/>
              </a:rPr>
              <a:t>1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84168" y="5157192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n-ea"/>
              </a:rPr>
              <a:t>2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10100" y="5720556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n-ea"/>
              </a:rPr>
              <a:t>1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086264" y="5720556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n-ea"/>
              </a:rPr>
              <a:t>3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5171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기억부류 정리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276872"/>
            <a:ext cx="7339188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6815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+mn-ea"/>
                <a:ea typeface="+mn-ea"/>
              </a:rPr>
              <a:t>함수 호출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228110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+mn-ea"/>
                <a:ea typeface="+mn-ea"/>
              </a:rPr>
              <a:t>함수의 호출 과정 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06078" y="2250738"/>
            <a:ext cx="4598170" cy="175432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+mn-ea"/>
                <a:ea typeface="+mn-ea"/>
              </a:rPr>
              <a:t>int</a:t>
            </a:r>
            <a:r>
              <a:rPr lang="en-US" altLang="ko-KR" dirty="0">
                <a:latin typeface="+mn-ea"/>
                <a:ea typeface="+mn-ea"/>
              </a:rPr>
              <a:t> plus(int integer1, int integer2) {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	int result;</a:t>
            </a:r>
          </a:p>
          <a:p>
            <a:r>
              <a:rPr lang="en-US" altLang="ko-KR" dirty="0">
                <a:latin typeface="+mn-ea"/>
                <a:ea typeface="+mn-ea"/>
              </a:rPr>
              <a:t>	result = integer1 + integer2;</a:t>
            </a:r>
          </a:p>
          <a:p>
            <a:r>
              <a:rPr lang="en-US" altLang="ko-KR" dirty="0">
                <a:latin typeface="+mn-ea"/>
                <a:ea typeface="+mn-ea"/>
              </a:rPr>
              <a:t>	return result;</a:t>
            </a:r>
          </a:p>
          <a:p>
            <a:r>
              <a:rPr lang="en-US" altLang="ko-KR" dirty="0">
                <a:latin typeface="+mn-ea"/>
                <a:ea typeface="+mn-ea"/>
              </a:rPr>
              <a:t>}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74230" y="4884822"/>
            <a:ext cx="2408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sum = plus( 1, 2 );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360580" y="4884822"/>
            <a:ext cx="1517906" cy="36933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8" name="꺾인 연결선 7"/>
          <p:cNvCxnSpPr>
            <a:stCxn id="6" idx="2"/>
          </p:cNvCxnSpPr>
          <p:nvPr/>
        </p:nvCxnSpPr>
        <p:spPr>
          <a:xfrm rot="5400000" flipH="1">
            <a:off x="2673575" y="2808196"/>
            <a:ext cx="2554526" cy="2337390"/>
          </a:xfrm>
          <a:prstGeom prst="bentConnector3">
            <a:avLst>
              <a:gd name="adj1" fmla="val -89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07430" y="50694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 smtClean="0">
                <a:latin typeface="+mn-ea"/>
                <a:ea typeface="+mn-ea"/>
              </a:rPr>
              <a:t>함수호출</a:t>
            </a:r>
            <a:endParaRPr lang="ko-KR" altLang="en-US" i="1" dirty="0">
              <a:latin typeface="+mn-ea"/>
              <a:ea typeface="+mn-ea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491880" y="2204864"/>
            <a:ext cx="1151538" cy="43204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936036" y="2250738"/>
            <a:ext cx="1220140" cy="43204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18372" y="3402866"/>
            <a:ext cx="1517906" cy="36933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4" name="꺾인 연결선 13"/>
          <p:cNvCxnSpPr>
            <a:stCxn id="13" idx="3"/>
            <a:endCxn id="6" idx="3"/>
          </p:cNvCxnSpPr>
          <p:nvPr/>
        </p:nvCxnSpPr>
        <p:spPr>
          <a:xfrm>
            <a:off x="4736278" y="3587532"/>
            <a:ext cx="1142208" cy="1481956"/>
          </a:xfrm>
          <a:prstGeom prst="bentConnector3">
            <a:avLst>
              <a:gd name="adj1" fmla="val 1200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601627" y="4890915"/>
            <a:ext cx="539620" cy="36933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8" name="꺾인 연결선 17"/>
          <p:cNvCxnSpPr>
            <a:stCxn id="6" idx="0"/>
            <a:endCxn id="17" idx="0"/>
          </p:cNvCxnSpPr>
          <p:nvPr/>
        </p:nvCxnSpPr>
        <p:spPr>
          <a:xfrm rot="16200000" flipH="1" flipV="1">
            <a:off x="4492438" y="4263820"/>
            <a:ext cx="6093" cy="1248096"/>
          </a:xfrm>
          <a:prstGeom prst="bentConnector3">
            <a:avLst>
              <a:gd name="adj1" fmla="val -37518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2267744" y="2250738"/>
            <a:ext cx="422484" cy="43204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051720" y="2249732"/>
            <a:ext cx="4824536" cy="189934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29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3" grpId="0" animBg="1"/>
      <p:bldP spid="26" grpId="0" animBg="1"/>
    </p:bldLst>
  </p:timing>
</p:sld>
</file>

<file path=ppt/theme/theme1.xml><?xml version="1.0" encoding="utf-8"?>
<a:theme xmlns:a="http://schemas.openxmlformats.org/drawingml/2006/main" name="기본 디자인">
  <a:themeElements>
    <a:clrScheme name="MS03">
      <a:dk1>
        <a:sysClr val="windowText" lastClr="000000"/>
      </a:dk1>
      <a:lt1>
        <a:sysClr val="window" lastClr="FFFFFF"/>
      </a:lt1>
      <a:dk2>
        <a:srgbClr val="00B0F0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Block+">
      <a:majorFont>
        <a:latin typeface="Tahoma"/>
        <a:ea typeface="HY견고딕"/>
        <a:cs typeface=""/>
      </a:majorFont>
      <a:minorFont>
        <a:latin typeface="Tahoma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469</Words>
  <Application>Microsoft Office PowerPoint</Application>
  <PresentationFormat>화면 슬라이드 쇼(4:3)</PresentationFormat>
  <Paragraphs>210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기본 디자인</vt:lpstr>
      <vt:lpstr>프로그래밍 기초</vt:lpstr>
      <vt:lpstr>함수</vt:lpstr>
      <vt:lpstr>Math library function</vt:lpstr>
      <vt:lpstr>함수</vt:lpstr>
      <vt:lpstr>함수의 정의</vt:lpstr>
      <vt:lpstr>지역변수와 전역변수</vt:lpstr>
      <vt:lpstr>정적변수</vt:lpstr>
      <vt:lpstr>기억부류 정리</vt:lpstr>
      <vt:lpstr>함수 호출</vt:lpstr>
      <vt:lpstr>헤더</vt:lpstr>
      <vt:lpstr>Passing Arguments By Value</vt:lpstr>
      <vt:lpstr>Passing Arguments By Reference</vt:lpstr>
      <vt:lpstr>연습문제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Luvya</dc:creator>
  <cp:lastModifiedBy>Jeong</cp:lastModifiedBy>
  <cp:revision>240</cp:revision>
  <dcterms:created xsi:type="dcterms:W3CDTF">2009-02-02T07:38:00Z</dcterms:created>
  <dcterms:modified xsi:type="dcterms:W3CDTF">2015-03-17T07:17:08Z</dcterms:modified>
</cp:coreProperties>
</file>