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80" r:id="rId4"/>
    <p:sldId id="281" r:id="rId5"/>
    <p:sldId id="282" r:id="rId6"/>
    <p:sldId id="288" r:id="rId7"/>
    <p:sldId id="283" r:id="rId8"/>
    <p:sldId id="284" r:id="rId9"/>
    <p:sldId id="285" r:id="rId10"/>
    <p:sldId id="286" r:id="rId11"/>
    <p:sldId id="287" r:id="rId12"/>
    <p:sldId id="290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58" y="-558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6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 </a:t>
            </a:r>
            <a:r>
              <a:rPr lang="en-US" altLang="ko-KR" dirty="0" smtClean="0">
                <a:solidFill>
                  <a:srgbClr val="002060"/>
                </a:solidFill>
                <a:latin typeface="Tahoma" pitchFamily="34" charset="0"/>
              </a:rPr>
              <a:t>- Array</a:t>
            </a: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25539"/>
            <a:ext cx="8229600" cy="122334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/>
              <a:t>문자 배열의 초기화</a:t>
            </a:r>
            <a:endParaRPr lang="en-US" altLang="ko-KR" kern="0" dirty="0" smtClean="0"/>
          </a:p>
          <a:p>
            <a:pPr>
              <a:lnSpc>
                <a:spcPct val="150000"/>
              </a:lnSpc>
            </a:pPr>
            <a:endParaRPr lang="en-US" altLang="ko-KR" kern="0" dirty="0"/>
          </a:p>
          <a:p>
            <a:pPr>
              <a:lnSpc>
                <a:spcPct val="150000"/>
              </a:lnSpc>
            </a:pPr>
            <a:endParaRPr lang="en-US" altLang="ko-KR" kern="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kern="0" dirty="0" smtClean="0"/>
          </a:p>
          <a:p>
            <a:pPr>
              <a:lnSpc>
                <a:spcPct val="150000"/>
              </a:lnSpc>
            </a:pPr>
            <a:r>
              <a:rPr lang="ko-KR" altLang="en-US" kern="0" dirty="0" smtClean="0"/>
              <a:t>문자열 배열 출력</a:t>
            </a:r>
            <a:endParaRPr lang="en-US" altLang="ko-KR" kern="0" dirty="0" smtClean="0"/>
          </a:p>
          <a:p>
            <a:pPr lvl="1"/>
            <a:r>
              <a:rPr lang="en-US" altLang="ko-KR" dirty="0"/>
              <a:t>printf(“</a:t>
            </a:r>
            <a:r>
              <a:rPr lang="en-US" altLang="ko-KR" b="1" dirty="0"/>
              <a:t>%s</a:t>
            </a:r>
            <a:r>
              <a:rPr lang="en-US" altLang="ko-KR" dirty="0"/>
              <a:t>\n”, str1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kern="0" dirty="0" smtClean="0"/>
              <a:t>puts(str1)</a:t>
            </a:r>
            <a:endParaRPr lang="en-US" altLang="ko-KR" kern="0" dirty="0"/>
          </a:p>
          <a:p>
            <a:pPr>
              <a:lnSpc>
                <a:spcPct val="150000"/>
              </a:lnSpc>
            </a:pPr>
            <a:r>
              <a:rPr lang="ko-KR" altLang="en-US" kern="0" dirty="0" smtClean="0"/>
              <a:t>문자열 배열 입력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키보드</a:t>
            </a:r>
            <a:r>
              <a:rPr lang="en-US" altLang="ko-KR" kern="0" dirty="0" smtClean="0"/>
              <a:t>)</a:t>
            </a:r>
          </a:p>
          <a:p>
            <a:pPr lvl="1"/>
            <a:r>
              <a:rPr lang="en-US" altLang="ko-KR" kern="0" dirty="0" err="1" smtClean="0"/>
              <a:t>scanf</a:t>
            </a:r>
            <a:r>
              <a:rPr lang="en-US" altLang="ko-KR" kern="0" dirty="0" smtClean="0"/>
              <a:t>(“%s”, str1);</a:t>
            </a:r>
          </a:p>
          <a:p>
            <a:pPr lvl="1"/>
            <a:r>
              <a:rPr lang="en-US" altLang="ko-KR" kern="0" dirty="0" smtClean="0"/>
              <a:t>gets(str1) 	// </a:t>
            </a:r>
            <a:r>
              <a:rPr lang="ko-KR" altLang="en-US" kern="0" dirty="0" smtClean="0"/>
              <a:t>빈칸포함</a:t>
            </a:r>
            <a:endParaRPr lang="en-US" altLang="ko-KR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1089833" y="1730102"/>
            <a:ext cx="7494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kern="0" dirty="0" smtClean="0">
                <a:latin typeface="+mj-lt"/>
              </a:rPr>
              <a:t>char str1[5] = “ABCD”;</a:t>
            </a:r>
          </a:p>
          <a:p>
            <a:pPr marL="0" lvl="1"/>
            <a:r>
              <a:rPr lang="en-US" altLang="ko-KR" kern="0" dirty="0" smtClean="0">
                <a:latin typeface="+mj-lt"/>
              </a:rPr>
              <a:t>char str2[]   = </a:t>
            </a:r>
            <a:r>
              <a:rPr lang="en-US" altLang="ko-KR" kern="0" dirty="0">
                <a:latin typeface="+mj-lt"/>
              </a:rPr>
              <a:t>“ABCD</a:t>
            </a:r>
            <a:r>
              <a:rPr lang="en-US" altLang="ko-KR" kern="0" dirty="0" smtClean="0">
                <a:latin typeface="+mj-lt"/>
              </a:rPr>
              <a:t>”; // </a:t>
            </a:r>
            <a:r>
              <a:rPr lang="ko-KR" altLang="en-US" kern="0" dirty="0" smtClean="0">
                <a:latin typeface="+mj-lt"/>
              </a:rPr>
              <a:t>초기값 지정 시에는 배열의 크기 생략 가능</a:t>
            </a:r>
            <a:endParaRPr lang="en-US" altLang="ko-KR" kern="0" dirty="0" smtClean="0">
              <a:latin typeface="+mj-lt"/>
            </a:endParaRPr>
          </a:p>
          <a:p>
            <a:pPr marL="0" lvl="1"/>
            <a:r>
              <a:rPr lang="en-US" altLang="ko-KR" kern="0" dirty="0">
                <a:latin typeface="+mj-lt"/>
              </a:rPr>
              <a:t>char </a:t>
            </a:r>
            <a:r>
              <a:rPr lang="en-US" altLang="ko-KR" kern="0" dirty="0" smtClean="0">
                <a:latin typeface="+mj-lt"/>
              </a:rPr>
              <a:t>str3[5</a:t>
            </a:r>
            <a:r>
              <a:rPr lang="en-US" altLang="ko-KR" kern="0" dirty="0">
                <a:latin typeface="+mj-lt"/>
              </a:rPr>
              <a:t>] = “</a:t>
            </a:r>
            <a:r>
              <a:rPr lang="en-US" altLang="ko-KR" kern="0" dirty="0" smtClean="0">
                <a:latin typeface="+mj-lt"/>
              </a:rPr>
              <a:t>ABCDE”; // </a:t>
            </a:r>
            <a:r>
              <a:rPr lang="ko-KR" altLang="en-US" kern="0" dirty="0" smtClean="0">
                <a:latin typeface="+mj-lt"/>
              </a:rPr>
              <a:t>컴파일 경고</a:t>
            </a:r>
            <a:endParaRPr lang="en-US" altLang="ko-KR" kern="0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40462" y="2852937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84670" y="2852937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80622" y="2852937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00702" y="2852937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20782" y="2852936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\0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17262" y="2852937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3528" y="340598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93940" y="340598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57484" y="340598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7896" y="340598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30052" y="340597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64683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50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3080360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3123218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문자열 뒤집기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(15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8254" y="1424176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144" y="1467034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20747" y="181539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배열  연산</a:t>
            </a:r>
            <a:endParaRPr lang="en-US" altLang="ko-KR" b="1" dirty="0" smtClean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(15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254" y="4736544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144" y="4779402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1434" y="5138442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문자열 정렬</a:t>
            </a:r>
            <a:endParaRPr lang="en-US" altLang="ko-KR" b="1" dirty="0" smtClean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(20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3508" y="3233030"/>
            <a:ext cx="3467616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문자열의 순서를 뒤집는 함수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 최대 길이는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20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void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myStrReverse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(char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[])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apple,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elppa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508" y="1565023"/>
            <a:ext cx="6139822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숫자배열을 입력 받아 최대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최소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평균값 구하기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최대길이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20)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배열의 길이 </a:t>
            </a:r>
            <a:r>
              <a:rPr lang="ko-KR" altLang="en-US" sz="1600" b="1" dirty="0">
                <a:latin typeface="+mj-ea"/>
                <a:ea typeface="+mj-ea"/>
              </a:rPr>
              <a:t>↲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숫자 </a:t>
            </a:r>
            <a:r>
              <a:rPr lang="ko-KR" altLang="en-US" sz="1600" b="1" dirty="0" smtClean="0">
                <a:latin typeface="+mj-ea"/>
                <a:ea typeface="+mj-ea"/>
              </a:rPr>
              <a:t>↲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숫자 </a:t>
            </a:r>
            <a:r>
              <a:rPr lang="ko-KR" altLang="en-US" sz="1600" b="1" dirty="0" smtClean="0">
                <a:latin typeface="+mj-ea"/>
              </a:rPr>
              <a:t>↲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… 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입력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3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↲ </a:t>
            </a:r>
            <a:r>
              <a:rPr lang="en-US" altLang="ko-KR" sz="1600" b="1" dirty="0" smtClean="0">
                <a:latin typeface="+mj-ea"/>
                <a:ea typeface="+mj-ea"/>
              </a:rPr>
              <a:t>1 </a:t>
            </a:r>
            <a:r>
              <a:rPr lang="ko-KR" altLang="en-US" sz="1600" b="1" dirty="0" smtClean="0">
                <a:latin typeface="+mj-ea"/>
                <a:ea typeface="+mj-ea"/>
              </a:rPr>
              <a:t>↲ </a:t>
            </a:r>
            <a:r>
              <a:rPr lang="en-US" altLang="ko-KR" sz="1600" b="1" dirty="0" smtClean="0">
                <a:latin typeface="+mj-ea"/>
                <a:ea typeface="+mj-ea"/>
              </a:rPr>
              <a:t>2 </a:t>
            </a:r>
            <a:r>
              <a:rPr lang="ko-KR" altLang="en-US" sz="1600" b="1" dirty="0" smtClean="0">
                <a:latin typeface="+mj-ea"/>
                <a:ea typeface="+mj-ea"/>
              </a:rPr>
              <a:t>↲ </a:t>
            </a:r>
            <a:r>
              <a:rPr lang="en-US" altLang="ko-KR" sz="1600" b="1" dirty="0" smtClean="0">
                <a:latin typeface="+mj-ea"/>
                <a:ea typeface="+mj-ea"/>
              </a:rPr>
              <a:t>3 </a:t>
            </a:r>
            <a:r>
              <a:rPr lang="ko-KR" altLang="en-US" sz="1600" b="1" dirty="0">
                <a:latin typeface="+mj-ea"/>
              </a:rPr>
              <a:t>↲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출력</a:t>
            </a:r>
            <a:r>
              <a:rPr lang="en-US" altLang="ko-KR" sz="1600" dirty="0" smtClean="0">
                <a:latin typeface="+mj-ea"/>
                <a:ea typeface="+mj-ea"/>
              </a:rPr>
              <a:t>: 3.0 1.0 2.0 </a:t>
            </a:r>
            <a:r>
              <a:rPr lang="ko-KR" altLang="en-US" sz="1600" dirty="0" smtClean="0">
                <a:latin typeface="+mj-ea"/>
                <a:ea typeface="+mj-ea"/>
              </a:rPr>
              <a:t>↲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3508" y="4876611"/>
            <a:ext cx="4919937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 받은 문자열을 알파벳 순으로 정렬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소문자만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)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문자열의 최대 길이는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20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void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sortString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(char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arr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[])</a:t>
            </a: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입력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apple,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aelpp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9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25538"/>
            <a:ext cx="8229600" cy="431968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/>
              <a:t>문자열에서 특정 </a:t>
            </a:r>
            <a:r>
              <a:rPr lang="ko-KR" altLang="en-US" kern="0" dirty="0" smtClean="0"/>
              <a:t>문자열을 </a:t>
            </a:r>
            <a:r>
              <a:rPr lang="ko-KR" altLang="en-US" kern="0" dirty="0" smtClean="0"/>
              <a:t>찾아 모두 삭제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최대길이 </a:t>
            </a:r>
            <a:r>
              <a:rPr lang="en-US" altLang="ko-KR" kern="0" dirty="0" smtClean="0"/>
              <a:t>20</a:t>
            </a:r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키보드로부터 문자열과 삭제할 문자열 입력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en-US" altLang="ko-KR" kern="0" dirty="0" err="1" smtClean="0"/>
              <a:t>String.h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사용 금지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예시</a:t>
            </a:r>
            <a:r>
              <a:rPr lang="en-US" altLang="ko-KR" kern="0" dirty="0" smtClean="0"/>
              <a:t>1</a:t>
            </a:r>
            <a:endParaRPr lang="en-US" altLang="ko-KR" kern="0" dirty="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kern="0" dirty="0" smtClean="0">
                <a:latin typeface="+mj-lt"/>
              </a:rPr>
              <a:t>입력</a:t>
            </a:r>
            <a:r>
              <a:rPr lang="en-US" altLang="ko-KR" kern="0" dirty="0" smtClean="0">
                <a:latin typeface="+mj-lt"/>
              </a:rPr>
              <a:t>: </a:t>
            </a:r>
            <a:r>
              <a:rPr lang="en-US" altLang="ko-KR" kern="0" dirty="0" err="1" smtClean="0">
                <a:latin typeface="+mj-lt"/>
              </a:rPr>
              <a:t>abcdeabcde</a:t>
            </a:r>
            <a:r>
              <a:rPr lang="en-US" altLang="ko-KR" kern="0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↲ </a:t>
            </a:r>
            <a:r>
              <a:rPr lang="en-US" altLang="ko-KR" dirty="0" smtClean="0">
                <a:latin typeface="+mj-lt"/>
              </a:rPr>
              <a:t>ab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↲</a:t>
            </a:r>
            <a:endParaRPr lang="en-US" altLang="ko-KR" dirty="0" smtClean="0"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latin typeface="+mj-lt"/>
              </a:rPr>
              <a:t>출력</a:t>
            </a:r>
            <a:r>
              <a:rPr lang="en-US" altLang="ko-KR" dirty="0" smtClean="0">
                <a:latin typeface="+mj-lt"/>
              </a:rPr>
              <a:t>: </a:t>
            </a:r>
            <a:r>
              <a:rPr lang="en-US" altLang="ko-KR" dirty="0" err="1" smtClean="0">
                <a:latin typeface="+mj-lt"/>
              </a:rPr>
              <a:t>cdecde</a:t>
            </a:r>
            <a:r>
              <a:rPr lang="ko-KR" altLang="en-US" dirty="0" smtClean="0">
                <a:latin typeface="+mj-lt"/>
              </a:rPr>
              <a:t> 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lt"/>
              </a:rPr>
              <a:t>예시</a:t>
            </a:r>
            <a:r>
              <a:rPr lang="en-US" altLang="ko-KR" kern="0" dirty="0" smtClean="0">
                <a:latin typeface="+mj-lt"/>
              </a:rPr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 kern="0" dirty="0" smtClean="0">
                <a:latin typeface="+mj-lt"/>
              </a:rPr>
              <a:t>입력</a:t>
            </a:r>
            <a:r>
              <a:rPr lang="en-US" altLang="ko-KR" kern="0" dirty="0" smtClean="0">
                <a:latin typeface="+mj-lt"/>
              </a:rPr>
              <a:t>: </a:t>
            </a:r>
            <a:r>
              <a:rPr lang="en-US" altLang="ko-KR" kern="0" dirty="0" err="1" smtClean="0">
                <a:latin typeface="+mj-lt"/>
              </a:rPr>
              <a:t>abcdeabcde</a:t>
            </a:r>
            <a:r>
              <a:rPr lang="en-US" altLang="ko-KR" kern="0" dirty="0"/>
              <a:t> </a:t>
            </a:r>
            <a:r>
              <a:rPr lang="ko-KR" altLang="en-US" dirty="0"/>
              <a:t>↲ </a:t>
            </a:r>
            <a:r>
              <a:rPr lang="en-US" altLang="ko-KR" dirty="0" err="1" smtClean="0"/>
              <a:t>cde</a:t>
            </a:r>
            <a:r>
              <a:rPr lang="en-US" altLang="ko-KR" kern="0" dirty="0" smtClean="0"/>
              <a:t> </a:t>
            </a:r>
            <a:r>
              <a:rPr lang="ko-KR" altLang="en-US" dirty="0" smtClean="0"/>
              <a:t>↲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출력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abab</a:t>
            </a:r>
            <a:endParaRPr lang="en-US" altLang="ko-KR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87630" y="1929256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kern="1200">
              <a:solidFill>
                <a:srgbClr val="FFFFFF"/>
              </a:solidFill>
              <a:latin typeface="Arial"/>
              <a:ea typeface="HY견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14612" y="2000240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배열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87630" y="2862715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87630" y="3838969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87630" y="4815224"/>
            <a:ext cx="5273818" cy="63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Arial"/>
              <a:ea typeface="HY견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32252" y="201342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Ⅰ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2252" y="294688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Ⅱ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32252" y="3923137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Ⅲ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32252" y="4899392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rPr>
              <a:t>Ⅳ</a:t>
            </a:r>
            <a:endParaRPr kumimoji="1" lang="ko-KR" altLang="en-US" sz="2400" b="1" kern="1200" dirty="0">
              <a:solidFill>
                <a:srgbClr val="FFFFFF">
                  <a:lumMod val="95000"/>
                </a:srgbClr>
              </a:solidFill>
              <a:latin typeface="굴림체" pitchFamily="49" charset="-127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14612" y="2926572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배열의 선언 및 사용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14612" y="3901576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문자열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14612" y="4877173"/>
            <a:ext cx="4361111" cy="489856"/>
          </a:xfrm>
          <a:prstGeom prst="roundRect">
            <a:avLst>
              <a:gd name="adj" fmla="val 47778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kern="1200" dirty="0" smtClean="0">
                <a:latin typeface="Arial"/>
                <a:ea typeface="HY견고딕"/>
                <a:cs typeface="+mn-cs"/>
              </a:rPr>
              <a:t>문자열의 선언 및 사용</a:t>
            </a:r>
            <a:endParaRPr kumimoji="1" lang="ko-KR" altLang="en-US" kern="1200" dirty="0">
              <a:latin typeface="Arial"/>
              <a:ea typeface="HY견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같은 데이터 형의 변수를 메모리에 연속적으로 할당하고 같은  이름으로 사용</a:t>
            </a:r>
            <a:endParaRPr lang="en-US" altLang="ko-KR" kern="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latin typeface="+mj-ea"/>
                <a:ea typeface="+mj-ea"/>
              </a:rPr>
              <a:t>배열의 각 원소는 메모리에 연속적으로 할당</a:t>
            </a:r>
            <a:endParaRPr lang="ko-KR" altLang="en-US" kern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440" y="4151580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151580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99600" y="4151580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19680" y="4151580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39760" y="4151579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6016" y="4151578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60224" y="4151578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56176" y="4151578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76256" y="4151578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596336" y="4151577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68416" y="4303979"/>
            <a:ext cx="3231976" cy="250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648" y="5000275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각자 별개의 변수를 사용하는 경우</a:t>
            </a:r>
            <a:endParaRPr lang="ko-KR" altLang="en-US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00388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배열을 사용하는 경우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32220" y="378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a[0]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92632" y="3789039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a[1]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156176" y="378904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a[2]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916588" y="3789039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a[3]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8744" y="378903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a[4]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8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2348880"/>
            <a:ext cx="5535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+mj-lt"/>
              </a:rPr>
              <a:t>int		int_array		[10];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+mj-lt"/>
              </a:rPr>
              <a:t>float		float_array		[20];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+mj-lt"/>
              </a:rPr>
              <a:t>double		double_array		[30];</a:t>
            </a: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latin typeface="+mj-lt"/>
              </a:rPr>
              <a:t>char		char_array		[100];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2276872"/>
            <a:ext cx="1224136" cy="2592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31840" y="2276872"/>
            <a:ext cx="2160240" cy="2592288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96136" y="2276872"/>
            <a:ext cx="1944216" cy="2592288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512" y="17008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데이터 형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1350" y="17008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배열 이름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8056" y="17008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배열 </a:t>
            </a:r>
            <a:r>
              <a:rPr lang="ko-KR" altLang="en-US" dirty="0" smtClean="0">
                <a:latin typeface="+mj-ea"/>
                <a:ea typeface="+mj-ea"/>
              </a:rPr>
              <a:t>크기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83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980728"/>
            <a:ext cx="72250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#define LEN 10;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main() {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 size = 5;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 int_array1[size];	// </a:t>
            </a:r>
            <a:r>
              <a:rPr lang="ko-KR" altLang="en-US" dirty="0" smtClean="0">
                <a:latin typeface="+mj-lt"/>
              </a:rPr>
              <a:t>배열의 크기가 변수이므로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</a:rPr>
              <a:t>컴파일 에러</a:t>
            </a:r>
            <a:endParaRPr lang="en-US" altLang="ko-KR" dirty="0" smtClean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 int_array2[5];	// </a:t>
            </a:r>
            <a:r>
              <a:rPr lang="ko-KR" altLang="en-US" dirty="0" smtClean="0">
                <a:latin typeface="+mj-lt"/>
              </a:rPr>
              <a:t>길이가 </a:t>
            </a:r>
            <a:r>
              <a:rPr lang="en-US" altLang="ko-KR" dirty="0" smtClean="0">
                <a:latin typeface="+mj-lt"/>
              </a:rPr>
              <a:t>5</a:t>
            </a:r>
            <a:r>
              <a:rPr lang="ko-KR" altLang="en-US" dirty="0" smtClean="0">
                <a:latin typeface="+mj-lt"/>
              </a:rPr>
              <a:t>인 정수형 배열 선언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int_array3[LEN];	// </a:t>
            </a:r>
            <a:r>
              <a:rPr lang="ko-KR" altLang="en-US" dirty="0" smtClean="0">
                <a:latin typeface="+mj-lt"/>
              </a:rPr>
              <a:t>길이가 </a:t>
            </a:r>
            <a:r>
              <a:rPr lang="en-US" altLang="ko-KR" dirty="0" smtClean="0">
                <a:latin typeface="+mj-lt"/>
              </a:rPr>
              <a:t>10</a:t>
            </a:r>
            <a:r>
              <a:rPr lang="ko-KR" altLang="en-US" dirty="0" smtClean="0">
                <a:latin typeface="+mj-lt"/>
              </a:rPr>
              <a:t>인 정수형 배열 선언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int_array2[0] = 10;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int_array2[2] = 20;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int_array2[5] = 20;	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 및 값 할당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566452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11952" y="566452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7904" y="566452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5664523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5664522"/>
            <a:ext cx="600192" cy="500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4544" y="5664523"/>
            <a:ext cx="1326661" cy="500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int_array2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0810" y="62175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[0]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1222" y="62175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[1]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84766" y="62175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[2]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5178" y="62175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[3]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57334" y="621756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[4]</a:t>
            </a:r>
            <a:endParaRPr lang="ko-KR" altLang="en-US" sz="1400" b="1" dirty="0"/>
          </a:p>
        </p:txBody>
      </p:sp>
      <p:cxnSp>
        <p:nvCxnSpPr>
          <p:cNvPr id="16" name="꺾인 연결선 15"/>
          <p:cNvCxnSpPr>
            <a:stCxn id="17" idx="3"/>
            <a:endCxn id="4" idx="0"/>
          </p:cNvCxnSpPr>
          <p:nvPr/>
        </p:nvCxnSpPr>
        <p:spPr>
          <a:xfrm flipH="1">
            <a:off x="2567840" y="3717032"/>
            <a:ext cx="744209" cy="1947491"/>
          </a:xfrm>
          <a:prstGeom prst="bentConnector4">
            <a:avLst>
              <a:gd name="adj1" fmla="val -30717"/>
              <a:gd name="adj2" fmla="val 555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59632" y="3501008"/>
            <a:ext cx="20524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20" idx="3"/>
            <a:endCxn id="6" idx="0"/>
          </p:cNvCxnSpPr>
          <p:nvPr/>
        </p:nvCxnSpPr>
        <p:spPr>
          <a:xfrm>
            <a:off x="3293952" y="4149080"/>
            <a:ext cx="714048" cy="15154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41535" y="3933056"/>
            <a:ext cx="20524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900656" y="5664521"/>
            <a:ext cx="600192" cy="500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0365" y="4349937"/>
            <a:ext cx="2052417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3"/>
            <a:endCxn id="23" idx="0"/>
          </p:cNvCxnSpPr>
          <p:nvPr/>
        </p:nvCxnSpPr>
        <p:spPr>
          <a:xfrm>
            <a:off x="3332782" y="4565961"/>
            <a:ext cx="2867970" cy="10985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이해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4581128"/>
            <a:ext cx="5349541" cy="1655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 smtClean="0"/>
              <a:t>sizeof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배열의 이름</a:t>
            </a:r>
            <a:r>
              <a:rPr lang="en-US" altLang="ko-KR" dirty="0" smtClean="0"/>
              <a:t>) / </a:t>
            </a:r>
            <a:r>
              <a:rPr lang="en-US" altLang="ko-KR" b="1" dirty="0" err="1" smtClean="0"/>
              <a:t>sizeof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배열의 데이터 형식</a:t>
            </a:r>
            <a:r>
              <a:rPr lang="en-US" altLang="ko-KR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int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[4]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/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(int);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배열의 초기화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for </a:t>
            </a:r>
            <a:r>
              <a:rPr lang="ko-KR" altLang="en-US" kern="0" dirty="0" smtClean="0"/>
              <a:t>문을 이용한 초기화</a:t>
            </a:r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r>
              <a:rPr lang="ko-KR" altLang="en-US" kern="0" dirty="0" smtClean="0"/>
              <a:t>배열 정의와 동시에 값 초기화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 smtClean="0"/>
              <a:t>배열의 크기 구하기</a:t>
            </a:r>
            <a:endParaRPr lang="ko-KR" alt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060848"/>
            <a:ext cx="2105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[10];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350100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 = {1,2,3,4,5};</a:t>
            </a:r>
          </a:p>
        </p:txBody>
      </p:sp>
    </p:spTree>
    <p:extLst>
      <p:ext uri="{BB962C8B-B14F-4D97-AF65-F5344CB8AC3E}">
        <p14:creationId xmlns:p14="http://schemas.microsoft.com/office/powerpoint/2010/main" val="8746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Passing Arrays to Functions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484784"/>
            <a:ext cx="57194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void modify_function(int array[], int index, int value)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	array[index] = value;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int main() 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	int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</a:t>
            </a:r>
            <a:r>
              <a:rPr lang="en-US" altLang="ko-KR" dirty="0" smtClean="0">
                <a:latin typeface="+mj-lt"/>
              </a:rPr>
              <a:t>modify_function(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, 0, 1);	//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[0] = 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modify_function(</a:t>
            </a:r>
            <a:r>
              <a:rPr lang="en-US" altLang="ko-KR" dirty="0" err="1">
                <a:latin typeface="+mj-lt"/>
              </a:rPr>
              <a:t>arr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smtClean="0">
                <a:latin typeface="+mj-lt"/>
              </a:rPr>
              <a:t>1, 2);</a:t>
            </a:r>
            <a:r>
              <a:rPr lang="en-US" altLang="ko-KR" dirty="0">
                <a:latin typeface="+mj-lt"/>
              </a:rPr>
              <a:t> 	//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[1]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2</a:t>
            </a:r>
            <a:endParaRPr lang="en-US" altLang="ko-KR" i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modify_function(</a:t>
            </a:r>
            <a:r>
              <a:rPr lang="en-US" altLang="ko-KR" dirty="0" err="1">
                <a:latin typeface="+mj-lt"/>
              </a:rPr>
              <a:t>arr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smtClean="0">
                <a:latin typeface="+mj-lt"/>
              </a:rPr>
              <a:t>2, 3);</a:t>
            </a:r>
            <a:r>
              <a:rPr lang="en-US" altLang="ko-KR" dirty="0">
                <a:latin typeface="+mj-lt"/>
              </a:rPr>
              <a:t> 	//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[2]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3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modify_function(</a:t>
            </a:r>
            <a:r>
              <a:rPr lang="en-US" altLang="ko-KR" dirty="0" err="1">
                <a:latin typeface="+mj-lt"/>
              </a:rPr>
              <a:t>arr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smtClean="0">
                <a:latin typeface="+mj-lt"/>
              </a:rPr>
              <a:t>3, 4);</a:t>
            </a:r>
            <a:r>
              <a:rPr lang="en-US" altLang="ko-KR" dirty="0">
                <a:latin typeface="+mj-lt"/>
              </a:rPr>
              <a:t> 	//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[3]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4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	modify_function(</a:t>
            </a:r>
            <a:r>
              <a:rPr lang="en-US" altLang="ko-KR" dirty="0" err="1">
                <a:latin typeface="+mj-lt"/>
              </a:rPr>
              <a:t>arr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smtClean="0">
                <a:latin typeface="+mj-lt"/>
              </a:rPr>
              <a:t>4, 5);</a:t>
            </a:r>
            <a:r>
              <a:rPr lang="en-US" altLang="ko-KR" dirty="0">
                <a:latin typeface="+mj-lt"/>
              </a:rPr>
              <a:t> 	// </a:t>
            </a:r>
            <a:r>
              <a:rPr lang="en-US" altLang="ko-KR" dirty="0" err="1" smtClean="0">
                <a:latin typeface="+mj-lt"/>
              </a:rPr>
              <a:t>arr</a:t>
            </a:r>
            <a:r>
              <a:rPr lang="en-US" altLang="ko-KR" dirty="0" smtClean="0">
                <a:latin typeface="+mj-lt"/>
              </a:rPr>
              <a:t>[4]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5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}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7452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 2" pitchFamily="18" charset="2"/>
              <a:buChar char="©"/>
            </a:pPr>
            <a:r>
              <a:rPr lang="ko-KR" altLang="en-US" sz="2400" kern="0" dirty="0" smtClean="0">
                <a:solidFill>
                  <a:prstClr val="black"/>
                </a:solidFill>
                <a:latin typeface="Tahoma"/>
                <a:ea typeface="HY견고딕"/>
              </a:rPr>
              <a:t>함수에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Tahoma"/>
                <a:ea typeface="HY견고딕"/>
              </a:rPr>
              <a:t>파라미터로</a:t>
            </a:r>
            <a:r>
              <a:rPr lang="ko-KR" altLang="en-US" sz="2400" kern="0" dirty="0" smtClean="0">
                <a:solidFill>
                  <a:prstClr val="black"/>
                </a:solidFill>
                <a:latin typeface="Tahoma"/>
                <a:ea typeface="HY견고딕"/>
              </a:rPr>
              <a:t> 배열의 이름을 넘겨 줄 수 있다</a:t>
            </a:r>
            <a:r>
              <a:rPr lang="en-US" altLang="ko-KR" sz="2400" kern="0" dirty="0" smtClean="0">
                <a:solidFill>
                  <a:prstClr val="black"/>
                </a:solidFill>
                <a:latin typeface="Tahoma"/>
                <a:ea typeface="HY견고딕"/>
              </a:rPr>
              <a:t>.</a:t>
            </a:r>
            <a:endParaRPr lang="en-US" altLang="ko-KR" sz="2400" kern="0" dirty="0">
              <a:solidFill>
                <a:prstClr val="black"/>
              </a:solidFill>
              <a:latin typeface="Tahoma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28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/>
              <a:t>문자열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연속된 문자들</a:t>
            </a:r>
            <a:r>
              <a:rPr lang="en-US" altLang="ko-KR" kern="0" dirty="0" smtClean="0"/>
              <a:t>(char)</a:t>
            </a:r>
            <a:r>
              <a:rPr lang="ko-KR" altLang="en-US" kern="0" dirty="0" smtClean="0"/>
              <a:t>의 모임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문자열의 끝에는 </a:t>
            </a:r>
            <a:r>
              <a:rPr lang="en-US" altLang="ko-KR" kern="0" dirty="0" smtClean="0"/>
              <a:t>Null </a:t>
            </a:r>
            <a:r>
              <a:rPr lang="ko-KR" altLang="en-US" kern="0" dirty="0" smtClean="0"/>
              <a:t>문자</a:t>
            </a:r>
            <a:r>
              <a:rPr lang="en-US" altLang="ko-KR" kern="0" dirty="0" smtClean="0"/>
              <a:t>(‘\0’)</a:t>
            </a:r>
            <a:r>
              <a:rPr lang="ko-KR" altLang="en-US" kern="0" dirty="0" smtClean="0"/>
              <a:t>를 함께 저장한다</a:t>
            </a:r>
            <a:r>
              <a:rPr lang="en-US" altLang="ko-KR" kern="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kern="0" dirty="0" smtClean="0"/>
          </a:p>
          <a:p>
            <a:pPr>
              <a:lnSpc>
                <a:spcPct val="150000"/>
              </a:lnSpc>
            </a:pPr>
            <a:r>
              <a:rPr lang="ko-KR" altLang="en-US" kern="0" dirty="0" smtClean="0"/>
              <a:t>문자열 상수와 문자열 변수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문자열 상수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프로그램 실행 동안 값이 변경되지 않는 문자열</a:t>
            </a:r>
            <a:endParaRPr lang="en-US" altLang="ko-KR" kern="0" dirty="0" smtClean="0"/>
          </a:p>
          <a:p>
            <a:pPr lvl="2">
              <a:lnSpc>
                <a:spcPct val="150000"/>
              </a:lnSpc>
            </a:pPr>
            <a:r>
              <a:rPr lang="en-US" altLang="ko-KR" kern="0" dirty="0" smtClean="0"/>
              <a:t>“Hello World”</a:t>
            </a:r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문자열 변수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프로그램 수행 중에 변경될 수 있는 문자열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682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배열의 선언 및 사용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200" y="1125539"/>
            <a:ext cx="8229600" cy="122334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©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±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SzPct val="95000"/>
              <a:buFont typeface="Wingdings 2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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è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 dirty="0" smtClean="0"/>
              <a:t>문자열 배열 선언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문자열 배열의 크기는 </a:t>
            </a:r>
            <a:r>
              <a:rPr lang="ko-KR" altLang="en-US" kern="0" dirty="0" smtClean="0">
                <a:solidFill>
                  <a:srgbClr val="FF0000"/>
                </a:solidFill>
              </a:rPr>
              <a:t>저장할 문자열의 길이 </a:t>
            </a:r>
            <a:r>
              <a:rPr lang="en-US" altLang="ko-KR" kern="0" dirty="0" smtClean="0">
                <a:solidFill>
                  <a:srgbClr val="FF0000"/>
                </a:solidFill>
              </a:rPr>
              <a:t>+ 1</a:t>
            </a:r>
            <a:r>
              <a:rPr lang="ko-KR" altLang="en-US" kern="0" dirty="0" smtClean="0"/>
              <a:t>로 할당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endParaRPr lang="en-US" altLang="ko-KR" kern="0" dirty="0"/>
          </a:p>
          <a:p>
            <a:pPr>
              <a:lnSpc>
                <a:spcPct val="150000"/>
              </a:lnSpc>
            </a:pPr>
            <a:r>
              <a:rPr lang="ko-KR" altLang="en-US" kern="0" dirty="0" smtClean="0"/>
              <a:t>문자열 배열 사용</a:t>
            </a:r>
            <a:endParaRPr lang="en-US" altLang="ko-KR" kern="0" dirty="0" smtClean="0"/>
          </a:p>
          <a:p>
            <a:pPr lvl="1">
              <a:lnSpc>
                <a:spcPct val="150000"/>
              </a:lnSpc>
            </a:pPr>
            <a:r>
              <a:rPr lang="ko-KR" altLang="en-US" kern="0" dirty="0" smtClean="0"/>
              <a:t>배열과 마찬가지로 인덱스를 이용해서 배열의 원소에 접근</a:t>
            </a:r>
            <a:endParaRPr lang="ko-KR" alt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16105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char </a:t>
            </a:r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[10];	// </a:t>
            </a:r>
            <a:r>
              <a:rPr lang="ko-KR" altLang="en-US" dirty="0" smtClean="0">
                <a:latin typeface="+mj-lt"/>
              </a:rPr>
              <a:t>길이가 </a:t>
            </a:r>
            <a:r>
              <a:rPr lang="en-US" altLang="ko-KR" dirty="0" smtClean="0">
                <a:latin typeface="+mj-lt"/>
              </a:rPr>
              <a:t>9</a:t>
            </a:r>
            <a:r>
              <a:rPr lang="ko-KR" altLang="en-US" dirty="0" smtClean="0">
                <a:latin typeface="+mj-lt"/>
              </a:rPr>
              <a:t>인 문자열을 저장하기 위해 배열 선언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6482" y="3933056"/>
            <a:ext cx="30394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char </a:t>
            </a:r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[5];</a:t>
            </a:r>
          </a:p>
          <a:p>
            <a:r>
              <a:rPr lang="en-US" altLang="ko-KR" dirty="0" smtClean="0">
                <a:latin typeface="+mj-lt"/>
              </a:rPr>
              <a:t>int 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=0;</a:t>
            </a:r>
          </a:p>
          <a:p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[0] = ‘A’;</a:t>
            </a:r>
          </a:p>
          <a:p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[1]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‘B’;</a:t>
            </a:r>
          </a:p>
          <a:p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[2]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‘C’;</a:t>
            </a:r>
          </a:p>
          <a:p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[3]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‘D’;</a:t>
            </a:r>
          </a:p>
          <a:p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[4] </a:t>
            </a:r>
            <a:r>
              <a:rPr lang="en-US" altLang="ko-KR" dirty="0">
                <a:latin typeface="+mj-lt"/>
              </a:rPr>
              <a:t>= </a:t>
            </a:r>
            <a:r>
              <a:rPr lang="en-US" altLang="ko-KR" dirty="0" smtClean="0">
                <a:latin typeface="+mj-lt"/>
              </a:rPr>
              <a:t>‘\0’;</a:t>
            </a:r>
          </a:p>
          <a:p>
            <a:r>
              <a:rPr lang="en-US" altLang="ko-KR" dirty="0" smtClean="0">
                <a:latin typeface="+mj-lt"/>
              </a:rPr>
              <a:t>for(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=0; 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&lt;5; 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++)</a:t>
            </a:r>
          </a:p>
          <a:p>
            <a:r>
              <a:rPr lang="en-US" altLang="ko-KR" dirty="0">
                <a:latin typeface="+mj-lt"/>
              </a:rPr>
              <a:t>	</a:t>
            </a:r>
            <a:r>
              <a:rPr lang="en-US" altLang="ko-KR" dirty="0" smtClean="0">
                <a:latin typeface="+mj-lt"/>
              </a:rPr>
              <a:t>printf(“%c”, </a:t>
            </a:r>
            <a:r>
              <a:rPr lang="en-US" altLang="ko-KR" dirty="0" err="1" smtClean="0">
                <a:latin typeface="+mj-lt"/>
              </a:rPr>
              <a:t>str</a:t>
            </a:r>
            <a:r>
              <a:rPr lang="en-US" altLang="ko-KR" dirty="0" smtClean="0">
                <a:latin typeface="+mj-lt"/>
              </a:rPr>
              <a:t>[</a:t>
            </a:r>
            <a:r>
              <a:rPr lang="en-US" altLang="ko-KR" dirty="0" err="1" smtClean="0">
                <a:latin typeface="+mj-lt"/>
              </a:rPr>
              <a:t>i</a:t>
            </a:r>
            <a:r>
              <a:rPr lang="en-US" altLang="ko-KR" dirty="0" smtClean="0">
                <a:latin typeface="+mj-lt"/>
              </a:rPr>
              <a:t>]);</a:t>
            </a:r>
          </a:p>
          <a:p>
            <a:endParaRPr lang="en-US" altLang="ko-K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9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544</Words>
  <Application>Microsoft Office PowerPoint</Application>
  <PresentationFormat>화면 슬라이드 쇼(4:3)</PresentationFormat>
  <Paragraphs>171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프로그래밍 기초</vt:lpstr>
      <vt:lpstr>Contents</vt:lpstr>
      <vt:lpstr>배열</vt:lpstr>
      <vt:lpstr>배열 선언</vt:lpstr>
      <vt:lpstr>배열의 선언 및 값 할당</vt:lpstr>
      <vt:lpstr>배열의 이해</vt:lpstr>
      <vt:lpstr>Passing Arrays to Functions</vt:lpstr>
      <vt:lpstr>문자열</vt:lpstr>
      <vt:lpstr>문자열 배열의 선언 및 사용</vt:lpstr>
      <vt:lpstr>문자열</vt:lpstr>
      <vt:lpstr>연습문제</vt:lpstr>
      <vt:lpstr>숙제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Jeong</cp:lastModifiedBy>
  <cp:revision>168</cp:revision>
  <dcterms:created xsi:type="dcterms:W3CDTF">2009-02-02T07:38:00Z</dcterms:created>
  <dcterms:modified xsi:type="dcterms:W3CDTF">2015-03-30T07:06:26Z</dcterms:modified>
</cp:coreProperties>
</file>